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7" r:id="rId5"/>
    <p:sldId id="260" r:id="rId6"/>
    <p:sldId id="272" r:id="rId7"/>
    <p:sldId id="274" r:id="rId8"/>
    <p:sldId id="281" r:id="rId9"/>
    <p:sldId id="282" r:id="rId10"/>
    <p:sldId id="291" r:id="rId11"/>
    <p:sldId id="278" r:id="rId12"/>
    <p:sldId id="290" r:id="rId13"/>
    <p:sldId id="268" r:id="rId14"/>
    <p:sldId id="269" r:id="rId15"/>
    <p:sldId id="270" r:id="rId16"/>
    <p:sldId id="258" r:id="rId17"/>
    <p:sldId id="279" r:id="rId18"/>
    <p:sldId id="280" r:id="rId19"/>
    <p:sldId id="262" r:id="rId20"/>
    <p:sldId id="275" r:id="rId21"/>
    <p:sldId id="283" r:id="rId22"/>
    <p:sldId id="288" r:id="rId23"/>
    <p:sldId id="289" r:id="rId24"/>
    <p:sldId id="284" r:id="rId25"/>
    <p:sldId id="261" r:id="rId26"/>
    <p:sldId id="285" r:id="rId27"/>
    <p:sldId id="286" r:id="rId28"/>
    <p:sldId id="287" r:id="rId29"/>
    <p:sldId id="273" r:id="rId30"/>
    <p:sldId id="295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F920-76B9-4842-B260-0C2C2949A112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32FD-A13B-4CA5-8332-1C5835428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31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2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3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1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7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9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632FD-A13B-4CA5-8332-1C58354285B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15-2B15-4875-B3E8-D2EF0A5F0FBF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832C-00F9-4B37-A2F1-BE7E10A83068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7ED-EC7D-4237-A34D-93254CA81C00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A752-241D-4ED1-A400-6F2D065E0767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BE0-EE86-4C6F-B659-599BA6FA02D8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9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786-61D2-48D7-9AE1-08E8CBC39309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5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A30-DC5D-462B-AC63-F748401EFB8C}" type="datetime1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3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4D44-DDFB-4DC4-8367-3087E7B649A5}" type="datetime1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707-3262-4ABE-BF8D-49965314ED3B}" type="datetime1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0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42B0-A993-4388-B051-6634AC6F8AA6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D434-8AA7-434E-872A-5F040B71DC85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FC6A-00F7-4772-B9AA-2084B038BC43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CA0E-B8D0-40D2-9CCC-6931C6323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5442" y="287942"/>
            <a:ext cx="976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 аэрокосмического приборостроения»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729" y="2127271"/>
            <a:ext cx="103605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РАСПОЗНАВАНИЯ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 ИНФОРМАЦИИ НА ИЗОБРАЖЕНИЯХ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442" y="3953705"/>
            <a:ext cx="3910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5321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Аверьянов С. С.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доц., к.т.н.	     Веселов А. И.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24718" y="6089904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2299" y="1465331"/>
            <a:ext cx="220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0249"/>
              </p:ext>
            </p:extLst>
          </p:nvPr>
        </p:nvGraphicFramePr>
        <p:xfrm>
          <a:off x="6399243" y="1887287"/>
          <a:ext cx="5040000" cy="4446000"/>
        </p:xfrm>
        <a:graphic>
          <a:graphicData uri="http://schemas.openxmlformats.org/drawingml/2006/table">
            <a:tbl>
              <a:tblPr firstRow="1" firstCol="1" bandRow="1"/>
              <a:tblGrid>
                <a:gridCol w="2159541"/>
                <a:gridCol w="2880459"/>
              </a:tblGrid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Класс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F1-score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0.999560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0.999550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0.999545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0.999563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0.999563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0.999147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0.999550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60" marR="77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94861" y="348213"/>
            <a:ext cx="580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РАБОТЫ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19454"/>
              </p:ext>
            </p:extLst>
          </p:nvPr>
        </p:nvGraphicFramePr>
        <p:xfrm>
          <a:off x="726294" y="4325690"/>
          <a:ext cx="5040000" cy="2005920"/>
        </p:xfrm>
        <a:graphic>
          <a:graphicData uri="http://schemas.openxmlformats.org/drawingml/2006/table">
            <a:tbl>
              <a:tblPr firstRow="1" firstCol="1" bandRow="1"/>
              <a:tblGrid>
                <a:gridCol w="2976466"/>
                <a:gridCol w="2063534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Класс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8" marR="6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F1-score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8" marR="6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Пиксель, принадлежащий области, содержащей текст</a:t>
                      </a:r>
                    </a:p>
                  </a:txBody>
                  <a:tcPr marL="68368" marR="683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0.879706</a:t>
                      </a:r>
                    </a:p>
                  </a:txBody>
                  <a:tcPr marL="68368" marR="6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Пиксель, принадлежащий области, не содержащей текст</a:t>
                      </a:r>
                    </a:p>
                  </a:txBody>
                  <a:tcPr marL="68368" marR="683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0.619386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8" marR="6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97951"/>
              </p:ext>
            </p:extLst>
          </p:nvPr>
        </p:nvGraphicFramePr>
        <p:xfrm>
          <a:off x="724740" y="1895312"/>
          <a:ext cx="5040000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051732"/>
                <a:gridCol w="1988268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Класс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</a:t>
                      </a:r>
                      <a:r>
                        <a:rPr lang="en-US" sz="19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-score</a:t>
                      </a:r>
                      <a:endParaRPr lang="ru-RU" sz="1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</a:t>
                      </a:r>
                      <a:r>
                        <a:rPr lang="ru-RU" sz="19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символ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</a:t>
                      </a:r>
                      <a:r>
                        <a:rPr lang="en-US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990925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Межсимвольный</a:t>
                      </a:r>
                      <a:r>
                        <a:rPr lang="ru-RU" sz="19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интервал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0.994481</a:t>
                      </a: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Символ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0.995413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0" marR="73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74861" y="1061551"/>
            <a:ext cx="50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Оценка работы классификатора этапа детектирования и сегментации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13800" y="1061551"/>
            <a:ext cx="50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Оценка работы классификатора этапа распознавания символов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4861" y="3504268"/>
            <a:ext cx="50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Оценка качества работы детектора текста путем сравнения масок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10</a:t>
            </a:fld>
            <a:endParaRPr lang="ru-RU"/>
          </a:p>
        </p:txBody>
      </p:sp>
      <p:sp>
        <p:nvSpPr>
          <p:cNvPr id="12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6529" y="348213"/>
            <a:ext cx="1053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ОЦЕНКИ КАЧЕСТВА РАСПОЗНАВАНИЯ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7" y="1752600"/>
            <a:ext cx="5455920" cy="2621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6918993" y="1667986"/>
            <a:ext cx="4364703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2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содержится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текст: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82050661 1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043 001 35880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82050662 1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043 001 47840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82050663 1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043 001 49613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82050664 1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043 001 52005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82050665 8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043 008 232112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82050666 1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043 001 71395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82050667 1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043 001 47700 </a:t>
            </a:r>
          </a:p>
          <a:p>
            <a:pPr indent="450215" algn="just"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82050668 1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043 001 28170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9257" y="46162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spcAft>
                <a:spcPts val="2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Изображение для распознавания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11</a:t>
            </a:fld>
            <a:endParaRPr lang="ru-RU"/>
          </a:p>
        </p:txBody>
      </p:sp>
      <p:sp>
        <p:nvSpPr>
          <p:cNvPr id="11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36579" y="348213"/>
            <a:ext cx="6318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РАСПОЗНАВАНИЯ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29445"/>
              </p:ext>
            </p:extLst>
          </p:nvPr>
        </p:nvGraphicFramePr>
        <p:xfrm>
          <a:off x="524256" y="1783080"/>
          <a:ext cx="11196000" cy="3600001"/>
        </p:xfrm>
        <a:graphic>
          <a:graphicData uri="http://schemas.openxmlformats.org/drawingml/2006/table">
            <a:tbl>
              <a:tblPr firstRow="1" firstCol="1" bandRow="1"/>
              <a:tblGrid>
                <a:gridCol w="1872843"/>
                <a:gridCol w="2861380"/>
                <a:gridCol w="3662777"/>
                <a:gridCol w="2799000"/>
              </a:tblGrid>
              <a:tr h="606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Система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OCR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Разработанная система</a:t>
                      </a: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ABBYY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FineReader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Cuneiform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Результат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распознавания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82050641 2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543 021 338305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42050662 7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043 01 47840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82050663 7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3 821 496330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32050664 0 P043 5211 32205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82056665 P043 7 823 232112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82050666 7 P543 5212 71333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82050667 7 P043 821 47700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82050669 7 P943 831 13170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82050061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--------------— PC-43 0,CI j 3S3.Sc|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"82050662 «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 j pw3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C.Cii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£7 S. «1C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PC-43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u.ui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| *436:13}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82050664 7"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?G*13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olj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52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5» I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82050665 s PC-43 0,0-8» — 2 321,12!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82050666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PO-43 11 713.35 \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82050667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PO-43 0,011 «477.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СС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•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82050668 1 PCm13 0,011 2 31.70 j'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82050662 86~3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'82050662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82050664 v ~. ~28,4.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82050665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82050666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82050667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82050668 8v43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083 03 ,0 8 70'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Расстояние Левенштейна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12</a:t>
            </a:fld>
            <a:endParaRPr lang="ru-RU"/>
          </a:p>
        </p:txBody>
      </p:sp>
      <p:sp>
        <p:nvSpPr>
          <p:cNvPr id="9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9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3783" y="348213"/>
            <a:ext cx="200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1248" y="1317036"/>
            <a:ext cx="1050950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Был разработан программный комплекс для распознавания текстовой информации на изображении.</a:t>
            </a:r>
          </a:p>
          <a:p>
            <a:pPr algn="just">
              <a:spcAft>
                <a:spcPts val="12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проектирования было отмечено, что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эффективной тренировочной и тестовой выборки является одной из наиболее трудоемких задач при разработке системы распознавания;</a:t>
            </a:r>
          </a:p>
          <a:p>
            <a:pPr marL="8001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небольшая ошибка на этапе детектирования и сегментации может привести к большим отличиям распознанного текста от действительности.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8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515" y="348213"/>
            <a:ext cx="653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4296" y="1250011"/>
            <a:ext cx="105095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распознавания;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распознавания текста разного размера;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классификатора, способного распознавать кириллицу и латиницу;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постобработки текста;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структуры документа (распознавание таблиц, отступов и т. п.).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14</a:t>
            </a:fld>
            <a:endParaRPr lang="ru-RU"/>
          </a:p>
        </p:txBody>
      </p:sp>
      <p:sp>
        <p:nvSpPr>
          <p:cNvPr id="8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4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575" y="3136613"/>
            <a:ext cx="5210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15</a:t>
            </a:fld>
            <a:endParaRPr lang="ru-RU"/>
          </a:p>
        </p:txBody>
      </p:sp>
      <p:sp>
        <p:nvSpPr>
          <p:cNvPr id="7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0453" y="348213"/>
            <a:ext cx="8971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ОПТИЧЕСКОЕ РАСПОЗНАВАНИЕ СИМВОЛОВ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1256" y="1178189"/>
            <a:ext cx="10509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Распознавание текстовой информации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процесс преобразования графического изображения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текстовые данные, используемые для представления символов в цифровом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виде.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1256" y="2889717"/>
            <a:ext cx="51023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</a:rPr>
              <a:t>Существующие системы</a:t>
            </a:r>
            <a:r>
              <a:rPr lang="en-US" sz="2400" dirty="0" smtClean="0">
                <a:latin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ABBYY </a:t>
            </a:r>
            <a:r>
              <a:rPr lang="en-US" sz="2400" dirty="0" err="1" smtClean="0">
                <a:latin typeface="Times New Roman" panose="02020603050405020304" pitchFamily="18" charset="0"/>
              </a:rPr>
              <a:t>FineReader</a:t>
            </a:r>
            <a:r>
              <a:rPr lang="en-US" sz="2400" dirty="0" smtClean="0">
                <a:latin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Cunei Form;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Tesseract</a:t>
            </a:r>
            <a:r>
              <a:rPr lang="ru-RU" sz="2400" dirty="0" smtClean="0"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3537" y="348213"/>
            <a:ext cx="706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ПРИ РАСПОЗНАВАНИИ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43583" y="1673091"/>
            <a:ext cx="557784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</a:rPr>
              <a:t>Типовые проблемы</a:t>
            </a:r>
            <a:r>
              <a:rPr lang="en-US" sz="2400" dirty="0" smtClean="0">
                <a:latin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</a:rPr>
              <a:t>Многообразие шрифтов и почерков</a:t>
            </a:r>
            <a:r>
              <a:rPr lang="en-US" sz="2400" dirty="0" smtClean="0">
                <a:latin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</a:rPr>
              <a:t>Искажения изображения с текстом</a:t>
            </a:r>
            <a:r>
              <a:rPr lang="en-US" sz="2400" dirty="0" smtClean="0">
                <a:latin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</a:rPr>
              <a:t>Шум на изображении</a:t>
            </a:r>
            <a:r>
              <a:rPr lang="en-US" sz="2400" dirty="0" smtClean="0">
                <a:latin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</a:rPr>
              <a:t>Текст разного размера</a:t>
            </a:r>
            <a:r>
              <a:rPr lang="en-US" sz="2400" dirty="0" smtClean="0">
                <a:latin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</a:rPr>
              <a:t>Некачественная печать.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52" y="1673091"/>
            <a:ext cx="2987040" cy="263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7140185" y="4541142"/>
            <a:ext cx="41249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</a:rPr>
              <a:t>Оттиск печати на отсканированном </a:t>
            </a:r>
          </a:p>
          <a:p>
            <a:r>
              <a:rPr lang="ru-RU" sz="2000" dirty="0" smtClean="0">
                <a:latin typeface="Times New Roman" panose="02020603050405020304" pitchFamily="18" charset="0"/>
              </a:rPr>
              <a:t>документе, перекрывающий текст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95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1248" y="1340398"/>
            <a:ext cx="10509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26461" y="348213"/>
            <a:ext cx="413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СИСТЕМЫ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65" y="1282159"/>
            <a:ext cx="6058669" cy="4219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2202615" y="5501163"/>
            <a:ext cx="7786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системы распознавания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1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3007" y="348213"/>
            <a:ext cx="6685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1251" y="1293305"/>
            <a:ext cx="1050950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данном этапе могут применяться следующие преобразования: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 для минимизации шума (медианный фильтр,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 Гаусса);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бинаризация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 для уменьшения количества различных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светимости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пикселей;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резкости и контрастности исходного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выравнивание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 для уменьшения искажений, связанных с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поворотами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перспективой.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248" y="1331695"/>
            <a:ext cx="270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1248" y="3400722"/>
            <a:ext cx="10509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и оценить возможности искусственных нейронных сетей по распознаванию текстовой информации на изображении; 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ошибку при распознавании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зависимость ошибки распознавания от параметров системы на изображении.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653" y="348213"/>
            <a:ext cx="470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1248" y="1917695"/>
            <a:ext cx="10509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 для распознавания текстовой информации на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248" y="2813097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</a:t>
            </a:fld>
            <a:endParaRPr lang="ru-RU"/>
          </a:p>
        </p:txBody>
      </p:sp>
      <p:sp>
        <p:nvSpPr>
          <p:cNvPr id="12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32046" y="348213"/>
            <a:ext cx="6127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СИМВОЛОВ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24" y="932988"/>
            <a:ext cx="6180883" cy="463396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20622" y="5566954"/>
            <a:ext cx="8750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для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этапа распознавания,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визуализированная с помощью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t-SNE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(трехмерная проекция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549"/>
          <a:stretch/>
        </p:blipFill>
        <p:spPr bwMode="auto">
          <a:xfrm>
            <a:off x="1838134" y="1235964"/>
            <a:ext cx="758762" cy="4416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3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8626" y="348213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ИСКУСТВЕННАЯ НЕЙРОННАЯ СЕТЬ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1248" y="960130"/>
            <a:ext cx="10509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Искусственная нейронная сеть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система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состоит из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соединённых и взаимодействующих между собой искусственных нейронов.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41248" y="2587491"/>
                <a:ext cx="580644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Искусственный нейрон состоит из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:</a:t>
                </a:r>
                <a:endParaRPr lang="ru-RU" sz="2400" dirty="0" smtClean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Входы (</a:t>
                </a:r>
                <a:r>
                  <a:rPr lang="en-US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)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каждый имеет свой вес </a:t>
                </a:r>
                <a:r>
                  <a:rPr lang="en-US" sz="2400" i="1" dirty="0" err="1" smtClean="0">
                    <a:latin typeface="Times New Roman" panose="02020603050405020304" pitchFamily="18" charset="0"/>
                  </a:rPr>
                  <a:t>w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);</a:t>
                </a:r>
                <a:endParaRPr lang="ru-RU" sz="2400" dirty="0" smtClean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Ядра нейрона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);</a:t>
                </a:r>
                <a:endParaRPr lang="ru-RU" sz="2400" dirty="0" smtClean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Выхода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)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2587491"/>
                <a:ext cx="580644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574" t="-2395" b="-5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7072311" y="4843630"/>
            <a:ext cx="427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искусственного нейрона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70" y="2587491"/>
            <a:ext cx="3333750" cy="20383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41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8105" y="348213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1255" y="932988"/>
            <a:ext cx="10509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скрытых нейронов выбирается методом подбора.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3917" y="1394653"/>
            <a:ext cx="6184178" cy="4445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1254" y="5840307"/>
                <a:ext cx="1050950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 зависимости вероятности ошибки от количества нейронов в скрытом слое 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> = 5000)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4" y="5840307"/>
                <a:ext cx="10509505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r="-174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97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184" y="348213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ЭПОХИ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75324" y="5670275"/>
                <a:ext cx="1050950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 зависимости вероятности ошибки от эпохи обучения</a:t>
                </a:r>
              </a:p>
              <a:p>
                <a:pPr algn="ctr"/>
                <a:r>
                  <a:rPr lang="ru-RU" sz="2400" dirty="0" smtClean="0">
                    <a:latin typeface="Times New Roman" panose="02020603050405020304" pitchFamily="18" charset="0"/>
                  </a:rPr>
                  <a:t>(25 нейронов в скрытом слое,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> = 10)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24" y="5670275"/>
                <a:ext cx="10509505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5270" y="1180869"/>
            <a:ext cx="5301461" cy="43258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7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1022" y="348213"/>
            <a:ext cx="3129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05256" y="932988"/>
                <a:ext cx="5806440" cy="349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в слое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смещение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нейрона в слое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вес связи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нейрона в слое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нейроном в слое </a:t>
                </a:r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входные данные из множества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ожидаемое значение из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множества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слоев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нейронов в слое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932988"/>
                <a:ext cx="5806440" cy="3490123"/>
              </a:xfrm>
              <a:prstGeom prst="rect">
                <a:avLst/>
              </a:prstGeom>
              <a:blipFill rotWithShape="0">
                <a:blip r:embed="rId2"/>
                <a:stretch>
                  <a:fillRect l="-1471" r="-1576" b="-2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5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41799" y="932988"/>
                <a:ext cx="10508400" cy="5343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в слое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смещение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нейрона в слое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ru-RU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вес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связи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нейрона в слое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нейроном в слое </a:t>
                </a:r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1</a:t>
                </a:r>
              </a:p>
              <a:p>
                <a:pPr algn="just">
                  <a:spcAft>
                    <a:spcPts val="1200"/>
                  </a:spcAft>
                </a:pPr>
                <a:endParaRPr lang="ru-RU" sz="240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Значения выходов нейронов каждого слоя могут быть получены по формуле: 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9" y="932988"/>
                <a:ext cx="10508400" cy="5343835"/>
              </a:xfrm>
              <a:prstGeom prst="rect">
                <a:avLst/>
              </a:prstGeom>
              <a:blipFill rotWithShape="0"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44839" y="348213"/>
            <a:ext cx="590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2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752" y="348213"/>
            <a:ext cx="6186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НЕЙРОННОЙ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41251" y="1284161"/>
                <a:ext cx="10509504" cy="481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Обучение заключается в нахождении коэффициентов связей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между нейронами и их смещений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 обучения – минимизация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целевой функции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ошибки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нейронной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сети: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fun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размер тренировочной выборки,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 желаемый результат, соответствующий входным данным.</a:t>
                </a:r>
                <a:endPara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Обучение производится методом градиентного спуска.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1" y="1284161"/>
                <a:ext cx="10509504" cy="4813049"/>
              </a:xfrm>
              <a:prstGeom prst="rect">
                <a:avLst/>
              </a:prstGeom>
              <a:blipFill rotWithShape="0">
                <a:blip r:embed="rId2"/>
                <a:stretch>
                  <a:fillRect l="-870" r="-870" b="-2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9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96970" y="3892514"/>
                <a:ext cx="2404869" cy="2319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sz="2400" i="1" dirty="0" smtClean="0"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70" y="3892514"/>
                <a:ext cx="2404869" cy="23193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41248" y="3892514"/>
                <a:ext cx="2682238" cy="216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3892514"/>
                <a:ext cx="2682238" cy="2165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53324" y="348213"/>
            <a:ext cx="588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ОБУЧЕНИЯ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41248" y="932988"/>
                <a:ext cx="10509504" cy="2630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Подать на вход </a:t>
                </a:r>
                <a:r>
                  <a:rPr lang="en-US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ru-RU" sz="2400" dirty="0">
                    <a:latin typeface="Times New Roman" panose="02020603050405020304" pitchFamily="18" charset="0"/>
                  </a:rPr>
                  <a:t> из обучающей выборки</a:t>
                </a:r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ru-RU" sz="2400" i="1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Вычислить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Вычислить вектор ошибки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Вычислить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> с помощью алгоритма обратного распространения ошибки.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Изменить веса и смещения чтобы спуститься в сторону антиградиента.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932988"/>
                <a:ext cx="10509504" cy="2630079"/>
              </a:xfrm>
              <a:prstGeom prst="rect">
                <a:avLst/>
              </a:prstGeom>
              <a:blipFill rotWithShape="0">
                <a:blip r:embed="rId4"/>
                <a:stretch>
                  <a:fillRect l="-754" t="-1856" r="-290" b="-4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892443" y="3964069"/>
                <a:ext cx="2840201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43" y="3964069"/>
                <a:ext cx="2840201" cy="645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7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734" y="348213"/>
            <a:ext cx="8556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ПОДРОБНЫЙ АЛГОРИТМ ОБУЧЕНИЯ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41248" y="932988"/>
                <a:ext cx="10509504" cy="5325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Подать на вход нейронной сети пример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</a:rPr>
                  <a:t>i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из обучающей выборки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</a:rPr>
                  <a:t>;</a:t>
                </a:r>
                <a:endParaRPr lang="ru-RU" sz="2400" dirty="0" smtClean="0">
                  <a:latin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Для каждого слоя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ru-RU" sz="2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=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2, 3,…,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ru-RU" sz="2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вычислить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:</a:t>
                </a:r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σ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−1)</m:t>
                                </m:r>
                              </m:sup>
                            </m:sSubSup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;</a:t>
                </a:r>
                <a:endParaRPr lang="ru-RU" sz="2400" dirty="0" smtClean="0">
                  <a:latin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Для каждого нейрона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j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= 1, 2,…,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вычислить вектор ошибки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</a:rPr>
                  <a:t/>
                </a:r>
                <a:br>
                  <a:rPr lang="ru-RU" sz="2400" dirty="0" smtClean="0">
                    <a:latin typeface="Times New Roman" panose="02020603050405020304" pitchFamily="18" charset="0"/>
                  </a:rPr>
                </a:br>
                <a:endParaRPr lang="ru-RU" sz="24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 smtClean="0">
                    <a:latin typeface="Times New Roman" panose="02020603050405020304" pitchFamily="18" charset="0"/>
                  </a:rPr>
                  <a:t>Для каждого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k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-го нейрона слоя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=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−1,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−2,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…,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2</a:t>
                </a:r>
                <a:r>
                  <a:rPr lang="ru-RU" sz="2400" dirty="0" smtClean="0">
                    <a:latin typeface="Times New Roman" panose="02020603050405020304" pitchFamily="18" charset="0"/>
                  </a:rPr>
                  <a:t> вычислить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:</a:t>
                </a:r>
                <a:br>
                  <a:rPr lang="en-US" sz="2400" dirty="0" smtClean="0">
                    <a:latin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σ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ru-RU" sz="24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слоя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−1, …, 2 изменить значения весов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связей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смещений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правилу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тренировочной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выборки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индекс эпохи обучения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932988"/>
                <a:ext cx="10509504" cy="5325304"/>
              </a:xfrm>
              <a:prstGeom prst="rect">
                <a:avLst/>
              </a:prstGeom>
              <a:blipFill rotWithShape="0">
                <a:blip r:embed="rId3"/>
                <a:stretch>
                  <a:fillRect l="-754" t="-915" r="-348" b="-1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105" y="348213"/>
            <a:ext cx="6027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СИГМОИДАЛЬНАЯ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16966" y="2957877"/>
                <a:ext cx="521208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 сигмоидальной функции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400" dirty="0"/>
                  <a:t> </a:t>
                </a:r>
                <a:r>
                  <a:rPr lang="ru-RU" sz="2400" dirty="0" smtClean="0"/>
                  <a:t> </a:t>
                </a:r>
              </a:p>
              <a:p>
                <a:endParaRPr lang="ru-RU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6" y="2957877"/>
                <a:ext cx="521208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871" t="-3101" b="-4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030069" y="5747114"/>
            <a:ext cx="4468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График сигмоидальной функции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29</a:t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55" y="1493788"/>
            <a:ext cx="5404929" cy="41285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1556" y="1936841"/>
                <a:ext cx="2459583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6" y="1936841"/>
                <a:ext cx="2459583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02616" y="5838551"/>
            <a:ext cx="7786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схемы четырехслойной </a:t>
            </a:r>
            <a:r>
              <a:rPr lang="ru-RU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полносвязной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ИНС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58626" y="348213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ПОЛНОСВЯЗНАЯ НЕЙРОННАЯ СЕТЬ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0" y="995701"/>
            <a:ext cx="11921537" cy="478013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7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60396" y="348213"/>
            <a:ext cx="727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ПРОИЗВОДНАЯ ФУНКЦИИ ОШИБКИ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30</a:t>
            </a:fld>
            <a:endParaRPr lang="ru-RU"/>
          </a:p>
        </p:txBody>
      </p:sp>
      <p:sp>
        <p:nvSpPr>
          <p:cNvPr id="9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92041" y="2529705"/>
                <a:ext cx="10806559" cy="2164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𝑦𝑙𝑛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fNam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1" y="2529705"/>
                <a:ext cx="10806559" cy="2164182"/>
              </a:xfrm>
              <a:prstGeom prst="rect">
                <a:avLst/>
              </a:prstGeom>
              <a:blipFill rotWithShape="0">
                <a:blip r:embed="rId2"/>
                <a:stretch>
                  <a:fillRect b="-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957774" y="1105923"/>
                <a:ext cx="2198359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774" y="1105923"/>
                <a:ext cx="2198359" cy="929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917272" y="1376798"/>
                <a:ext cx="135735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72" y="1376798"/>
                <a:ext cx="1357358" cy="387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7035769" y="1386570"/>
                <a:ext cx="255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69" y="1386570"/>
                <a:ext cx="255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957774" y="5187991"/>
                <a:ext cx="208082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774" y="5187991"/>
                <a:ext cx="2080826" cy="506870"/>
              </a:xfrm>
              <a:prstGeom prst="rect">
                <a:avLst/>
              </a:prstGeom>
              <a:blipFill rotWithShape="0"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5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31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133350" y="348213"/>
            <a:ext cx="392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 ТЕКСТА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8" y="1184402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3" y="1184402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3" y="4138884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7" y="4138884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Стрелка вправо 10"/>
          <p:cNvSpPr/>
          <p:nvPr/>
        </p:nvSpPr>
        <p:spPr>
          <a:xfrm>
            <a:off x="5775963" y="1975104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775963" y="4929586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8533865" y="3452345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3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53627" y="348213"/>
            <a:ext cx="5684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СИМВОЛОВ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8" y="1184402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Стрелка вправо 10"/>
          <p:cNvSpPr/>
          <p:nvPr/>
        </p:nvSpPr>
        <p:spPr>
          <a:xfrm>
            <a:off x="5775963" y="1975104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775963" y="4929586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8533865" y="3452345"/>
            <a:ext cx="640080" cy="493776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3" y="1184402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3" y="4138884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8" y="4138884"/>
            <a:ext cx="4319905" cy="207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31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36579" y="348213"/>
            <a:ext cx="6318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РАСПОЗНАВАНИЯ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02643"/>
              </p:ext>
            </p:extLst>
          </p:nvPr>
        </p:nvGraphicFramePr>
        <p:xfrm>
          <a:off x="524256" y="1783080"/>
          <a:ext cx="11196000" cy="3968619"/>
        </p:xfrm>
        <a:graphic>
          <a:graphicData uri="http://schemas.openxmlformats.org/drawingml/2006/table">
            <a:tbl>
              <a:tblPr firstRow="1" firstCol="1" bandRow="1"/>
              <a:tblGrid>
                <a:gridCol w="1872843"/>
                <a:gridCol w="3107719"/>
                <a:gridCol w="3107719"/>
                <a:gridCol w="3107719"/>
              </a:tblGrid>
              <a:tr h="606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Система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OCR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Разработанная система с использованием идеальной маски текстовых областей и межсимвольных интервалов</a:t>
                      </a: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Разработанная система с использованием идеальной маски межсимвольных интервалов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Разработанная система с использованием идеальной маски текстовых областей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Результат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распознавания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82050661 1 P243 821 334030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82050662 1 P043 881 47340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1 P043 821 496013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82050664 1 P043 001 32225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82056665 8 P043 828 2321012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82050666 1 P543 821 713639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82050667 1 P543 801 47700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82050668 1 P543 801 231672</a:t>
                      </a: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82050661 1 P243 821 333030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82050662 1 P043 821 47340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1 P043 821 496613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82050664 1 P043 821 32225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82056665 P043 8 828 1321612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82050666 1 P543 821 713633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82050667 1 P043 821 47700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82050669 1 P943 821 231670</a:t>
                      </a: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32050641  4243 021 33830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42050662 0 4043 801 47840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82050663 7 P043 821 49613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32050664  P043 021 32205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82056665 8 P243 823 832112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32050666 7 P543 5210 71335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32050667 7 P043 821 47720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n-NO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82050669 7 P943 831 13170</a:t>
                      </a:r>
                    </a:p>
                  </a:txBody>
                  <a:tcPr marL="49977" marR="49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Расстояние Левенштейна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977" marR="49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33</a:t>
            </a:fld>
            <a:endParaRPr lang="ru-RU"/>
          </a:p>
        </p:txBody>
      </p:sp>
      <p:sp>
        <p:nvSpPr>
          <p:cNvPr id="9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7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1248" y="1340398"/>
            <a:ext cx="10509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15283" y="348213"/>
            <a:ext cx="4361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202616" y="5244897"/>
            <a:ext cx="7786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исходного изображения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2" y="1340398"/>
            <a:ext cx="10943590" cy="331084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4</a:t>
            </a:fld>
            <a:endParaRPr lang="ru-RU"/>
          </a:p>
        </p:txBody>
      </p:sp>
      <p:sp>
        <p:nvSpPr>
          <p:cNvPr id="10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6461" y="348213"/>
            <a:ext cx="413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СИСТЕМЫ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7" y="1432471"/>
            <a:ext cx="102552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5</a:t>
            </a:fld>
            <a:endParaRPr lang="ru-RU"/>
          </a:p>
        </p:txBody>
      </p:sp>
      <p:sp>
        <p:nvSpPr>
          <p:cNvPr id="10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6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33369" y="348213"/>
            <a:ext cx="392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 ТЕКСТА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1387810"/>
            <a:ext cx="2452511" cy="2708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810" y="1384900"/>
            <a:ext cx="2483358" cy="270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515764" y="4545930"/>
            <a:ext cx="5400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Изображение и маска, содержащая области с текстом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83096" y="1384900"/>
            <a:ext cx="5175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для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детектирования состоит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двух частей: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 символов;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изображения, не содержащие символ целиком.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59" y="3047132"/>
            <a:ext cx="457200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63" y="3047132"/>
            <a:ext cx="457200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67" y="3047132"/>
            <a:ext cx="464820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59" y="4961428"/>
            <a:ext cx="457201" cy="57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763" y="4961427"/>
            <a:ext cx="457201" cy="57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643" y="4961426"/>
            <a:ext cx="457201" cy="57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6</a:t>
            </a:fld>
            <a:endParaRPr lang="ru-RU"/>
          </a:p>
        </p:txBody>
      </p:sp>
      <p:sp>
        <p:nvSpPr>
          <p:cNvPr id="20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3646" y="348213"/>
            <a:ext cx="5684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СИМВОЛОВ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59130" y="1462701"/>
            <a:ext cx="3895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 с текстовой информацией разделяются на отдельные символы: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1" y="2663030"/>
            <a:ext cx="2773219" cy="29793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84648" y="1462701"/>
            <a:ext cx="6583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для сегментации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двух частей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выборка, содержащая изображения, на которых присутствует межсимвольный интервал;</a:t>
            </a:r>
          </a:p>
          <a:p>
            <a:pPr marL="457200" lvl="0" indent="-457200" algn="just">
              <a:spcAft>
                <a:spcPts val="120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выборка, которая содержит пустые изображения, соответствующие пробелам, а также изображения символов.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7</a:t>
            </a:fld>
            <a:endParaRPr lang="ru-RU"/>
          </a:p>
        </p:txBody>
      </p:sp>
      <p:sp>
        <p:nvSpPr>
          <p:cNvPr id="11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7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31068" y="348213"/>
            <a:ext cx="532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152" y="1316735"/>
            <a:ext cx="4719674" cy="43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9173"/>
          <a:stretch/>
        </p:blipFill>
        <p:spPr>
          <a:xfrm>
            <a:off x="2053581" y="1316735"/>
            <a:ext cx="4438660" cy="432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0" y="1316735"/>
            <a:ext cx="2457450" cy="10191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43968" y="5694492"/>
            <a:ext cx="10104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для классификаторов детектирования и сегментации, визуализированная с помощью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t-SNE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(2 проекции 3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8</a:t>
            </a:fld>
            <a:endParaRPr lang="ru-RU"/>
          </a:p>
        </p:txBody>
      </p:sp>
      <p:sp>
        <p:nvSpPr>
          <p:cNvPr id="12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4038600" y="6338062"/>
            <a:ext cx="7560000" cy="392400"/>
          </a:xfrm>
        </p:spPr>
        <p:txBody>
          <a:bodyPr/>
          <a:lstStyle/>
          <a:p>
            <a:pPr algn="r"/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32046" y="348213"/>
            <a:ext cx="6127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СИМВОЛОВ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20622" y="5469219"/>
            <a:ext cx="8750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для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этапа распознавания,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визуализированная с помощью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t-SNE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 проекции 3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3" y="1180244"/>
            <a:ext cx="3698227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60" y="1180244"/>
            <a:ext cx="3641558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818" y="1180244"/>
            <a:ext cx="3639724" cy="360000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549"/>
          <a:stretch/>
        </p:blipFill>
        <p:spPr bwMode="auto">
          <a:xfrm>
            <a:off x="316822" y="1180244"/>
            <a:ext cx="763714" cy="44451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CA0E-B8D0-40D2-9CCC-6931C63230AD}" type="slidenum">
              <a:rPr lang="ru-RU" smtClean="0"/>
              <a:t>9</a:t>
            </a:fld>
            <a:endParaRPr lang="ru-RU" dirty="0"/>
          </a:p>
        </p:txBody>
      </p:sp>
      <p:sp>
        <p:nvSpPr>
          <p:cNvPr id="12" name="Нижний колонтитул 9"/>
          <p:cNvSpPr txBox="1">
            <a:spLocks/>
          </p:cNvSpPr>
          <p:nvPr/>
        </p:nvSpPr>
        <p:spPr>
          <a:xfrm>
            <a:off x="4038600" y="6338062"/>
            <a:ext cx="7560000" cy="39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3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1140</Words>
  <Application>Microsoft Office PowerPoint</Application>
  <PresentationFormat>Широкоэкранный</PresentationFormat>
  <Paragraphs>332</Paragraphs>
  <Slides>33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flare13@inbox.ru</dc:creator>
  <cp:lastModifiedBy>flare13@inbox.ru</cp:lastModifiedBy>
  <cp:revision>180</cp:revision>
  <dcterms:created xsi:type="dcterms:W3CDTF">2016-12-21T12:47:34Z</dcterms:created>
  <dcterms:modified xsi:type="dcterms:W3CDTF">2017-06-15T07:05:48Z</dcterms:modified>
</cp:coreProperties>
</file>