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88" r:id="rId3"/>
    <p:sldId id="332" r:id="rId4"/>
    <p:sldId id="431" r:id="rId5"/>
    <p:sldId id="473" r:id="rId6"/>
    <p:sldId id="474" r:id="rId7"/>
    <p:sldId id="454" r:id="rId8"/>
    <p:sldId id="475" r:id="rId9"/>
    <p:sldId id="448" r:id="rId10"/>
    <p:sldId id="456" r:id="rId11"/>
    <p:sldId id="457" r:id="rId12"/>
    <p:sldId id="458" r:id="rId13"/>
    <p:sldId id="459" r:id="rId14"/>
    <p:sldId id="461" r:id="rId15"/>
    <p:sldId id="460" r:id="rId16"/>
    <p:sldId id="462" r:id="rId17"/>
    <p:sldId id="466" r:id="rId18"/>
    <p:sldId id="469" r:id="rId19"/>
    <p:sldId id="468" r:id="rId20"/>
    <p:sldId id="476" r:id="rId21"/>
    <p:sldId id="463" r:id="rId22"/>
    <p:sldId id="464" r:id="rId23"/>
    <p:sldId id="472" r:id="rId24"/>
    <p:sldId id="465" r:id="rId2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70" autoAdjust="0"/>
  </p:normalViewPr>
  <p:slideViewPr>
    <p:cSldViewPr snapToGrid="0">
      <p:cViewPr varScale="1">
        <p:scale>
          <a:sx n="52" d="100"/>
          <a:sy n="52" d="100"/>
        </p:scale>
        <p:origin x="119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EA41A63-7B47-4A6F-A5C2-455AA724337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07A29A-64C8-40D2-8DAF-071E184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445-7827-485E-A07F-5F2DBE279DB7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374-3F8C-4FFA-9983-A6A25C4F103E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D5A2-3B73-42CD-BC24-D6D55A75CD73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DE4-9E16-495D-B246-D6614F624619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90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60F-99EA-46D1-883B-92FA4018FFDF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95D-8C23-43E9-8B6C-4C1DC42927CA}" type="datetime1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B62-5E5E-4028-BE74-E8180741060B}" type="datetime1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F04D-8336-4013-A848-3D006F35E6D8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D1ED-96A4-4121-8DC1-9DE9404FF22B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D353-5641-4A8D-A337-D9696F3514E2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4EDF-87C4-4B18-BA6D-F60FA908AFF7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FD-A8AA-4671-B443-2BA41C082882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1E63-D3AF-47CE-984C-5813DC5C2313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202-E861-4F8F-B12C-3CAE1B8DDBC1}" type="datetime1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7A27-1F60-40A1-AEB5-104F9B04DF77}" type="datetime1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1EE0-EF66-4C0F-9CED-3FD6567D9AA6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F11-A55B-4E9B-9C80-52813F7B67AC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66E254-AFBD-44AF-ABE7-62B6D7A18AF6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plos.org/plosgenetics/article?id=10.1371/journal.pgen.100370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D:\PPT_Out\nature-logo.jpg" TargetMode="Externa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PPT_Out\nature-logo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PPT_Out\nature-logo.jp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fivethirtyeight.com/p-hack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ML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835963"/>
            <a:ext cx="6831673" cy="1086237"/>
          </a:xfrm>
        </p:spPr>
        <p:txBody>
          <a:bodyPr/>
          <a:lstStyle/>
          <a:p>
            <a:pPr algn="l"/>
            <a:r>
              <a:rPr lang="en-US" dirty="0"/>
              <a:t>Ayal Gussow</a:t>
            </a:r>
          </a:p>
          <a:p>
            <a:pPr algn="l"/>
            <a:r>
              <a:rPr lang="en-US" dirty="0"/>
              <a:t>03/15/2018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34A2-720F-4F1A-BDA4-3B140E00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AutoNum type="arabicParenR"/>
            </a:pPr>
            <a:r>
              <a:rPr lang="en-US" sz="2800" dirty="0"/>
              <a:t>Predict!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Font typeface="Wingdings 2" charset="2"/>
              <a:buAutoNum type="arabicParenR"/>
            </a:pPr>
            <a:r>
              <a:rPr lang="en-US" sz="2800" dirty="0"/>
              <a:t>Describe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AutoNum type="arabicParenR"/>
            </a:pPr>
            <a:r>
              <a:rPr lang="en-US" sz="2800" dirty="0"/>
              <a:t>Other</a:t>
            </a:r>
          </a:p>
          <a:p>
            <a:pPr marL="457200" indent="-457200">
              <a:buSzPct val="100000"/>
              <a:buAutoNum type="arabicParenR"/>
            </a:pP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6D6B980-3ED2-4EF6-8EC4-17303A3C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06" y="762000"/>
            <a:ext cx="5300382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C4E467E1-4B78-43C3-9B05-BFC63BA35B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2235" y="246530"/>
            <a:ext cx="8258735" cy="309637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sz="1412" b="1"/>
              <a:t>Figure 1. A regression plot illustrating the regression of Y on X.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66A485E8-4A81-4975-A0BE-4CB4D6B2C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676" y="5748618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059"/>
              <a:t>Petrovski S, Wang Q, Heinzen EL, Allen AS, Goldstein DB (2013) Genic Intolerance to Functional Variation and the Interpretation of Personal Genomes. PLOS Genetics 9(8): e1003709. https://doi.org/10.1371/journal.pgen.1003709</a:t>
            </a:r>
          </a:p>
          <a:p>
            <a:pPr eaLnBrk="1" hangingPunct="1"/>
            <a:r>
              <a:rPr lang="en-US" altLang="en-US" sz="1059">
                <a:hlinkClick r:id="rId3"/>
              </a:rPr>
              <a:t>http://journals.plos.org/plosgenetics/article?id=10.1371/journal.pgen.1003709</a:t>
            </a:r>
            <a:endParaRPr lang="en-US" altLang="en-US" sz="1059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7211002A-5275-4596-A042-E862A3EF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94" y="6342530"/>
            <a:ext cx="3630706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1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AutoNum type="arabicParenR"/>
            </a:pPr>
            <a:r>
              <a:rPr lang="en-US" sz="2800" dirty="0"/>
              <a:t>X / Y, features / response, predictors / target…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Regression vs Classification 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Note: logistic regression is poorly named.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Supervised vs Unsupervised</a:t>
            </a: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41D20583-E38B-44DC-BA75-C8FC64FE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Patterns of genetic variation in 60,706 humans</a:t>
            </a:r>
          </a:p>
        </p:txBody>
      </p:sp>
      <p:pic>
        <p:nvPicPr>
          <p:cNvPr id="2051" name="Content Placeholder 3">
            <a:extLst>
              <a:ext uri="{FF2B5EF4-FFF2-40B4-BE49-F238E27FC236}">
                <a16:creationId xmlns:a16="http://schemas.microsoft.com/office/drawing/2014/main" id="{663EF5B7-9F6E-4D87-8A4D-A41F0D4C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16" b="67607"/>
          <a:stretch/>
        </p:blipFill>
        <p:spPr>
          <a:xfrm>
            <a:off x="5820031" y="1417639"/>
            <a:ext cx="4789677" cy="4019334"/>
          </a:xfrm>
        </p:spPr>
      </p:pic>
      <p:pic>
        <p:nvPicPr>
          <p:cNvPr id="2052" name="Picture 5" descr="D:\PPT_Out\nature-logo.jpg">
            <a:extLst>
              <a:ext uri="{FF2B5EF4-FFF2-40B4-BE49-F238E27FC236}">
                <a16:creationId xmlns:a16="http://schemas.microsoft.com/office/drawing/2014/main" id="{36AA9CA9-D7EE-42B0-9EA1-3B4E39DD841D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6223000"/>
            <a:ext cx="1333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itle 1">
            <a:extLst>
              <a:ext uri="{FF2B5EF4-FFF2-40B4-BE49-F238E27FC236}">
                <a16:creationId xmlns:a16="http://schemas.microsoft.com/office/drawing/2014/main" id="{70636DC5-A517-4CD1-BA98-BC71DF97BED6}"/>
              </a:ext>
            </a:extLst>
          </p:cNvPr>
          <p:cNvSpPr txBox="1">
            <a:spLocks/>
          </p:cNvSpPr>
          <p:nvPr/>
        </p:nvSpPr>
        <p:spPr bwMode="auto">
          <a:xfrm>
            <a:off x="1968500" y="5851526"/>
            <a:ext cx="822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 Lek </a:t>
            </a:r>
            <a:r>
              <a:rPr lang="en-US" altLang="en-US" sz="1200" i="1">
                <a:latin typeface="Arial" panose="020B0604020202020204" pitchFamily="34" charset="0"/>
              </a:rPr>
              <a:t>et al. Nature</a:t>
            </a:r>
            <a:r>
              <a:rPr lang="en-US" altLang="en-US" sz="1200">
                <a:latin typeface="Arial" panose="020B0604020202020204" pitchFamily="34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536,</a:t>
            </a:r>
            <a:r>
              <a:rPr lang="en-US" altLang="en-US" sz="1200">
                <a:latin typeface="Arial" panose="020B0604020202020204" pitchFamily="34" charset="0"/>
              </a:rPr>
              <a:t> 285–291 (2016) doi:10.1038/nature19057</a:t>
            </a:r>
          </a:p>
        </p:txBody>
      </p:sp>
    </p:spTree>
    <p:extLst>
      <p:ext uri="{BB962C8B-B14F-4D97-AF65-F5344CB8AC3E}">
        <p14:creationId xmlns:p14="http://schemas.microsoft.com/office/powerpoint/2010/main" val="327347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41D20583-E38B-44DC-BA75-C8FC64FE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Patterns of genetic variation in 60,706 humans</a:t>
            </a:r>
          </a:p>
        </p:txBody>
      </p:sp>
      <p:pic>
        <p:nvPicPr>
          <p:cNvPr id="2051" name="Content Placeholder 3">
            <a:extLst>
              <a:ext uri="{FF2B5EF4-FFF2-40B4-BE49-F238E27FC236}">
                <a16:creationId xmlns:a16="http://schemas.microsoft.com/office/drawing/2014/main" id="{663EF5B7-9F6E-4D87-8A4D-A41F0D4C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3" b="67607"/>
          <a:stretch/>
        </p:blipFill>
        <p:spPr>
          <a:xfrm>
            <a:off x="6095999" y="1417639"/>
            <a:ext cx="4513709" cy="4019334"/>
          </a:xfrm>
        </p:spPr>
      </p:pic>
      <p:pic>
        <p:nvPicPr>
          <p:cNvPr id="2052" name="Picture 5" descr="D:\PPT_Out\nature-logo.jpg">
            <a:extLst>
              <a:ext uri="{FF2B5EF4-FFF2-40B4-BE49-F238E27FC236}">
                <a16:creationId xmlns:a16="http://schemas.microsoft.com/office/drawing/2014/main" id="{36AA9CA9-D7EE-42B0-9EA1-3B4E39DD841D}"/>
              </a:ext>
            </a:extLst>
          </p:cNvPr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6223000"/>
            <a:ext cx="1333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itle 1">
            <a:extLst>
              <a:ext uri="{FF2B5EF4-FFF2-40B4-BE49-F238E27FC236}">
                <a16:creationId xmlns:a16="http://schemas.microsoft.com/office/drawing/2014/main" id="{70636DC5-A517-4CD1-BA98-BC71DF97BED6}"/>
              </a:ext>
            </a:extLst>
          </p:cNvPr>
          <p:cNvSpPr txBox="1">
            <a:spLocks/>
          </p:cNvSpPr>
          <p:nvPr/>
        </p:nvSpPr>
        <p:spPr bwMode="auto">
          <a:xfrm>
            <a:off x="1968500" y="5851526"/>
            <a:ext cx="822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 Lek </a:t>
            </a:r>
            <a:r>
              <a:rPr lang="en-US" altLang="en-US" sz="1200" i="1">
                <a:latin typeface="Arial" panose="020B0604020202020204" pitchFamily="34" charset="0"/>
              </a:rPr>
              <a:t>et al. Nature</a:t>
            </a:r>
            <a:r>
              <a:rPr lang="en-US" altLang="en-US" sz="1200">
                <a:latin typeface="Arial" panose="020B0604020202020204" pitchFamily="34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536,</a:t>
            </a:r>
            <a:r>
              <a:rPr lang="en-US" altLang="en-US" sz="1200">
                <a:latin typeface="Arial" panose="020B0604020202020204" pitchFamily="34" charset="0"/>
              </a:rPr>
              <a:t> 285–291 (2016) doi:10.1038/nature19057</a:t>
            </a:r>
          </a:p>
        </p:txBody>
      </p:sp>
    </p:spTree>
    <p:extLst>
      <p:ext uri="{BB962C8B-B14F-4D97-AF65-F5344CB8AC3E}">
        <p14:creationId xmlns:p14="http://schemas.microsoft.com/office/powerpoint/2010/main" val="149467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41D20583-E38B-44DC-BA75-C8FC64FE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Patterns of genetic variation in 60,706 humans</a:t>
            </a:r>
          </a:p>
        </p:txBody>
      </p:sp>
      <p:pic>
        <p:nvPicPr>
          <p:cNvPr id="2051" name="Content Placeholder 3">
            <a:extLst>
              <a:ext uri="{FF2B5EF4-FFF2-40B4-BE49-F238E27FC236}">
                <a16:creationId xmlns:a16="http://schemas.microsoft.com/office/drawing/2014/main" id="{663EF5B7-9F6E-4D87-8A4D-A41F0D4C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07"/>
          <a:stretch/>
        </p:blipFill>
        <p:spPr>
          <a:xfrm>
            <a:off x="811659" y="1417639"/>
            <a:ext cx="9798050" cy="4019334"/>
          </a:xfrm>
        </p:spPr>
      </p:pic>
      <p:pic>
        <p:nvPicPr>
          <p:cNvPr id="2052" name="Picture 5" descr="D:\PPT_Out\nature-logo.jpg">
            <a:extLst>
              <a:ext uri="{FF2B5EF4-FFF2-40B4-BE49-F238E27FC236}">
                <a16:creationId xmlns:a16="http://schemas.microsoft.com/office/drawing/2014/main" id="{36AA9CA9-D7EE-42B0-9EA1-3B4E39DD841D}"/>
              </a:ext>
            </a:extLst>
          </p:cNvPr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6223000"/>
            <a:ext cx="1333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itle 1">
            <a:extLst>
              <a:ext uri="{FF2B5EF4-FFF2-40B4-BE49-F238E27FC236}">
                <a16:creationId xmlns:a16="http://schemas.microsoft.com/office/drawing/2014/main" id="{70636DC5-A517-4CD1-BA98-BC71DF97BED6}"/>
              </a:ext>
            </a:extLst>
          </p:cNvPr>
          <p:cNvSpPr txBox="1">
            <a:spLocks/>
          </p:cNvSpPr>
          <p:nvPr/>
        </p:nvSpPr>
        <p:spPr bwMode="auto">
          <a:xfrm>
            <a:off x="1968500" y="5851526"/>
            <a:ext cx="822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 Lek </a:t>
            </a:r>
            <a:r>
              <a:rPr lang="en-US" altLang="en-US" sz="1200" i="1">
                <a:latin typeface="Arial" panose="020B0604020202020204" pitchFamily="34" charset="0"/>
              </a:rPr>
              <a:t>et al. Nature</a:t>
            </a:r>
            <a:r>
              <a:rPr lang="en-US" altLang="en-US" sz="1200">
                <a:latin typeface="Arial" panose="020B0604020202020204" pitchFamily="34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536,</a:t>
            </a:r>
            <a:r>
              <a:rPr lang="en-US" altLang="en-US" sz="1200">
                <a:latin typeface="Arial" panose="020B0604020202020204" pitchFamily="34" charset="0"/>
              </a:rPr>
              <a:t> 285–291 (2016) doi:10.1038/nature19057</a:t>
            </a:r>
          </a:p>
        </p:txBody>
      </p:sp>
    </p:spTree>
    <p:extLst>
      <p:ext uri="{BB962C8B-B14F-4D97-AF65-F5344CB8AC3E}">
        <p14:creationId xmlns:p14="http://schemas.microsoft.com/office/powerpoint/2010/main" val="28219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AutoNum type="arabicParenR"/>
            </a:pPr>
            <a:r>
              <a:rPr lang="en-US" sz="2800" dirty="0"/>
              <a:t>Linear regression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Supervised, regression.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Evaluation with RMSE (“cost function”).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00000"/>
              <a:buNone/>
            </a:pPr>
            <a:r>
              <a:rPr lang="en-US" sz="2800" dirty="0"/>
              <a:t>“In statistics, linear regression is a linear approach for modelling the relationship between a scalar dependent variable y and one or more explanatory variables (or independent variables) denoted X.”</a:t>
            </a:r>
          </a:p>
          <a:p>
            <a:pPr marL="0" indent="0">
              <a:buSzPct val="100000"/>
              <a:buNone/>
            </a:pPr>
            <a:r>
              <a:rPr lang="en-US" sz="2800" dirty="0"/>
              <a:t>(Wikipedia)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linear regression?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2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linear regression?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</p:spPr>
            <p:txBody>
              <a:bodyPr/>
              <a:lstStyle/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y = beta_1 * &lt;</a:t>
                </a:r>
                <a:r>
                  <a:rPr lang="en-US" dirty="0" err="1"/>
                  <a:t>sqr</a:t>
                </a:r>
                <a:r>
                  <a:rPr lang="en-US" dirty="0"/>
                  <a:t> feet&gt; + beta_2 * &lt;# fireplaces&gt; + …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4AFD1D0-3967-4BD4-81B5-EBE1678E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72" y="2568460"/>
            <a:ext cx="3695170" cy="4058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CC3AAD-A1A6-4AAC-963B-1F9AB48BBB3F}"/>
              </a:ext>
            </a:extLst>
          </p:cNvPr>
          <p:cNvSpPr txBox="1"/>
          <p:nvPr/>
        </p:nvSpPr>
        <p:spPr>
          <a:xfrm>
            <a:off x="5364897" y="2568460"/>
            <a:ext cx="32519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prices on house.</a:t>
            </a:r>
          </a:p>
          <a:p>
            <a:endParaRPr lang="en-US" dirty="0"/>
          </a:p>
          <a:p>
            <a:r>
              <a:rPr lang="en-US" dirty="0"/>
              <a:t>X = features, such as </a:t>
            </a:r>
            <a:r>
              <a:rPr lang="en-US" dirty="0" err="1"/>
              <a:t>sqr</a:t>
            </a:r>
            <a:r>
              <a:rPr lang="en-US" dirty="0"/>
              <a:t> feet.</a:t>
            </a:r>
          </a:p>
          <a:p>
            <a:endParaRPr lang="en-US" dirty="0"/>
          </a:p>
          <a:p>
            <a:r>
              <a:rPr lang="en-US" dirty="0"/>
              <a:t>Beta = coefficient, a multiplier.</a:t>
            </a:r>
          </a:p>
          <a:p>
            <a:endParaRPr lang="en-US" dirty="0"/>
          </a:p>
          <a:p>
            <a:r>
              <a:rPr lang="en-US" dirty="0"/>
              <a:t>Epsilon = error.</a:t>
            </a:r>
          </a:p>
          <a:p>
            <a:endParaRPr lang="en-US" dirty="0"/>
          </a:p>
          <a:p>
            <a:r>
              <a:rPr lang="en-US" dirty="0"/>
              <a:t>Intercept = beta_0 (if all is 0…)</a:t>
            </a:r>
          </a:p>
        </p:txBody>
      </p:sp>
    </p:spTree>
    <p:extLst>
      <p:ext uri="{BB962C8B-B14F-4D97-AF65-F5344CB8AC3E}">
        <p14:creationId xmlns:p14="http://schemas.microsoft.com/office/powerpoint/2010/main" val="35851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Absence: 3/18-3/27</a:t>
            </a:r>
          </a:p>
          <a:p>
            <a:endParaRPr lang="en-US" dirty="0"/>
          </a:p>
          <a:p>
            <a:r>
              <a:rPr lang="en-US" dirty="0"/>
              <a:t>Definitions</a:t>
            </a:r>
          </a:p>
          <a:p>
            <a:r>
              <a:rPr lang="en-US" dirty="0"/>
              <a:t>Ames Housing</a:t>
            </a:r>
          </a:p>
          <a:p>
            <a:endParaRPr lang="en-US" dirty="0"/>
          </a:p>
          <a:p>
            <a:r>
              <a:rPr lang="en-US" dirty="0"/>
              <a:t>A couple of words on outliers (source? flowers example)</a:t>
            </a:r>
          </a:p>
          <a:p>
            <a:r>
              <a:rPr lang="en-US" dirty="0"/>
              <a:t>Scraping</a:t>
            </a:r>
          </a:p>
          <a:p>
            <a:r>
              <a:rPr lang="en-US" dirty="0"/>
              <a:t>Preprocessing -&gt;  p-values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8878B-4C29-45D9-8ACE-CA08672C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linear regression?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</p:spPr>
            <p:txBody>
              <a:bodyPr/>
              <a:lstStyle/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y = beta_1 * &lt;</a:t>
                </a:r>
                <a:r>
                  <a:rPr lang="en-US" dirty="0" err="1"/>
                  <a:t>sqr</a:t>
                </a:r>
                <a:r>
                  <a:rPr lang="en-US" dirty="0"/>
                  <a:t> feet&gt; + beta_2 * &lt;# fireplaces&gt; + …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4AFD1D0-3967-4BD4-81B5-EBE1678E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72" y="2568460"/>
            <a:ext cx="3695170" cy="4058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CC3AAD-A1A6-4AAC-963B-1F9AB48BBB3F}"/>
              </a:ext>
            </a:extLst>
          </p:cNvPr>
          <p:cNvSpPr txBox="1"/>
          <p:nvPr/>
        </p:nvSpPr>
        <p:spPr>
          <a:xfrm>
            <a:off x="5364897" y="2568460"/>
            <a:ext cx="44445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Squares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True y is closest to predicted y (on average).</a:t>
            </a:r>
          </a:p>
        </p:txBody>
      </p:sp>
    </p:spTree>
    <p:extLst>
      <p:ext uri="{BB962C8B-B14F-4D97-AF65-F5344CB8AC3E}">
        <p14:creationId xmlns:p14="http://schemas.microsoft.com/office/powerpoint/2010/main" val="7068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word on training, testing, validation and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00000"/>
              <a:buNone/>
            </a:pPr>
            <a:r>
              <a:rPr lang="en-US" sz="2800" dirty="0"/>
              <a:t>Basic workflow: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Split data into training, test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Train model on training.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Evaluate on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7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word on training, testing, validation and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AutoNum type="arabicParenR"/>
            </a:pPr>
            <a:r>
              <a:rPr lang="en-US" sz="2800" dirty="0"/>
              <a:t>Leakage: when training influences test set, or optimization, or evaluation. (e.g. biological data)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Cross-validation.</a:t>
            </a:r>
          </a:p>
          <a:p>
            <a:pPr marL="514350" indent="-514350">
              <a:buSzPct val="100000"/>
              <a:buAutoNum type="arabicParenR"/>
            </a:pPr>
            <a:r>
              <a:rPr lang="en-US" sz="2800" b="1" dirty="0"/>
              <a:t>Common pitfalls:</a:t>
            </a:r>
          </a:p>
          <a:p>
            <a:pPr marL="891450" lvl="1" indent="-514350">
              <a:buSzPct val="100000"/>
              <a:buAutoNum type="arabicParenR"/>
            </a:pPr>
            <a:r>
              <a:rPr lang="en-US" sz="2600" dirty="0"/>
              <a:t>Training and testing on the same set.</a:t>
            </a:r>
          </a:p>
          <a:p>
            <a:pPr marL="891450" lvl="1" indent="-514350">
              <a:buSzPct val="100000"/>
              <a:buAutoNum type="arabicParenR"/>
            </a:pPr>
            <a:r>
              <a:rPr lang="en-US" sz="2600" dirty="0"/>
              <a:t>Optimizing on test set (validation set).</a:t>
            </a:r>
          </a:p>
          <a:p>
            <a:pPr marL="514350" indent="-514350">
              <a:buSzPct val="100000"/>
              <a:buAutoNum type="arabicParenR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00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AutoNum type="arabicParenR"/>
            </a:pPr>
            <a:r>
              <a:rPr lang="en-US" sz="2800" dirty="0" err="1"/>
              <a:t>Numpy</a:t>
            </a:r>
            <a:endParaRPr lang="en-US" sz="2800" dirty="0"/>
          </a:p>
          <a:p>
            <a:pPr marL="514350" indent="-514350">
              <a:buSzPct val="100000"/>
              <a:buAutoNum type="arabicParenR"/>
            </a:pPr>
            <a:r>
              <a:rPr lang="en-US" sz="2800" dirty="0" err="1"/>
              <a:t>Sklearn</a:t>
            </a:r>
            <a:endParaRPr lang="en-US" sz="2800" dirty="0"/>
          </a:p>
          <a:p>
            <a:pPr marL="0" indent="0">
              <a:buSzPct val="100000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  and Underfitting (</a:t>
            </a:r>
            <a:r>
              <a:rPr lang="en-US" dirty="0" err="1"/>
              <a:t>sklearn</a:t>
            </a:r>
            <a:r>
              <a:rPr lang="en-US" dirty="0"/>
              <a:t>, n vs 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0A4AA-41D4-4B62-B6AB-B4A57AE7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8" y="1798087"/>
            <a:ext cx="96107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0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on – p-values…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FontTx/>
              <a:buChar char="-"/>
            </a:pPr>
            <a:r>
              <a:rPr lang="en-US" dirty="0">
                <a:hlinkClick r:id="rId2"/>
              </a:rPr>
              <a:t>https://projects.fivethirtyeight.com/p-hacking/</a:t>
            </a:r>
            <a:endParaRPr lang="en-US" dirty="0"/>
          </a:p>
          <a:p>
            <a:pPr indent="-342900">
              <a:buFontTx/>
              <a:buChar char="-"/>
            </a:pPr>
            <a:r>
              <a:rPr lang="en-US" dirty="0"/>
              <a:t>Data structure, empirical p-values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8AF8B-CE3F-48A7-AA7B-F309ACDE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AutoNum type="arabicParenR"/>
            </a:pPr>
            <a:r>
              <a:rPr lang="en-US" sz="2800" dirty="0"/>
              <a:t>Conceptual ML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Font typeface="Wingdings 2" charset="2"/>
              <a:buAutoNum type="arabicParenR"/>
            </a:pPr>
            <a:r>
              <a:rPr lang="en-US" sz="2800" dirty="0"/>
              <a:t>Linear regression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AutoNum type="arabicParenR"/>
            </a:pPr>
            <a:r>
              <a:rPr lang="en-US" sz="2800" dirty="0"/>
              <a:t>More conceptual ML</a:t>
            </a:r>
          </a:p>
          <a:p>
            <a:pPr marL="457200" indent="-457200">
              <a:buSzPct val="100000"/>
              <a:buAutoNum type="arabicParenR"/>
            </a:pP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3DB63-273B-4661-8EA5-4F5EF5C06812}"/>
              </a:ext>
            </a:extLst>
          </p:cNvPr>
          <p:cNvSpPr/>
          <p:nvPr/>
        </p:nvSpPr>
        <p:spPr>
          <a:xfrm>
            <a:off x="913794" y="1766155"/>
            <a:ext cx="103537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Machine learning is a field of computer science that gives computer systems the ability to "learn" (i.e., progressively improve performance on a specific task) with data, without being explicitly programmed.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(Wikipedia)</a:t>
            </a:r>
          </a:p>
        </p:txBody>
      </p:sp>
    </p:spTree>
    <p:extLst>
      <p:ext uri="{BB962C8B-B14F-4D97-AF65-F5344CB8AC3E}">
        <p14:creationId xmlns:p14="http://schemas.microsoft.com/office/powerpoint/2010/main" val="226296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Process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C1B109ED-2185-4240-BF98-185CE71CB521}"/>
              </a:ext>
            </a:extLst>
          </p:cNvPr>
          <p:cNvSpPr/>
          <p:nvPr/>
        </p:nvSpPr>
        <p:spPr>
          <a:xfrm>
            <a:off x="1371600" y="1604720"/>
            <a:ext cx="255785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data:</a:t>
            </a:r>
          </a:p>
          <a:p>
            <a:pPr algn="ctr"/>
            <a:r>
              <a:rPr lang="en-US" dirty="0"/>
              <a:t>Features + Outcome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653509-0F0C-4A6E-99F5-8D11DFC220CF}"/>
              </a:ext>
            </a:extLst>
          </p:cNvPr>
          <p:cNvCxnSpPr>
            <a:cxnSpLocks/>
          </p:cNvCxnSpPr>
          <p:nvPr/>
        </p:nvCxnSpPr>
        <p:spPr>
          <a:xfrm>
            <a:off x="3929450" y="2151956"/>
            <a:ext cx="1050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669C2EF4-71C8-4069-AFD7-0F0A3422100A}"/>
              </a:ext>
            </a:extLst>
          </p:cNvPr>
          <p:cNvSpPr/>
          <p:nvPr/>
        </p:nvSpPr>
        <p:spPr>
          <a:xfrm>
            <a:off x="4979773" y="1604720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(or algorithm, or method,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361B8030-E82E-4DA7-AE64-85984507FB1A}"/>
              </a:ext>
            </a:extLst>
          </p:cNvPr>
          <p:cNvSpPr/>
          <p:nvPr/>
        </p:nvSpPr>
        <p:spPr>
          <a:xfrm>
            <a:off x="4979773" y="2854839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C22980-2BE5-4314-B2D5-3247644DD3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305878" y="2481543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1674E2E-26B2-4DB1-A16E-5069F8F5E842}"/>
              </a:ext>
            </a:extLst>
          </p:cNvPr>
          <p:cNvSpPr/>
          <p:nvPr/>
        </p:nvSpPr>
        <p:spPr>
          <a:xfrm>
            <a:off x="4979773" y="4104958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45274A-5C34-4F6C-BF3F-11F8A4A464A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305878" y="3731662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8B53AC27-B789-4663-9C29-D1E9C135B48D}"/>
              </a:ext>
            </a:extLst>
          </p:cNvPr>
          <p:cNvSpPr/>
          <p:nvPr/>
        </p:nvSpPr>
        <p:spPr>
          <a:xfrm>
            <a:off x="1281092" y="4104958"/>
            <a:ext cx="255785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</a:t>
            </a:r>
          </a:p>
          <a:p>
            <a:pPr algn="ctr"/>
            <a:r>
              <a:rPr lang="en-US" dirty="0"/>
              <a:t>Features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803FED-D107-40D3-A7AE-166CF2613F3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38942" y="4543370"/>
            <a:ext cx="1140831" cy="1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2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7</a:t>
            </a:fld>
            <a:endParaRPr lang="en-US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C1B109ED-2185-4240-BF98-185CE71CB521}"/>
              </a:ext>
            </a:extLst>
          </p:cNvPr>
          <p:cNvSpPr/>
          <p:nvPr/>
        </p:nvSpPr>
        <p:spPr>
          <a:xfrm>
            <a:off x="506627" y="1604720"/>
            <a:ext cx="3422823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Training data</a:t>
            </a:r>
          </a:p>
          <a:p>
            <a:r>
              <a:rPr lang="en-US" dirty="0"/>
              <a:t>Outcome: Housing price</a:t>
            </a:r>
          </a:p>
          <a:p>
            <a:r>
              <a:rPr lang="en-US" dirty="0"/>
              <a:t>Features: </a:t>
            </a:r>
            <a:r>
              <a:rPr lang="en-US" dirty="0" err="1"/>
              <a:t>Sqr</a:t>
            </a:r>
            <a:r>
              <a:rPr lang="en-US" dirty="0"/>
              <a:t> feet, location,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653509-0F0C-4A6E-99F5-8D11DFC220CF}"/>
              </a:ext>
            </a:extLst>
          </p:cNvPr>
          <p:cNvCxnSpPr>
            <a:cxnSpLocks/>
          </p:cNvCxnSpPr>
          <p:nvPr/>
        </p:nvCxnSpPr>
        <p:spPr>
          <a:xfrm>
            <a:off x="3929450" y="2151956"/>
            <a:ext cx="1050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669C2EF4-71C8-4069-AFD7-0F0A3422100A}"/>
              </a:ext>
            </a:extLst>
          </p:cNvPr>
          <p:cNvSpPr/>
          <p:nvPr/>
        </p:nvSpPr>
        <p:spPr>
          <a:xfrm>
            <a:off x="4979773" y="1604720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Model</a:t>
            </a:r>
          </a:p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361B8030-E82E-4DA7-AE64-85984507FB1A}"/>
              </a:ext>
            </a:extLst>
          </p:cNvPr>
          <p:cNvSpPr/>
          <p:nvPr/>
        </p:nvSpPr>
        <p:spPr>
          <a:xfrm>
            <a:off x="4979773" y="2854839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LR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C22980-2BE5-4314-B2D5-3247644DD3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305878" y="2481543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1674E2E-26B2-4DB1-A16E-5069F8F5E842}"/>
              </a:ext>
            </a:extLst>
          </p:cNvPr>
          <p:cNvSpPr/>
          <p:nvPr/>
        </p:nvSpPr>
        <p:spPr>
          <a:xfrm>
            <a:off x="4979773" y="4104958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45274A-5C34-4F6C-BF3F-11F8A4A464A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305878" y="3731662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8B53AC27-B789-4663-9C29-D1E9C135B48D}"/>
              </a:ext>
            </a:extLst>
          </p:cNvPr>
          <p:cNvSpPr/>
          <p:nvPr/>
        </p:nvSpPr>
        <p:spPr>
          <a:xfrm>
            <a:off x="506627" y="4088458"/>
            <a:ext cx="3332315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Sqr</a:t>
            </a:r>
            <a:r>
              <a:rPr lang="en-US" dirty="0"/>
              <a:t> feet, location,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803FED-D107-40D3-A7AE-166CF2613F3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38942" y="4526870"/>
            <a:ext cx="1140831" cy="1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2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Process: Evaluation!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9</a:t>
            </a:fld>
            <a:endParaRPr lang="en-US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C1B109ED-2185-4240-BF98-185CE71CB521}"/>
              </a:ext>
            </a:extLst>
          </p:cNvPr>
          <p:cNvSpPr/>
          <p:nvPr/>
        </p:nvSpPr>
        <p:spPr>
          <a:xfrm>
            <a:off x="1371600" y="1604720"/>
            <a:ext cx="255785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data:</a:t>
            </a:r>
          </a:p>
          <a:p>
            <a:pPr algn="ctr"/>
            <a:r>
              <a:rPr lang="en-US" dirty="0"/>
              <a:t>Features + Outcome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653509-0F0C-4A6E-99F5-8D11DFC220CF}"/>
              </a:ext>
            </a:extLst>
          </p:cNvPr>
          <p:cNvCxnSpPr>
            <a:cxnSpLocks/>
          </p:cNvCxnSpPr>
          <p:nvPr/>
        </p:nvCxnSpPr>
        <p:spPr>
          <a:xfrm>
            <a:off x="3929450" y="2151956"/>
            <a:ext cx="1050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669C2EF4-71C8-4069-AFD7-0F0A3422100A}"/>
              </a:ext>
            </a:extLst>
          </p:cNvPr>
          <p:cNvSpPr/>
          <p:nvPr/>
        </p:nvSpPr>
        <p:spPr>
          <a:xfrm>
            <a:off x="4979773" y="1604720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(or algorithm, or method,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361B8030-E82E-4DA7-AE64-85984507FB1A}"/>
              </a:ext>
            </a:extLst>
          </p:cNvPr>
          <p:cNvSpPr/>
          <p:nvPr/>
        </p:nvSpPr>
        <p:spPr>
          <a:xfrm>
            <a:off x="4979773" y="2854839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C22980-2BE5-4314-B2D5-3247644DD3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305878" y="2481543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1674E2E-26B2-4DB1-A16E-5069F8F5E842}"/>
              </a:ext>
            </a:extLst>
          </p:cNvPr>
          <p:cNvSpPr/>
          <p:nvPr/>
        </p:nvSpPr>
        <p:spPr>
          <a:xfrm>
            <a:off x="4979773" y="4104958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45274A-5C34-4F6C-BF3F-11F8A4A464A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305878" y="3731662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3AB375C6-E989-43CD-84A1-8378E9BA7DE1}"/>
              </a:ext>
            </a:extLst>
          </p:cNvPr>
          <p:cNvSpPr/>
          <p:nvPr/>
        </p:nvSpPr>
        <p:spPr>
          <a:xfrm>
            <a:off x="4979773" y="5371577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on unknown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DAD9B9-06AF-4657-B31B-7B2DACFC5A8E}"/>
              </a:ext>
            </a:extLst>
          </p:cNvPr>
          <p:cNvCxnSpPr>
            <a:cxnSpLocks/>
          </p:cNvCxnSpPr>
          <p:nvPr/>
        </p:nvCxnSpPr>
        <p:spPr>
          <a:xfrm>
            <a:off x="7305878" y="4998281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8B53AC27-B789-4663-9C29-D1E9C135B48D}"/>
              </a:ext>
            </a:extLst>
          </p:cNvPr>
          <p:cNvSpPr/>
          <p:nvPr/>
        </p:nvSpPr>
        <p:spPr>
          <a:xfrm>
            <a:off x="1281092" y="5355077"/>
            <a:ext cx="255785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</a:t>
            </a:r>
          </a:p>
          <a:p>
            <a:pPr algn="ctr"/>
            <a:r>
              <a:rPr lang="en-US" dirty="0"/>
              <a:t>Features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803FED-D107-40D3-A7AE-166CF2613F3F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838942" y="5793489"/>
            <a:ext cx="1140831" cy="1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9B1FCF5B-543B-4535-89EA-31416D12F266}"/>
              </a:ext>
            </a:extLst>
          </p:cNvPr>
          <p:cNvSpPr/>
          <p:nvPr/>
        </p:nvSpPr>
        <p:spPr>
          <a:xfrm>
            <a:off x="1281092" y="4104958"/>
            <a:ext cx="255785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data:</a:t>
            </a:r>
          </a:p>
          <a:p>
            <a:pPr algn="ctr"/>
            <a:r>
              <a:rPr lang="en-US" dirty="0"/>
              <a:t>Features</a:t>
            </a:r>
          </a:p>
          <a:p>
            <a:pPr algn="ctr"/>
            <a:r>
              <a:rPr lang="en-US" dirty="0"/>
              <a:t>(Hidden Outcome)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9258D-EC2F-4A94-B9C7-C2116A5BAB9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16721" y="4543369"/>
            <a:ext cx="11630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CA31DC26-E6CE-4977-82D5-F16A8B794E35}"/>
              </a:ext>
            </a:extLst>
          </p:cNvPr>
          <p:cNvSpPr/>
          <p:nvPr/>
        </p:nvSpPr>
        <p:spPr>
          <a:xfrm>
            <a:off x="10266875" y="4104958"/>
            <a:ext cx="1677989" cy="860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D44DF8-D67E-4164-AF3E-586B0730B6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631983" y="4535118"/>
            <a:ext cx="63489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9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3594</TotalTime>
  <Words>689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Calisto MT</vt:lpstr>
      <vt:lpstr>Cambria Math</vt:lpstr>
      <vt:lpstr>Trebuchet MS</vt:lpstr>
      <vt:lpstr>Wingdings 2</vt:lpstr>
      <vt:lpstr>Slate</vt:lpstr>
      <vt:lpstr>ML Concepts</vt:lpstr>
      <vt:lpstr>Some Announcements</vt:lpstr>
      <vt:lpstr>A quick word on – p-values…</vt:lpstr>
      <vt:lpstr>Today’s Outline</vt:lpstr>
      <vt:lpstr>ML</vt:lpstr>
      <vt:lpstr>ML Process</vt:lpstr>
      <vt:lpstr>ML Process</vt:lpstr>
      <vt:lpstr>ML Process: Evaluation!</vt:lpstr>
      <vt:lpstr>ML Process</vt:lpstr>
      <vt:lpstr>ML Motivations</vt:lpstr>
      <vt:lpstr>PowerPoint Presentation</vt:lpstr>
      <vt:lpstr>Some concepts</vt:lpstr>
      <vt:lpstr>Patterns of genetic variation in 60,706 humans</vt:lpstr>
      <vt:lpstr>Patterns of genetic variation in 60,706 humans</vt:lpstr>
      <vt:lpstr>Patterns of genetic variation in 60,706 humans</vt:lpstr>
      <vt:lpstr>Today’s Algorithm</vt:lpstr>
      <vt:lpstr>So, what is linear regression?</vt:lpstr>
      <vt:lpstr>So, what is linear regression?</vt:lpstr>
      <vt:lpstr>So, what is linear regression?</vt:lpstr>
      <vt:lpstr>So, what is linear regression?</vt:lpstr>
      <vt:lpstr>A word on training, testing, validation and leakage</vt:lpstr>
      <vt:lpstr>A word on training, testing, validation and leakage</vt:lpstr>
      <vt:lpstr>A note on software</vt:lpstr>
      <vt:lpstr>Overfitting  and Underfitting (sklearn, n vs 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Gussow, Ayal (NIH/NLM/NCBI) [F]</dc:creator>
  <cp:lastModifiedBy>Ayal Gussow</cp:lastModifiedBy>
  <cp:revision>971</cp:revision>
  <cp:lastPrinted>2017-12-26T21:30:57Z</cp:lastPrinted>
  <dcterms:created xsi:type="dcterms:W3CDTF">2017-08-07T16:24:36Z</dcterms:created>
  <dcterms:modified xsi:type="dcterms:W3CDTF">2018-03-15T19:27:16Z</dcterms:modified>
</cp:coreProperties>
</file>