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431" r:id="rId3"/>
    <p:sldId id="473" r:id="rId4"/>
    <p:sldId id="477" r:id="rId5"/>
    <p:sldId id="478" r:id="rId6"/>
    <p:sldId id="480" r:id="rId7"/>
    <p:sldId id="481" r:id="rId8"/>
    <p:sldId id="482" r:id="rId9"/>
    <p:sldId id="485" r:id="rId10"/>
    <p:sldId id="486" r:id="rId11"/>
    <p:sldId id="484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502" r:id="rId23"/>
    <p:sldId id="499" r:id="rId24"/>
    <p:sldId id="500" r:id="rId25"/>
    <p:sldId id="501" r:id="rId26"/>
    <p:sldId id="503" r:id="rId27"/>
    <p:sldId id="504" r:id="rId28"/>
    <p:sldId id="505" r:id="rId29"/>
    <p:sldId id="506" r:id="rId30"/>
    <p:sldId id="507" r:id="rId31"/>
    <p:sldId id="508" r:id="rId32"/>
    <p:sldId id="510" r:id="rId33"/>
    <p:sldId id="512" r:id="rId34"/>
    <p:sldId id="511" r:id="rId35"/>
    <p:sldId id="513" r:id="rId3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70" autoAdjust="0"/>
  </p:normalViewPr>
  <p:slideViewPr>
    <p:cSldViewPr snapToGrid="0">
      <p:cViewPr varScale="1">
        <p:scale>
          <a:sx n="52" d="100"/>
          <a:sy n="52" d="100"/>
        </p:scale>
        <p:origin x="119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29T13:59:03.9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8C3A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3541 110,'-64'15,"0"3,-9 6,4-1,-205 61,-84 28,225-65,-81 44,2 18,197-103,0 0,-1-1,1-1,-1 0,-6 0,11-3,0 1,0 1,0 0,0 0,0 1,0 1,1 0,0 0,0 1,-2 1,-15 16,19-15,0-1,0 0,0-1,-1 0,0-1,0 1,-1-2,-7 4,-18 2,23-7,-1 1,0 0,1 1,0 0,-6 5,14-8,0 1,0 0,0 0,1 0,-1 1,1-1,0 1,0 0,0 0,1 0,-1 0,1 0,0 1,0-1,1 1,-1-1,0 4,-10 57,-3 12,-5-14,-2-2,-3 0,-2-2,-24 36,32-66,-1-2,-2 0,0-2,-4 2,-21 24,26-24,1 1,2 1,0 0,3 2,0 0,0 5,-23 45,-30 44,-9 17,63-112,1 0,2 1,-7 31,-24 83,-6-2,-31 58,23-58,34-83,13-31,-2-2,0 0,-2 0,-8 12,-18 17,26-40,1 1,1 0,0 1,2 1,0-1,1 1,-2 9,6-13,-2 6,0 0,-8 17,10-30,-1 0,1 0,-1-1,0 1,-1-1,0 0,0-1,-5 5,-6 4,-15 14,-14 17,35-34,2 0,-1 1,2 0,0 0,0 1,1 1,-31 75,-15 63,3-6,29-90,2 1,-4 31,16-53,2-1,1 1,2-1,3 35,0-4,0-24,1-1,2 1,7 26,-8-55,0 0,1 0,1-1,0 1,1-1,0 0,1 0,0-1,1 0,0 0,1-1,0 0,5 4,96 71,-92-73,0 0,0-1,2-1,-1-1,1-1,0 0,1-2,0 0,11 1,11 0,22-1,24 4,-8 1,1-4,10-3,167-5,-87-1,557 2,-680-1,-1-3,0-2,45-11,136-45,-137 34,2 4,51-5,-124 27,0-2,0-1,0-1,-1 0,0-2,18-8,-31 12,-1 1,1-1,-1 0,0 0,0-1,-1 0,1 0,-1 0,0-1,0 0,-1 0,0 0,0 0,0-1,-1 1,0-1,0 0,-1 0,0 0,0-1,0 0,0-16,-1 0,-1 0,-1-3,0 1,1 1,3-18,18-109,-20 144,1-1,0 2,0-1,1 0,0 0,0 1,1-1,0 1,0 0,0 0,1 1,0-1,1 1,0 0,15-15,1 1,1 1,6-3,-9 7,6-5,20-17,1 2,2 3,2 1,4 1,-34 21,1 1,6 0,43-17,78-48,33-14,-109 57,2 2,0 4,54-8,-88 21,0-1,-1-2,0-2,-1-2,-1-1,6-6,-25 13,-1 0,-1-2,0 1,0-2,-2 0,0-1,0-1,-2 0,0-1,6-11,19-38,-2-2,8-29,7-14,27-31,-39 77,-4-3,7-22,12-34,5 3,24-31,-28 64,9-3,-19 29,-3-1,29-64,-54 97,2 2,0 0,2 0,1 2,1 1,3-1,5-7,-1-1,18-28,-39 49,9-13,-1 0,-1-2,9-24,-21 45,-1-1,0 0,-1 0,0 0,0 0,-1 0,0 0,-1 0,0 0,0 0,-1-1,0 1,0 0,-1 0,-3-7,-5-9,-1 1,-2 0,0 0,-1 1,-2 1,-2-2,-11-11,-2 1,-1 1,-9-5,26 23,0 0,1-1,0-1,2 0,0-1,1 0,-1-3,-17-39,-13-39,-1-3,-119-221,155 311,1 0,-2 0,1 1,-1 0,-1 0,0 1,-1 0,-7-5,3 3,-1 0,0 1,-1 1,0 1,-1 0,1 1,-2 1,1 0,-1 1,0 2,0-1,-1 2,1 0,-8 1,-100 0,-2 5,-11 0,-708-3,831 0,1 1,-1 1,1 1,-1 0,1 1,-10 4,-16 8,-26 14,36-14,-1-2,0-2,-19 5,46-16,0 0,0 0,0-1,0 0,-1 1,1-2,0 1,0 0,0-1,0 0,0 0,0-1,0 0,0 1,0-2,1 1,-3-2,-16-10</inkml:trace>
  <inkml:trace contextRef="#ctx0" brushRef="#br1" timeOffset="15620.9596">1104 5567,'-48'46,"14"-13,1 2,-7 10,23-24,-14 18,2 1,-2 7,23-34,0 1,1 0,1 1,0 0,1 0,1 0,0 1,-1 12,1 9,-2 0,-3 6,5-27,-1 0,-1 0,0-1,-2 0,1 0,-2 0,-18 27,9-15,2 0,0 2,11-18,0 0,1 0,0 0,1 1,1-1,0 1,-1 5,2 41,1-45,1-1,-2 1,0-1,0 1,-1-1,-1 1,0-1,-1 0,0 1,-9 11,-1 0,-6 9,10-20,1 0,1 1,0 0,1 1,1 0,0 0,1 0,0 1,1 1,1 4,0 0,2-1,0 2,1-1,2 0,0-1,1 1,1 0,0-1,2 1,1-1,0-1,7 13,22 36,3-2,4-2,1-1,13 8,-53-66,122 138,57 45,-137-146,1-2,2-2,2-2,1-3,1-1,23 7,196 73,-72-32,-136-52,12 5,13 1,-64-26,1 0,-1-2,1-1,0-1,20 0,125-8,-58 0,-57 3,1-3,0-3,-1-1,-1-4,1-1,0-4,330-129,-30 9,-313 119,0-1,-2-3,0-1,35-27,-23 15,1 2,20-7,32-4,2 4,50-8,-130 39,126-44,84-44,-28 9,-44 25,4 6,141-26,-221 60,-1-5,76-34,-29 11,8 0,51-7,-136 44,-1 3,2 2,-1 3,1 2,4 3,28 3,204-1,-233-5,0-2,-1-3,45-13,92-21,-48 12,-117 22,0-1,0-3,16-8,96-52,-25 11,-51 31,17-4,-57 25,0 1,0 1,1 2,14-1,-19 5,1-2,-1-1,24-8,-38 9,0-1,-1 0,0-1,0 0,0 0,-1-1,0 0,0-1,3-4,37-33,0 3,56-34,-63 47,90-65,-110 75,-1-1,-1 0,-1-1,11-16,17-31,24-47,-30 45,40-49,-55 83,39-47,-56 71,1 1,1 0,-1 1,1 1,8-5,-13 10,0 1,0-1,1 1,-1 1,1-1,0 1,0 1,0 0,0 0,0 0,0 1,3 0,-8 0,1 0,0 0,0 1,0 0,-1-1,1 1,0 0,-1 1,1-1,-1 1,1 0,-1-1,0 1,0 1,0-1,0 0,0 1,0 0,0-1,-1 1,0 0,1 0,-1 1,0-1,-1 0,1 1,3 13,-2-1,0 1,-1 0,-1 0,0 0,-1 1,-1-1,-1 4,0 15,-3 278,5-308,0 1,1-1,0 1,0 0,0-1,2 6,-2-9,0 0,1 0,-1-1,1 1,-1-1,1 1,0-1,0 0,0 0,0 0,0 0,1 0,-1 0,1 0,-1-1,3 2,6 1,0 1,0-2,0 1,0-2,1 1,0-2,-1 1,11-1,11-1,0-2,21-3,120-22,156-47,-269 58,-1-3,-1-2,-1-3,54-31,-94 44,-1-1,-1 0,0-2,0 0,-1-1,-1 0,-1-1,9-12,14-27,-2-2,0-6,30-52,-58 107,19-33,17-35,-35 61,-1 0,-1 0,0-1,-1 1,0-1,-1 0,-1-6,0-5,-1 1,-2-1,0 1,-2 0,-1 0,-1 0,-1 0,-4-9,5 21,-1 0,0 0,-1 0,0 1,-1 0,-1 0,0 1,-1 0,0 0,-1 1,0 1,-1 0,0 0,0 1,-2 0,-10-7,1-1,-4-5,5 5,0 0,-7-3,-7 0,-2 2,0 1,-13-3,45 18,1 0,0-1,0 0,0 0,0 0,0-1,1 0,-1 0,1 0,0 0,0 0,1-1,-1 0,-6-11,1 1,1-1,-3-10,-4-6,-6-16,2 0,2-2,-3-20,-30-157,9 34,-49-248,88 433,0 0,0 1,0-1,-1 0,0 1,-1 0,0 0,0 0,0 0,-1 0,-4-4,-1 2,0-1,0 1,-1 0,-1 1,1 0,-6-1,-3-2,1 1,-2 1,1 1,-1 1,0 1,-1 1,1 0,-1 2,0 0,0 2,-20 1,-775 4,768-1,1 2,-1 2,1 3,-23 8,-37 6,82-17,1 2,-1 0,1 2,1 0,0 2,0 1,2 0,-18 8,-18 6,10-6,26-12,0-2,0 0,-1-1,0-2,0 0,0-2,-16 1,-38-1,-54-6,23 1,61 3,14-1,-30-2,53 1,0 0,0-1,0 0,0-1,0 0,0-1,1 0,-1-1,-48-28,30 16,-2 1,0 1,-11-2,-1 0,2-2,-15-10,7 4,-17-5,49 23,-2 1,1 1,0 0,-1 1,-17-1,-56 1,-66 7,32-1,-735-2,810 3,-1 1,-23 7,19-3,-49 1,66-8,-40 1,-4-4,58 1,1-2,-1 0,0-2,1-1,-13-4,-133-39,165 48,0 0,0 0,0 0,0 1,0 0,0-1,0 1,0 1,0-1,1 1,-1-1,0 1,0 0,-2 1,0 1,-1 0,1 0,0 1,0 0,0 0,0 0,0 0,0 2,-3 3,0 1,0 0,1 0,1 1,-1 0,2 1,-1-1,-3 12,-1 7,9-21,-1-1,0 1,0-1,-1 1,0-1,-1 0,1-1,-2 1,1-1,-1 0,0 0,-6 4,-37 27,28-23,0 1,0 1,2 1,0 1,1 0,-14 21,12-11,-9 15,-2-2,-35 38,-185 191,221-245,0-1,-2-2,-1-1,0-1,-20 8,19-10,2 2,0 1,2 2,0 2,2 0,-16 21,29-32,7-7,0 0,-1-1,1 0,-2 0,1-1,-1 0,0-1,-5 2,9-4,0-1,0 0,-1-1,1 0,0 0,-1 0,1 0,-1-1,1 0,-1-1,1 1,0-1,-1-1,1 1,-1-1,5 1,1 1,-1-1,0 0,0 0,1 0,-1 0,0 0,1-1,-1 1,1 0,0-1,-1 1,1-1,0 0,0 1,0-1,0 0,0 0,-11-37,4 8,5 26,0 0,0 1,0-1,0 1,-1-1,0 1,1 0,-2 0,1 1,0-1,-1 1,1 0,-1 0,0 1,0-1,0 1,-1 0,1 1,0-1,-1 1,-4-1,-14-1,0 1,-1 1,0 1,-11 1,8 1,-77-1,-67 3,163-3,0 0,1 0,-1 1,1 0,0 1,0 0,0 0,0 1,0 0,1 0,-1 1,1 0,-2 2,-3 4,0 1,1 1,0 0,0 0,2 1,-1 2,-4 4,-44 69,-32 35,-31 26,-169 203,266-324,2 1,-5 10,5-7,-25 28,14-19,16-21,0-1,-14 12,25-26,-1 0,0-1,0 0,-1 0,1-1,-1 0,0 0,0-1,0 0,-2 0,-40 9,0-2,-1-3,-11-1,-43-1,-5-4,74-1,-10 0,1-2,0-1,-24-7,13 1,-27 0,26 3,-21-5,-21-4,49 8,-18-6,68 13,-7-2,0 1,0 0,0 0,0 0,0 1,-2 0,7 0,0 0,1 0,-1 1,0-1,0 1,1-1,-1 1,0 0,0 0,1-1,-1 1,1 0,-1 1,1-1,-1 0,1 0,0 1,0-1,-1 0,1 1,0-1,0 1,1 0,-1-1,0 1,0 0,1-1,-7 29,4 3</inkml:trace>
  <inkml:trace contextRef="#ctx0" brushRef="#br2" timeOffset="27863.0084">8243 2135,'3'0,"-1"1,0-1,1 1,-1-1,0 1,0 0,1 0,-1 0,0 0,0 1,0-1,0 1,0-1,-1 1,2 1,28 31,-19-18,13 8,0 0,2-2,27 18,-25-20,-1 2,-1 1,13 16,-25-22,-2 1,11 18,-15-21,0-1,1-1,1 1,0-1,9 6,13 9,-19-17,0 0,-1 1,0 1,-1-1,-1 2,0 0,2 5,17 39,-21-39,0-1,1-1,0 0,4 3,11 12,-16-19,0-1,1 1,1-2,0 0,0 0,10 6,3-2,1-1,1-1,0-1,0-1,1-2,1 0,-1-2,4-1,24 4,1-3,-1-2,42-3,330-5,-407 2,-1 0,0-1,1-2,-1 0,7-2,24-11,14-7,-24 9,97-32,18-7,-66 22,57-11,-23 7,68-15,-186 50,1-1,0 0,0-1,-1 1,1-1,-1-1,0 1,0-1,0 1,0-1,2-3,-2 0,0 1,0-1,0 0,-1-1,-1 1,1-1,-1 1,0-2,11-25,2 1,2-3,-3 8,-1-1,-1 0,-1-4,-4 5,-1-1,-2 1,-1-1,-1 0,-1-1,-4-148,-1 64,3-207,0 319,0-19,-1 0,0-1,-3-10,2 25,1 1,-1-1,0 1,0 0,-1 0,0 0,0 0,-1 0,1 1,-1-1,0 1,-1 0,-1-2,-5-2,0 1,-1-1,1 2,-1 0,-1 0,1 1,-1 1,-12-4,-15-2,0 1,-20-1,-41-4,0 6,-46 2,-210 11,163 0,-597-2,776-1,1 0,0 0,0 2,0-1,0 2,0 0,1 1,-1 0,1 1,0 0,1 1,-5 3,-350 209,248-145,54-31,-2-4,-23 7,85-44,0 1,0-1,0 1,0 0,1 0,-1 1,1-1,0 1,0 0,0 0,-2 4,3-4,1 0,0 1,0 0,0-1,1 1,-1 0,1-1,0 1,1 0,-1 0,1 0,0 0,0 2,0 13,-1-1,-1 1,-1 0,-1 0,0-1,-2 0,0 0,-8 16,-2-2,-1-2,-1 1,-2-2,-10 11,11-16,2 0,-8 16,19-30,1 0,0 0,1 0,1 0,-1 0,2 1,-1 0,2 1,-1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A41A63-7B47-4A6F-A5C2-455AA724337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07A29A-64C8-40D2-8DAF-071E184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445-7827-485E-A07F-5F2DBE279DB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374-3F8C-4FFA-9983-A6A25C4F103E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D5A2-3B73-42CD-BC24-D6D55A75CD73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DE4-9E16-495D-B246-D6614F624619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9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60F-99EA-46D1-883B-92FA4018FFDF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95D-8C23-43E9-8B6C-4C1DC42927CA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B62-5E5E-4028-BE74-E8180741060B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F04D-8336-4013-A848-3D006F35E6D8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D1ED-96A4-4121-8DC1-9DE9404FF22B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D353-5641-4A8D-A337-D9696F3514E2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4EDF-87C4-4B18-BA6D-F60FA908AFF7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FD-A8AA-4671-B443-2BA41C082882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1E63-D3AF-47CE-984C-5813DC5C2313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202-E861-4F8F-B12C-3CAE1B8DDBC1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7A27-1F60-40A1-AEB5-104F9B04DF77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1EE0-EF66-4C0F-9CED-3FD6567D9AA6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F11-A55B-4E9B-9C80-52813F7B67AC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66E254-AFBD-44AF-ABE7-62B6D7A18AF6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835963"/>
            <a:ext cx="6831673" cy="1086237"/>
          </a:xfrm>
        </p:spPr>
        <p:txBody>
          <a:bodyPr/>
          <a:lstStyle/>
          <a:p>
            <a:pPr algn="l"/>
            <a:r>
              <a:rPr lang="en-US" dirty="0"/>
              <a:t>Ayal Gussow</a:t>
            </a:r>
          </a:p>
          <a:p>
            <a:pPr algn="l"/>
            <a:r>
              <a:rPr lang="en-US" dirty="0"/>
              <a:t>03/29/2018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34A2-720F-4F1A-BDA4-3B140E0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No, not that Michael Jordan (basketball GOAT)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6150" name="Picture 6" descr="Image result for michael jordan smile">
            <a:extLst>
              <a:ext uri="{FF2B5EF4-FFF2-40B4-BE49-F238E27FC236}">
                <a16:creationId xmlns:a16="http://schemas.microsoft.com/office/drawing/2014/main" id="{F3521A25-7F84-438D-B87A-363455B2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5" y="2458652"/>
            <a:ext cx="2762763" cy="383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0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FD9B-9262-4871-916E-F28E6C4A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3" b="53847"/>
          <a:stretch/>
        </p:blipFill>
        <p:spPr>
          <a:xfrm>
            <a:off x="913795" y="1580050"/>
            <a:ext cx="4762000" cy="44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4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Centroids (randomly here)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FD9B-9262-4871-916E-F28E6C4A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05" r="35378" b="53601"/>
          <a:stretch/>
        </p:blipFill>
        <p:spPr>
          <a:xfrm>
            <a:off x="1000899" y="1635655"/>
            <a:ext cx="4337220" cy="47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Cluster Assignment (color by distance)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FD9B-9262-4871-916E-F28E6C4A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28" b="52614"/>
          <a:stretch/>
        </p:blipFill>
        <p:spPr>
          <a:xfrm>
            <a:off x="913795" y="1570316"/>
            <a:ext cx="4720886" cy="46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Assign Centroids By 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FD9B-9262-4871-916E-F28E6C4A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85" r="68102" b="4767"/>
          <a:stretch/>
        </p:blipFill>
        <p:spPr>
          <a:xfrm>
            <a:off x="913795" y="1396314"/>
            <a:ext cx="5288599" cy="49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2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2: Cluster assignment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FD9B-9262-4871-916E-F28E6C4A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5" t="51579" r="35211" b="4767"/>
          <a:stretch/>
        </p:blipFill>
        <p:spPr>
          <a:xfrm>
            <a:off x="913795" y="1816442"/>
            <a:ext cx="4745600" cy="45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FD9B-9262-4871-916E-F28E6C4A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62" t="52812" b="4273"/>
          <a:stretch/>
        </p:blipFill>
        <p:spPr>
          <a:xfrm>
            <a:off x="1062680" y="1580050"/>
            <a:ext cx="5498757" cy="49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the same in multi-dimensional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65E9C-87D5-46B9-9329-2E799A5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8" y="1838582"/>
            <a:ext cx="87915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0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Parameters: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Number of clusters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Dataset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25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Steps:</a:t>
            </a:r>
          </a:p>
          <a:p>
            <a:pPr marL="514350" indent="-514350">
              <a:buAutoNum type="arabi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Initialize K cluster centroids.</a:t>
            </a:r>
          </a:p>
          <a:p>
            <a:pPr marL="514350" indent="-514350">
              <a:buAutoNum type="arabi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Repeat the following until convergence / max iterations:</a:t>
            </a:r>
          </a:p>
          <a:p>
            <a:pPr marL="971550" lvl="1" indent="-514350">
              <a:buAutoNum type="alphaL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Assign each point a cluster based on its closest centroid.</a:t>
            </a:r>
          </a:p>
          <a:p>
            <a:pPr marL="971550" lvl="1" indent="-514350">
              <a:buAutoNum type="alphaL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Calculate new centroids based on the average point between all samples in the cluster assigned in (a).</a:t>
            </a:r>
          </a:p>
          <a:p>
            <a:pPr marL="971550" lvl="1" indent="-514350">
              <a:buAutoNum type="alphaL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6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SzPct val="100000"/>
              <a:buAutoNum type="arabicParenR"/>
            </a:pPr>
            <a:r>
              <a:rPr lang="en-US" sz="2800" dirty="0"/>
              <a:t>Clustering: Conceptual Overview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Font typeface="Wingdings 2" charset="2"/>
              <a:buAutoNum type="arabicParenR"/>
            </a:pPr>
            <a:r>
              <a:rPr lang="en-US" sz="2800" dirty="0"/>
              <a:t>K-means</a:t>
            </a:r>
          </a:p>
          <a:p>
            <a:pPr marL="457200" indent="-457200">
              <a:buSzPct val="100000"/>
              <a:buFont typeface="Wingdings 2" charset="2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Common pitfalls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Implementation (in </a:t>
            </a:r>
            <a:r>
              <a:rPr lang="en-US" sz="2800" dirty="0" err="1"/>
              <a:t>Jupyter</a:t>
            </a:r>
            <a:r>
              <a:rPr lang="en-US" sz="2800" dirty="0"/>
              <a:t> Notebook)</a:t>
            </a:r>
          </a:p>
          <a:p>
            <a:pPr marL="457200" indent="-457200">
              <a:buSzPct val="100000"/>
              <a:buAutoNum type="arabicParenR"/>
            </a:pP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What are we trying to optimize?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are trying to find the set of clusters that </a:t>
            </a: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minimizes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the distances between every point and its cluster centroid.</a:t>
            </a:r>
          </a:p>
          <a:p>
            <a:pPr marL="971550" lvl="1" indent="-514350">
              <a:buAutoNum type="alphaL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55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the distance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FD9B-9262-4871-916E-F28E6C4AE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62" t="52812" b="4273"/>
          <a:stretch/>
        </p:blipFill>
        <p:spPr>
          <a:xfrm>
            <a:off x="1062680" y="1580050"/>
            <a:ext cx="5498757" cy="49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Sklearn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sklearn.cluster.KMeans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n_clusters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=2)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y =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model.fit_predict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(X)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07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Issues: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Can converge to local optima (images from Andrew Ng)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971550" lvl="1" indent="-514350">
              <a:buAutoNum type="alphaL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2FA4A-33D7-49DC-A5F8-3E6C3D53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07" y="2943991"/>
            <a:ext cx="4019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Issues: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Can converge to local optima (images from Andrew Ng)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971550" lvl="1" indent="-514350">
              <a:buAutoNum type="alphaL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2D563-C0EA-45FA-9D3A-C712FA0C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5" y="3044003"/>
            <a:ext cx="7972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Issues: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Can converge to local optima (images from Andrew Ng)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Solution: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Multiple initializations (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sklearn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n_init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sklearn.cluster.KMeans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n_clusters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=2,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=10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971550" lvl="1" indent="-514350">
              <a:buAutoNum type="alphaL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55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Issues: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Can converge to local optima (images from Andrew Ng)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Solution: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Multiple initializations (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sklearn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n_init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sklearn.cluster.KMeans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n_clusters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=2,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=10,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={‘k-means++’, ‘random’, or an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ndarray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},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971550" lvl="1" indent="-514350">
              <a:buAutoNum type="alphaL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794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sklearn.cluster.KMeans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n_clusters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=2,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=10,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={‘k-means++’, ‘random’, or an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ndarray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},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K-means++: </a:t>
            </a:r>
          </a:p>
          <a:p>
            <a:pPr marL="514350" indent="-514350">
              <a:buAutoNum type="arabi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Choose random data point as first centroid.</a:t>
            </a:r>
          </a:p>
          <a:p>
            <a:pPr marL="514350" indent="-514350">
              <a:buAutoNum type="arabi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Choose following centroids based on distance.</a:t>
            </a:r>
          </a:p>
          <a:p>
            <a:pPr marL="971550" lvl="1" indent="-514350">
              <a:buAutoNum type="alphaL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48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 =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sklearn.cluster.KMeans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n_clusters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=2,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n_init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=10,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init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={‘k-means++’, ‘random’, or an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ndarray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},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 get the sum of squared distances of samples to their cluster center: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model.inertia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41603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model.inertia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_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Note: Comparatively meaningful, absolutely meaningless (lower is better).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06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3DB63-273B-4661-8EA5-4F5EF5C06812}"/>
              </a:ext>
            </a:extLst>
          </p:cNvPr>
          <p:cNvSpPr/>
          <p:nvPr/>
        </p:nvSpPr>
        <p:spPr>
          <a:xfrm>
            <a:off x="913794" y="1766155"/>
            <a:ext cx="103537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Unlabeled dataset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May or may not know how many categories there are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Usual motivation: Underlying patterns in data</a:t>
            </a:r>
          </a:p>
          <a:p>
            <a:pPr marL="457200" indent="-457200">
              <a:buFontTx/>
              <a:buChar char="-"/>
            </a:pPr>
            <a:endParaRPr lang="en-US" sz="28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Examples include:</a:t>
            </a:r>
          </a:p>
          <a:p>
            <a:pPr marL="914400" lvl="1" indent="-457200">
              <a:buFontTx/>
              <a:buChar char="-"/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Clustering! 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(most common, and our focus today)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Anomaly detection (e.g. network intrusions)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Others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969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But how to choose number of clusters?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Usually this is done manually and subjectively, by visualization (e.g. in a dim reduced dataset).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There is not a right answer.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593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But how to choose number of clusters?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Can use the elbow method.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554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But how to choose number of clusters?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91999-005E-4342-BDE8-9354E0C0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2475480"/>
            <a:ext cx="6181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Is evaluation really necessary?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Ultimately, we are looking to gain insight.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Some evaluations:</a:t>
            </a:r>
          </a:p>
          <a:p>
            <a:pPr marL="514350" indent="-514350">
              <a:buAutoNum type="arabi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Case specific: What was your goal? (e.g. ad targeting)</a:t>
            </a:r>
          </a:p>
          <a:p>
            <a:pPr marL="514350" indent="-514350">
              <a:buAutoNum type="arabi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With labels: Can use classification measures, ARI, homogeneity</a:t>
            </a:r>
          </a:p>
          <a:p>
            <a:pPr marL="514350" indent="-514350">
              <a:buAutoNum type="arabicParenR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Without labels: Silhouette Coefficient</a:t>
            </a:r>
          </a:p>
          <a:p>
            <a:pPr marL="514350" indent="-514350">
              <a:buAutoNum type="arabicParenR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914400" lvl="1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9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clustering methods / types?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Agglomerative (hierarchical): Each observation is its own cluster, and pairs are joined (by a given criteria and metric) as you go up the tree.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Metric: Some kind of distance.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Criteria: Distance between sets (max, min, average (UPGMA))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623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clustering methods / types?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Agglomerative (hierarchical): Each observation is its own cluster, and pairs are joined (by a given criteria and metric) as you go up the tree.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Metric: Some kind of distance.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Criteria: Distance between sets (max, min, average (UPGMA)</a:t>
            </a:r>
          </a:p>
          <a:p>
            <a:pPr lvl="1"/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DBSCAN:  find regions of high density and then expands the clusters from there.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26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Cheat Sheet</a:t>
            </a:r>
          </a:p>
        </p:txBody>
      </p:sp>
      <p:pic>
        <p:nvPicPr>
          <p:cNvPr id="1026" name="Picture 2" descr="ML Map">
            <a:extLst>
              <a:ext uri="{FF2B5EF4-FFF2-40B4-BE49-F238E27FC236}">
                <a16:creationId xmlns:a16="http://schemas.microsoft.com/office/drawing/2014/main" id="{35BDB3A4-33B9-49B7-BF02-9E69C839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768412"/>
            <a:ext cx="7904812" cy="492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2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Real-World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3DB63-273B-4661-8EA5-4F5EF5C06812}"/>
              </a:ext>
            </a:extLst>
          </p:cNvPr>
          <p:cNvSpPr/>
          <p:nvPr/>
        </p:nvSpPr>
        <p:spPr>
          <a:xfrm>
            <a:off x="913794" y="1766155"/>
            <a:ext cx="1035376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Social network microtargeting (e.g. FB, from likes to politics)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Netflix recommendations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Genomes for disease, ancestry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Many, many more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18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Example: Iris Flowers (unlabeled)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want to find patterns in the Iris flowers dataset, with the goal of predicting species or sub-species.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90376-14BB-4822-9D3E-563C48C9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4" y="2894055"/>
            <a:ext cx="52006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Example: Iris Flowers (unlabeled)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Since this is two dimensional, in theory we could do this manually.</a:t>
            </a: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90376-14BB-4822-9D3E-563C48C9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4" y="2894055"/>
            <a:ext cx="5200650" cy="3409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2B54F4-8625-48B2-B486-BB03C2EC6047}"/>
                  </a:ext>
                </a:extLst>
              </p14:cNvPr>
              <p14:cNvContentPartPr/>
              <p14:nvPr/>
            </p14:nvContentPartPr>
            <p14:xfrm>
              <a:off x="1777446" y="3025002"/>
              <a:ext cx="4194720" cy="3033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2B54F4-8625-48B2-B486-BB03C2EC60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9446" y="3007362"/>
                <a:ext cx="4230360" cy="30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61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K-Means (most popular) algorithm.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Iterative, multi-step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Step 1: Choose centroids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Step 2: Assign clusters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Repeat until convergence / max iterations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227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D2A1-C009-4816-A6B3-4D6A4BB1DBCB}"/>
              </a:ext>
            </a:extLst>
          </p:cNvPr>
          <p:cNvSpPr/>
          <p:nvPr/>
        </p:nvSpPr>
        <p:spPr>
          <a:xfrm>
            <a:off x="913794" y="1766155"/>
            <a:ext cx="103537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Visual explanation (courtesy of Michael Jordan)</a:t>
            </a: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36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3981</TotalTime>
  <Words>724</Words>
  <Application>Microsoft Office PowerPoint</Application>
  <PresentationFormat>Widescreen</PresentationFormat>
  <Paragraphs>184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Calisto MT</vt:lpstr>
      <vt:lpstr>Consolas</vt:lpstr>
      <vt:lpstr>Trebuchet MS</vt:lpstr>
      <vt:lpstr>Wingdings 2</vt:lpstr>
      <vt:lpstr>Slate</vt:lpstr>
      <vt:lpstr>Clustering</vt:lpstr>
      <vt:lpstr>Today’s Outline</vt:lpstr>
      <vt:lpstr>Unsupervised Learning</vt:lpstr>
      <vt:lpstr>Scikit-Learn Cheat Sheet</vt:lpstr>
      <vt:lpstr>Clustering Real-World Applications</vt:lpstr>
      <vt:lpstr>Real-World Example: Iris Flowers (unlabeled)</vt:lpstr>
      <vt:lpstr>Real-World Example: Iris Flowers (unlabeled)</vt:lpstr>
      <vt:lpstr>K-Means</vt:lpstr>
      <vt:lpstr>K-Means</vt:lpstr>
      <vt:lpstr>K-Means</vt:lpstr>
      <vt:lpstr>Toy Example</vt:lpstr>
      <vt:lpstr>Step 1: Centroids (randomly here)</vt:lpstr>
      <vt:lpstr>Step 2: Cluster Assignment (color by distance)</vt:lpstr>
      <vt:lpstr>Iteration 2: Assign Centroids By Mean</vt:lpstr>
      <vt:lpstr>Iteration 2: Cluster assignment</vt:lpstr>
      <vt:lpstr>Final Iteration</vt:lpstr>
      <vt:lpstr>Works the same in multi-dimensional space</vt:lpstr>
      <vt:lpstr>K-Means</vt:lpstr>
      <vt:lpstr>K-Means</vt:lpstr>
      <vt:lpstr>K-Means</vt:lpstr>
      <vt:lpstr>Minimize the distance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How to evaluate clustering</vt:lpstr>
      <vt:lpstr>What other clustering methods / types?</vt:lpstr>
      <vt:lpstr>What other clustering methods / types?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Gussow, Ayal (NIH/NLM/NCBI) [F]</dc:creator>
  <cp:lastModifiedBy>Ayal Gussow</cp:lastModifiedBy>
  <cp:revision>1091</cp:revision>
  <cp:lastPrinted>2017-12-26T21:30:57Z</cp:lastPrinted>
  <dcterms:created xsi:type="dcterms:W3CDTF">2017-08-07T16:24:36Z</dcterms:created>
  <dcterms:modified xsi:type="dcterms:W3CDTF">2018-03-29T19:53:07Z</dcterms:modified>
</cp:coreProperties>
</file>