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B0F7BE-9220-4205-8F09-88D01857A88E}">
          <p14:sldIdLst>
            <p14:sldId id="256"/>
            <p14:sldId id="257"/>
            <p14:sldId id="258"/>
            <p14:sldId id="259"/>
            <p14:sldId id="261"/>
          </p14:sldIdLst>
        </p14:section>
        <p14:section name="Introduction to Node" id="{24096123-E2E0-4F31-BEF9-F33C4EFF09C7}">
          <p14:sldIdLst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Environment Setup" id="{E4B75ECD-71CA-4452-B662-22DBE7CF0A01}">
          <p14:sldIdLst>
            <p14:sldId id="268"/>
            <p14:sldId id="269"/>
            <p14:sldId id="270"/>
            <p14:sldId id="271"/>
            <p14:sldId id="272"/>
          </p14:sldIdLst>
        </p14:section>
        <p14:section name="First Node App" id="{7130D5DA-F299-4A6B-8CB0-F4C485E07D5E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00912-4235-4919-8FA2-65311B9E870B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32B17-F8EE-4449-B1AD-ADCC3CC2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9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1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4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2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4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098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Wo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3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8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68C7-1028-4A57-A729-4297D2B5DE3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League Gothic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trongloop.com/node-js/infographi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node/wiki/Installation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9pg2FHeoq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vent-driven_programm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utsplus.com/tutorials/using-nodes-event-module--net-3594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org/package/optimist" TargetMode="External"/><Relationship Id="rId3" Type="http://schemas.openxmlformats.org/officeDocument/2006/relationships/hyperlink" Target="https://www.npmjs.org/package/async" TargetMode="External"/><Relationship Id="rId7" Type="http://schemas.openxmlformats.org/officeDocument/2006/relationships/hyperlink" Target="https://www.npmjs.org/package/express" TargetMode="External"/><Relationship Id="rId2" Type="http://schemas.openxmlformats.org/officeDocument/2006/relationships/hyperlink" Target="https://www.npmjs.org/package/unders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org/package/commander" TargetMode="External"/><Relationship Id="rId5" Type="http://schemas.openxmlformats.org/officeDocument/2006/relationships/hyperlink" Target="https://www.npmjs.org/package/lodash" TargetMode="External"/><Relationship Id="rId4" Type="http://schemas.openxmlformats.org/officeDocument/2006/relationships/hyperlink" Target="https://www.npmjs.org/package/request" TargetMode="External"/><Relationship Id="rId9" Type="http://schemas.openxmlformats.org/officeDocument/2006/relationships/hyperlink" Target="https://www.npmjs.org/package/coffee-scrip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node-10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sionmedia/masteringnod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using-nodes-event-module--net-35941" TargetMode="External"/><Relationship Id="rId2" Type="http://schemas.openxmlformats.org/officeDocument/2006/relationships/hyperlink" Target="https://blog.jcoglan.com/2013/03/30/callbacks-are-imperative-promises-are-functional-nodes-biggest-missed-opportun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yar/node-for-web-designers" TargetMode="External"/><Relationship Id="rId5" Type="http://schemas.openxmlformats.org/officeDocument/2006/relationships/hyperlink" Target="https://github.com/sayar/NodeMVA" TargetMode="External"/><Relationship Id="rId4" Type="http://schemas.openxmlformats.org/officeDocument/2006/relationships/hyperlink" Target="http://spin.atomicobject.com/2012/03/14/nodejs-and-asynchronous-programming-with-promis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ayar/node-for-web-designer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Building Web Apps with Node.JS for Web Designers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Rami Sayar - @</a:t>
            </a:r>
            <a:r>
              <a:rPr lang="en-US" dirty="0" err="1" smtClean="0"/>
              <a:t>ramisayar</a:t>
            </a:r>
            <a:endParaRPr lang="en-US" dirty="0" smtClean="0"/>
          </a:p>
          <a:p>
            <a:r>
              <a:rPr lang="en-US" dirty="0" smtClean="0"/>
              <a:t>Technical Evangelist @ Microsoft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is great for streaming or event-based real-time applications like: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 smtClean="0"/>
              <a:t>Real time applications and collaborative environments</a:t>
            </a:r>
            <a:endParaRPr lang="en-US" dirty="0"/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 Servers</a:t>
            </a:r>
          </a:p>
          <a:p>
            <a:pPr lvl="1"/>
            <a:r>
              <a:rPr lang="en-US" dirty="0"/>
              <a:t>Streaming Servers</a:t>
            </a:r>
          </a:p>
          <a:p>
            <a:r>
              <a:rPr lang="en-US" dirty="0" smtClean="0"/>
              <a:t>Node </a:t>
            </a:r>
            <a:r>
              <a:rPr lang="en-US" dirty="0"/>
              <a:t>is great for when you need high levels of concurrency but little dedicated CPU time.</a:t>
            </a:r>
          </a:p>
          <a:p>
            <a:r>
              <a:rPr lang="en-US" dirty="0"/>
              <a:t>Great for writing JavaScript code everywhere!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  <a:p>
            <a:r>
              <a:rPr lang="en-US" dirty="0"/>
              <a:t>Yahoo!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eBay</a:t>
            </a:r>
          </a:p>
          <a:p>
            <a:r>
              <a:rPr lang="en-US" dirty="0"/>
              <a:t>Dow Jones</a:t>
            </a:r>
          </a:p>
          <a:p>
            <a:r>
              <a:rPr lang="en-US" dirty="0"/>
              <a:t>Cloud9</a:t>
            </a:r>
          </a:p>
          <a:p>
            <a:r>
              <a:rPr lang="en-US" dirty="0"/>
              <a:t>The New York Times,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Node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Five years after its debut, Node is the third most popular project on GitHub.</a:t>
            </a:r>
          </a:p>
          <a:p>
            <a:pPr fontAlgn="base"/>
            <a:r>
              <a:rPr lang="en-US" dirty="0"/>
              <a:t>Over 2 million downloads per month.</a:t>
            </a:r>
          </a:p>
          <a:p>
            <a:pPr fontAlgn="base"/>
            <a:r>
              <a:rPr lang="en-US" dirty="0"/>
              <a:t>Over 20 million downloads of v0.10x.</a:t>
            </a:r>
          </a:p>
          <a:p>
            <a:pPr fontAlgn="base"/>
            <a:r>
              <a:rPr lang="en-US" dirty="0"/>
              <a:t>Over 81,000 modules on 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Over 475 </a:t>
            </a:r>
            <a:r>
              <a:rPr lang="en-US" dirty="0" err="1"/>
              <a:t>meetups</a:t>
            </a:r>
            <a:r>
              <a:rPr lang="en-US" dirty="0"/>
              <a:t> worldwide talking about Node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Reference: </a:t>
            </a:r>
            <a:r>
              <a:rPr lang="en-US" dirty="0">
                <a:hlinkClick r:id="rId2"/>
              </a:rPr>
              <a:t>http://strongloop.com/node-js/infographic/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Setting up your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- pre-complied Node.js binaries to install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github.com/joyent/node/wiki/Installation</a:t>
            </a:r>
            <a:r>
              <a:rPr lang="en-US" dirty="0" smtClean="0"/>
              <a:t> - building it yourself</a:t>
            </a:r>
          </a:p>
          <a:p>
            <a:r>
              <a:rPr lang="en-US" dirty="0" smtClean="0"/>
              <a:t>Via </a:t>
            </a:r>
            <a:r>
              <a:rPr lang="en-US" dirty="0" err="1" smtClean="0"/>
              <a:t>Chocolatey</a:t>
            </a:r>
            <a:r>
              <a:rPr lang="en-US" dirty="0" smtClean="0"/>
              <a:t> – package manager for Windows: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choco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nodejs.install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2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check </a:t>
            </a:r>
            <a:r>
              <a:rPr lang="en-US" dirty="0"/>
              <a:t>that the node executable has been added to </a:t>
            </a:r>
            <a:r>
              <a:rPr lang="en-US" dirty="0" smtClean="0"/>
              <a:t>your </a:t>
            </a:r>
            <a:r>
              <a:rPr lang="en-US" dirty="0"/>
              <a:t>PATH system environment variable. </a:t>
            </a:r>
            <a:endParaRPr lang="en-US" dirty="0" smtClean="0"/>
          </a:p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www.youtube.com/watch?v=W9pg2FHeoq8</a:t>
            </a:r>
            <a:r>
              <a:rPr lang="en-US" dirty="0"/>
              <a:t> </a:t>
            </a:r>
            <a:r>
              <a:rPr lang="en-US" dirty="0" smtClean="0"/>
              <a:t>To see how to change your environment variables on Windows 8 and Windows 8.1. </a:t>
            </a:r>
          </a:p>
          <a:p>
            <a:r>
              <a:rPr lang="en-US" dirty="0" smtClean="0"/>
              <a:t>You will want to make sure the following folder has been added to the PATH variable: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Files (x86)\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 on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is to install via the terminal using the package manager. </a:t>
            </a:r>
          </a:p>
          <a:p>
            <a:r>
              <a:rPr lang="en-US" dirty="0" smtClean="0"/>
              <a:t>You also want to install compilers and build essential tools for packages that might need them.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build-essential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4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 on OSX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is to install via the terminal using the </a:t>
            </a:r>
            <a:r>
              <a:rPr lang="en-US" b="1" dirty="0" smtClean="0"/>
              <a:t>brew </a:t>
            </a:r>
            <a:r>
              <a:rPr lang="en-US" dirty="0" smtClean="0"/>
              <a:t>package manager. </a:t>
            </a:r>
          </a:p>
          <a:p>
            <a:r>
              <a:rPr lang="en-US" dirty="0" smtClean="0"/>
              <a:t>You can also compile it from source or use the installer on nodejs.org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brew install node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2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First Node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Hello World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Rami Sayar | @</a:t>
            </a:r>
            <a:r>
              <a:rPr lang="en-US" dirty="0" err="1" smtClean="0"/>
              <a:t>ramisayar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Evangelist, Microsoft Montreal</a:t>
            </a:r>
          </a:p>
          <a:p>
            <a:pPr lvl="1"/>
            <a:r>
              <a:rPr lang="en-US" dirty="0" smtClean="0"/>
              <a:t>Focuses on Web, HTML5/JS, Node, Microsoft Edge</a:t>
            </a:r>
          </a:p>
          <a:p>
            <a:pPr lvl="1"/>
            <a:r>
              <a:rPr lang="en-US" dirty="0" smtClean="0"/>
              <a:t>Helps Startups &amp; Developers in Montreal.</a:t>
            </a:r>
          </a:p>
          <a:p>
            <a:pPr lvl="1"/>
            <a:r>
              <a:rPr lang="en-US" dirty="0" smtClean="0"/>
              <a:t>Blogs </a:t>
            </a:r>
            <a:r>
              <a:rPr lang="en-US" dirty="0"/>
              <a:t>at </a:t>
            </a:r>
            <a:r>
              <a:rPr lang="en-US" dirty="0" smtClean="0"/>
              <a:t>MSDN</a:t>
            </a:r>
          </a:p>
        </p:txBody>
      </p:sp>
    </p:spTree>
    <p:extLst>
      <p:ext uri="{BB962C8B-B14F-4D97-AF65-F5344CB8AC3E}">
        <p14:creationId xmlns:p14="http://schemas.microsoft.com/office/powerpoint/2010/main" val="88666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HTTP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 programming paradigm in which the flow of the program is determined by events such as user actions (mouse clicks, key presses) or messages from other programs.” – </a:t>
            </a:r>
            <a:r>
              <a:rPr lang="en-US" dirty="0">
                <a:hlinkClick r:id="rId2"/>
              </a:rPr>
              <a:t>Wikipedia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Event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provides the event loop as part of the language.</a:t>
            </a:r>
          </a:p>
          <a:p>
            <a:r>
              <a:rPr lang="en-US" dirty="0"/>
              <a:t>With Node, there is no call to start the loop.</a:t>
            </a:r>
          </a:p>
          <a:p>
            <a:r>
              <a:rPr lang="en-US" dirty="0"/>
              <a:t>The loop starts and doesn’t end until the last callback is complete. </a:t>
            </a:r>
          </a:p>
          <a:p>
            <a:r>
              <a:rPr lang="en-US" dirty="0"/>
              <a:t>Event loop is run under a single thread therefore sleep() makes everything halt.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'fs'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contents =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fs.readFileSync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console.log(contents);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'fs'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fs.readFile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(err,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buf.toString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Style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Event loops result in callback-style programming where you break apart a program into its underlying data flow. </a:t>
            </a:r>
          </a:p>
          <a:p>
            <a:r>
              <a:rPr lang="en-US" sz="2800" dirty="0"/>
              <a:t>In other words, you end up splitting your program into smaller and smaller chunks until each chuck is mapped to operation with data.</a:t>
            </a:r>
          </a:p>
          <a:p>
            <a:r>
              <a:rPr lang="en-US" sz="2800" dirty="0"/>
              <a:t>Why? So that you don’t freeze the event loop on long-running operations (such as disk or network I/O).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Insanity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8" y="1245702"/>
            <a:ext cx="10649331" cy="51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function will return a promise for an object in the future. </a:t>
            </a:r>
          </a:p>
          <a:p>
            <a:r>
              <a:rPr lang="en-US" sz="2800" dirty="0" smtClean="0"/>
              <a:t>Promises can be chained together. </a:t>
            </a:r>
          </a:p>
          <a:p>
            <a:r>
              <a:rPr lang="en-US" sz="2800" dirty="0" smtClean="0"/>
              <a:t>Simplify </a:t>
            </a:r>
            <a:r>
              <a:rPr lang="en-US" sz="2800" dirty="0"/>
              <a:t>programming of </a:t>
            </a:r>
            <a:r>
              <a:rPr lang="en-US" sz="2800" dirty="0" err="1"/>
              <a:t>async</a:t>
            </a:r>
            <a:r>
              <a:rPr lang="en-US" sz="2800" dirty="0"/>
              <a:t>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3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Library </a:t>
            </a:r>
            <a:endParaRPr lang="en-US" dirty="0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step1(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step2(value1,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(value2)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step3(value2,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(value3)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step4(value3,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(value4)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Do something with value4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6846888" y="1825625"/>
            <a:ext cx="5345112" cy="2800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Q.fcall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(promisedStep1)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.then(promisedStep2)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.then(promisedStep3)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.then(promisedStep4)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(value4)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Do something with value4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Handle any error from all above steps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.done();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1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TCP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Workshop 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58223090"/>
              </p:ext>
            </p:extLst>
          </p:nvPr>
        </p:nvGraphicFramePr>
        <p:xfrm>
          <a:off x="406574" y="1897469"/>
          <a:ext cx="11525250" cy="3125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1632794655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2011313899"/>
                    </a:ext>
                  </a:extLst>
                </a:gridCol>
              </a:tblGrid>
              <a:tr h="767632">
                <a:tc gridSpan="2">
                  <a:txBody>
                    <a:bodyPr/>
                    <a:lstStyle/>
                    <a:p>
                      <a:r>
                        <a:rPr lang="en-US" sz="3600" b="1" dirty="0" smtClean="0"/>
                        <a:t>Building Web Apps with Node.JS for Web Designers</a:t>
                      </a:r>
                      <a:endParaRPr lang="en-US" sz="3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77411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 |</a:t>
                      </a:r>
                      <a:r>
                        <a:rPr lang="en-US" sz="2400" baseline="0" dirty="0" smtClean="0"/>
                        <a:t> Introduction to Node.js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04 | Building a Front-end for your Express Web Apps.</a:t>
                      </a:r>
                      <a:endParaRPr lang="en-US" sz="24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815335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02 | Introduction</a:t>
                      </a:r>
                      <a:r>
                        <a:rPr lang="en-US" sz="2400" baseline="0" dirty="0" smtClean="0"/>
                        <a:t> to Express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66646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03</a:t>
                      </a:r>
                      <a:r>
                        <a:rPr lang="en-US" sz="2400" baseline="0" dirty="0" smtClean="0"/>
                        <a:t> | Express and Databases</a:t>
                      </a:r>
                      <a:endParaRPr lang="en-US" sz="24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06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4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Emitters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dirty="0" smtClean="0"/>
              <a:t>Allows you to listen for “events” and assign functions to run when events occur. </a:t>
            </a:r>
          </a:p>
          <a:p>
            <a:r>
              <a:rPr lang="en-US" b="0" dirty="0" smtClean="0"/>
              <a:t>Each emitter can emit different types of events.</a:t>
            </a:r>
          </a:p>
          <a:p>
            <a:r>
              <a:rPr lang="en-US" b="0" dirty="0" smtClean="0"/>
              <a:t>The “error” event is special.</a:t>
            </a:r>
            <a:endParaRPr lang="en-US" b="0" dirty="0"/>
          </a:p>
          <a:p>
            <a:r>
              <a:rPr lang="en-US" b="0" dirty="0"/>
              <a:t>Read More: </a:t>
            </a:r>
            <a:r>
              <a:rPr lang="en-US" b="0" dirty="0">
                <a:hlinkClick r:id="rId2"/>
              </a:rPr>
              <a:t>http://code.tutsplus.com/tutorials/using-nodes-event-module--net-35941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1288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0" dirty="0" smtClean="0"/>
              <a:t>Streams represent data streams such as I/O. </a:t>
            </a:r>
          </a:p>
          <a:p>
            <a:r>
              <a:rPr lang="en-US" b="0" dirty="0" smtClean="0"/>
              <a:t>Streams can be piped together like in Unix. </a:t>
            </a:r>
          </a:p>
          <a:p>
            <a:endParaRPr lang="en-US" sz="2400" b="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"fs</a:t>
            </a:r>
            <a:r>
              <a:rPr lang="en-US" altLang="en-US" sz="2400" b="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24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Read </a:t>
            </a:r>
            <a:r>
              <a:rPr lang="en-US" altLang="en-US" sz="24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fs.createReadStream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altLang="en-US" sz="2400" b="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4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Write </a:t>
            </a:r>
            <a:r>
              <a:rPr lang="en-US" altLang="en-US" sz="24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.pipe(</a:t>
            </a:r>
            <a:r>
              <a:rPr lang="en-US" altLang="en-US" sz="2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fs.createWriteStream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out.json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en-US" altLang="en-US" sz="2400" b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Exports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has a simple module and dependencies loading system. </a:t>
            </a:r>
          </a:p>
          <a:p>
            <a:r>
              <a:rPr lang="en-US" dirty="0"/>
              <a:t>Unix philosophy -&gt; Node philosophy</a:t>
            </a:r>
          </a:p>
          <a:p>
            <a:pPr lvl="1"/>
            <a:r>
              <a:rPr lang="en-US" dirty="0"/>
              <a:t>Write programs that do one thing and do it well -&gt; Write modules that do one thing and do it well.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8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Require() Module Loading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the function “require” with the path of the file or directory containing the module you would like to load.</a:t>
            </a:r>
          </a:p>
          <a:p>
            <a:r>
              <a:rPr lang="en-US" dirty="0"/>
              <a:t>Returns a variable containing all the exported functions.</a:t>
            </a:r>
          </a:p>
          <a:p>
            <a:pPr marL="0" lvl="0" indent="0">
              <a:buNone/>
            </a:pPr>
            <a:endParaRPr lang="en-US" altLang="en-US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6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97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Node Package Manager (NPM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package manager for Node.</a:t>
            </a:r>
          </a:p>
          <a:p>
            <a:r>
              <a:rPr lang="en-US" dirty="0"/>
              <a:t>Bundled and installed automatically with the environment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Frequent Usage:</a:t>
            </a:r>
          </a:p>
          <a:p>
            <a:r>
              <a:rPr lang="en-US" dirty="0" err="1"/>
              <a:t>npm</a:t>
            </a:r>
            <a:r>
              <a:rPr lang="en-US" dirty="0"/>
              <a:t> install --save </a:t>
            </a:r>
            <a:r>
              <a:rPr lang="en-US" i="1" dirty="0" err="1"/>
              <a:t>package_name</a:t>
            </a:r>
            <a:endParaRPr lang="en-US" i="1" dirty="0"/>
          </a:p>
          <a:p>
            <a:r>
              <a:rPr lang="en-US" dirty="0" err="1"/>
              <a:t>npm</a:t>
            </a:r>
            <a:r>
              <a:rPr lang="en-US" dirty="0"/>
              <a:t> update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47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</a:t>
            </a:r>
            <a:r>
              <a:rPr lang="en-US" dirty="0"/>
              <a:t>the dependencies in the local </a:t>
            </a:r>
            <a:r>
              <a:rPr lang="en-US" dirty="0" err="1"/>
              <a:t>node_modules</a:t>
            </a:r>
            <a:r>
              <a:rPr lang="en-US" dirty="0"/>
              <a:t> folder</a:t>
            </a:r>
          </a:p>
          <a:p>
            <a:r>
              <a:rPr lang="en-US" dirty="0"/>
              <a:t>In global mode, it makes a node module accessible to all.</a:t>
            </a:r>
          </a:p>
          <a:p>
            <a:r>
              <a:rPr lang="en-US" dirty="0" smtClean="0"/>
              <a:t>Can </a:t>
            </a:r>
            <a:r>
              <a:rPr lang="en-US" dirty="0"/>
              <a:t>install from a folder, </a:t>
            </a:r>
            <a:r>
              <a:rPr lang="en-US" dirty="0" err="1"/>
              <a:t>tarball</a:t>
            </a:r>
            <a:r>
              <a:rPr lang="en-US" dirty="0"/>
              <a:t>, web, etc… </a:t>
            </a:r>
          </a:p>
          <a:p>
            <a:r>
              <a:rPr lang="en-US" dirty="0"/>
              <a:t>Can specify dev or optional dependencies. </a:t>
            </a:r>
          </a:p>
          <a:p>
            <a:endParaRPr lang="en-US" dirty="0" smtClean="0"/>
          </a:p>
          <a:p>
            <a:r>
              <a:rPr lang="en-US" dirty="0" smtClean="0"/>
              <a:t>NPM can </a:t>
            </a:r>
            <a:r>
              <a:rPr lang="en-US" dirty="0"/>
              <a:t>also </a:t>
            </a:r>
            <a:r>
              <a:rPr lang="en-US" dirty="0" smtClean="0"/>
              <a:t>install the dependencies for a project by reading the </a:t>
            </a:r>
            <a:r>
              <a:rPr lang="en-US" dirty="0" err="1" smtClean="0"/>
              <a:t>package.json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32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package.json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"Node101"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"version"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"0.1.0"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“MVA Presentation 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"main"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"1_hello_world.js"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"author"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"Rami Sayar"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2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NPM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Most Depended Upon</a:t>
            </a:r>
          </a:p>
          <a:p>
            <a:r>
              <a:rPr lang="en-US" sz="2800" dirty="0" smtClean="0">
                <a:hlinkClick r:id="rId2"/>
              </a:rPr>
              <a:t>underscore</a:t>
            </a:r>
            <a:endParaRPr lang="en-US" sz="2800" dirty="0"/>
          </a:p>
          <a:p>
            <a:r>
              <a:rPr lang="en-US" sz="2800" dirty="0" err="1" smtClean="0">
                <a:hlinkClick r:id="rId3"/>
              </a:rPr>
              <a:t>async</a:t>
            </a:r>
            <a:endParaRPr lang="en-US" sz="2800" dirty="0"/>
          </a:p>
          <a:p>
            <a:r>
              <a:rPr lang="en-US" sz="2800" dirty="0" smtClean="0">
                <a:hlinkClick r:id="rId4"/>
              </a:rPr>
              <a:t>request</a:t>
            </a:r>
            <a:endParaRPr lang="en-US" sz="2800" dirty="0"/>
          </a:p>
          <a:p>
            <a:r>
              <a:rPr lang="en-US" sz="2800" dirty="0" err="1" smtClean="0">
                <a:hlinkClick r:id="rId5"/>
              </a:rPr>
              <a:t>lodash</a:t>
            </a:r>
            <a:endParaRPr lang="en-US" sz="2800" dirty="0"/>
          </a:p>
          <a:p>
            <a:r>
              <a:rPr lang="en-US" sz="2800" dirty="0" smtClean="0">
                <a:hlinkClick r:id="rId6"/>
              </a:rPr>
              <a:t>commander</a:t>
            </a:r>
            <a:endParaRPr lang="en-US" sz="2800" dirty="0"/>
          </a:p>
          <a:p>
            <a:r>
              <a:rPr lang="en-US" sz="2800" dirty="0" smtClean="0">
                <a:hlinkClick r:id="rId7"/>
              </a:rPr>
              <a:t>express</a:t>
            </a:r>
            <a:endParaRPr lang="en-US" sz="2800" dirty="0"/>
          </a:p>
          <a:p>
            <a:r>
              <a:rPr lang="en-US" sz="2800" dirty="0" smtClean="0">
                <a:hlinkClick r:id="rId8"/>
              </a:rPr>
              <a:t>optimist</a:t>
            </a:r>
            <a:endParaRPr lang="en-US" sz="2800" dirty="0"/>
          </a:p>
          <a:p>
            <a:r>
              <a:rPr lang="en-US" sz="2800" dirty="0" smtClean="0">
                <a:hlinkClick r:id="rId9"/>
              </a:rPr>
              <a:t>coffee-script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88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is a utility module which provides straight-forward, powerful functions for working with asynchronous JavaScript.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async.map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'file1'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'file2'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'file3'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fs.stat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(err, results) 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results is now an array of stats for each file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async.filter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'file1'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'file2'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'file3'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fs.exists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(results) {     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 results now equals an array of the existing files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async.parallel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 callback);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async.series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4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  <a:p>
            <a:pPr lvl="1"/>
            <a:r>
              <a:rPr lang="en-US" dirty="0"/>
              <a:t>Web </a:t>
            </a:r>
            <a:r>
              <a:rPr lang="en-US" dirty="0" smtClean="0"/>
              <a:t>Designers</a:t>
            </a:r>
          </a:p>
          <a:p>
            <a:pPr lvl="1"/>
            <a:r>
              <a:rPr lang="en-US" dirty="0" smtClean="0"/>
              <a:t>Web Developers</a:t>
            </a:r>
          </a:p>
          <a:p>
            <a:pPr lvl="1"/>
            <a:r>
              <a:rPr lang="en-US" dirty="0" smtClean="0"/>
              <a:t>Developers with experience using other server side languages such as PHP, ASP.NET, Python, Ruby etc. </a:t>
            </a:r>
          </a:p>
          <a:p>
            <a:r>
              <a:rPr lang="en-US" dirty="0" smtClean="0"/>
              <a:t>Suggested Prerequisites/Supporting Material</a:t>
            </a:r>
          </a:p>
          <a:p>
            <a:pPr lvl="1"/>
            <a:r>
              <a:rPr lang="en-US" dirty="0" smtClean="0"/>
              <a:t>Software: </a:t>
            </a:r>
            <a:r>
              <a:rPr lang="en-US" dirty="0" smtClean="0">
                <a:hlinkClick r:id="rId3"/>
              </a:rPr>
              <a:t>aka.ms/node-101</a:t>
            </a:r>
            <a:endParaRPr lang="en-US" dirty="0" smtClean="0"/>
          </a:p>
          <a:p>
            <a:pPr lvl="1"/>
            <a:r>
              <a:rPr lang="en-US" dirty="0" smtClean="0"/>
              <a:t>Books: </a:t>
            </a:r>
            <a:r>
              <a:rPr lang="en-US" dirty="0" smtClean="0">
                <a:hlinkClick r:id="rId4"/>
              </a:rPr>
              <a:t>Mastering Node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31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Request is designed to be the simplest way possible to make http calls. It supports HTTPS, streaming and follows redirects by default.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request = require(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'request'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request(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'http://www.microsoft.com'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(error, response, body) {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(!error &amp;&amp;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response.statusCode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200) {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console.log(body);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00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Using the Q Library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78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400"/>
              </a:spcBef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blog.jcoglan.com/2013/03/30/callbacks-are-imperative-promises-are-functional-nodes-biggest-missed-opportunity/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://code.tutsplus.com/tutorials/using-nodes-event-module--</a:t>
            </a:r>
            <a:r>
              <a:rPr lang="en-US" dirty="0" smtClean="0">
                <a:hlinkClick r:id="rId3"/>
              </a:rPr>
              <a:t>net-35941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spin.atomicobject.com/2012/03/14/nodejs-and-asynchronous-programming-with-promises/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dirty="0" smtClean="0"/>
              <a:t>GitHub Repositories: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github.com/sayar/NodeMVA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smtClean="0"/>
              <a:t>GitHub </a:t>
            </a:r>
            <a:r>
              <a:rPr lang="en-US" dirty="0"/>
              <a:t>Repositories</a:t>
            </a:r>
            <a:r>
              <a:rPr lang="en-US"/>
              <a:t>: </a:t>
            </a:r>
            <a:r>
              <a:rPr lang="en-US" smtClean="0">
                <a:hlinkClick r:id="rId6"/>
              </a:rPr>
              <a:t>https://github.com/sayar/node-for-web-designers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8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Repository: 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sayar</a:t>
            </a:r>
            <a:r>
              <a:rPr lang="en-US" dirty="0" smtClean="0">
                <a:hlinkClick r:id="rId2"/>
              </a:rPr>
              <a:t>/node-for-web-designers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1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Introduction to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9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About Node</a:t>
            </a:r>
          </a:p>
          <a:p>
            <a:r>
              <a:rPr lang="en-GB" dirty="0" smtClean="0"/>
              <a:t>Setting up your environment</a:t>
            </a:r>
          </a:p>
          <a:p>
            <a:r>
              <a:rPr lang="en-GB" dirty="0" smtClean="0"/>
              <a:t>First Node application</a:t>
            </a:r>
          </a:p>
          <a:p>
            <a:r>
              <a:rPr lang="en-GB" dirty="0" smtClean="0"/>
              <a:t>Node Package Manager (NPM)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1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is a runtime environment and library for running JavaScript applications outside the browser. </a:t>
            </a:r>
          </a:p>
          <a:p>
            <a:r>
              <a:rPr lang="en-US" dirty="0"/>
              <a:t>Node.js is mostly used to run real-time server applications and shines through its performance using non-blocking I/O and asynchronous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skills with JavaScript now on the server side</a:t>
            </a:r>
          </a:p>
          <a:p>
            <a:r>
              <a:rPr lang="en-US" dirty="0" smtClean="0"/>
              <a:t>Unified development environment/language</a:t>
            </a:r>
          </a:p>
          <a:p>
            <a:r>
              <a:rPr lang="en-US" dirty="0" smtClean="0"/>
              <a:t>High Performance JavaScript Engines – V8</a:t>
            </a:r>
          </a:p>
          <a:p>
            <a:r>
              <a:rPr lang="en-US" dirty="0" smtClean="0"/>
              <a:t>Open source, created in 2009 by Ryan Dahl</a:t>
            </a:r>
          </a:p>
          <a:p>
            <a:r>
              <a:rPr lang="en-US" dirty="0" smtClean="0"/>
              <a:t>Windows, Linux, Mac OSX</a:t>
            </a:r>
          </a:p>
          <a:p>
            <a:r>
              <a:rPr lang="en-US" dirty="0" smtClean="0"/>
              <a:t>Still in “beta” phase</a:t>
            </a:r>
          </a:p>
        </p:txBody>
      </p:sp>
    </p:spTree>
    <p:extLst>
      <p:ext uri="{BB962C8B-B14F-4D97-AF65-F5344CB8AC3E}">
        <p14:creationId xmlns:p14="http://schemas.microsoft.com/office/powerpoint/2010/main" val="39617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i Sayar Presentatio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mi Sayar Presentation Template.potx" id="{AC7535AC-8A83-4154-AC02-7B9F92EC1545}" vid="{48D4E653-F70E-4DDC-B110-29889CA2CC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Rami Sayar Presentation Template</Template>
  <TotalTime>28</TotalTime>
  <Words>1072</Words>
  <Application>Microsoft Office PowerPoint</Application>
  <PresentationFormat>Widescreen</PresentationFormat>
  <Paragraphs>236</Paragraphs>
  <Slides>42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League Gothic</vt:lpstr>
      <vt:lpstr>Open Sans Light</vt:lpstr>
      <vt:lpstr>Segoe</vt:lpstr>
      <vt:lpstr>Segoe UI Light</vt:lpstr>
      <vt:lpstr>Rami Sayar Presentation Template</vt:lpstr>
      <vt:lpstr>Building Web Apps with Node.JS for Web Designers</vt:lpstr>
      <vt:lpstr>Meet Rami Sayar | @ramisayar</vt:lpstr>
      <vt:lpstr>Workshop Agenda</vt:lpstr>
      <vt:lpstr>Setting Expectations</vt:lpstr>
      <vt:lpstr>Repository: github.com/sayar/node-for-web-designers</vt:lpstr>
      <vt:lpstr>01 | Introduction to Node.js</vt:lpstr>
      <vt:lpstr>Module Overview</vt:lpstr>
      <vt:lpstr>What is Node? </vt:lpstr>
      <vt:lpstr>About Node</vt:lpstr>
      <vt:lpstr>When to use Node</vt:lpstr>
      <vt:lpstr>Node in the Wild</vt:lpstr>
      <vt:lpstr>The Node Community</vt:lpstr>
      <vt:lpstr>01 | Setting up your environment</vt:lpstr>
      <vt:lpstr>Installing Node on Windows</vt:lpstr>
      <vt:lpstr>Path Variable</vt:lpstr>
      <vt:lpstr>Installing Node on Ubuntu</vt:lpstr>
      <vt:lpstr>Installing Node on OSX</vt:lpstr>
      <vt:lpstr>01 | First Node Application</vt:lpstr>
      <vt:lpstr>Demo: Hello World Application</vt:lpstr>
      <vt:lpstr>Demo: Basic HTTP Server</vt:lpstr>
      <vt:lpstr>Event Driven Programming</vt:lpstr>
      <vt:lpstr>Node Event Loop</vt:lpstr>
      <vt:lpstr>Blocking I/O</vt:lpstr>
      <vt:lpstr>Non Blocking I/O</vt:lpstr>
      <vt:lpstr>Callback Style Programming</vt:lpstr>
      <vt:lpstr>Callback Insanity</vt:lpstr>
      <vt:lpstr>Promises </vt:lpstr>
      <vt:lpstr>Q Library </vt:lpstr>
      <vt:lpstr>Demo: Basic TCP Demo</vt:lpstr>
      <vt:lpstr>Event Emitters</vt:lpstr>
      <vt:lpstr>Streams</vt:lpstr>
      <vt:lpstr>Modules and Exports</vt:lpstr>
      <vt:lpstr>Require() Module Loading System</vt:lpstr>
      <vt:lpstr>01 | Node Package Manager (NPM)</vt:lpstr>
      <vt:lpstr>What is NPM? </vt:lpstr>
      <vt:lpstr>How does it work? </vt:lpstr>
      <vt:lpstr>What is a package.json?</vt:lpstr>
      <vt:lpstr>Popular NPM Modules</vt:lpstr>
      <vt:lpstr>Async Module</vt:lpstr>
      <vt:lpstr>Request Module</vt:lpstr>
      <vt:lpstr>Demo: Using the Q Library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 Apps with Node.JS for Web Designers</dc:title>
  <dc:creator>Rami Sayar</dc:creator>
  <cp:lastModifiedBy>Rami Sayar</cp:lastModifiedBy>
  <cp:revision>10</cp:revision>
  <dcterms:created xsi:type="dcterms:W3CDTF">2015-09-14T21:15:24Z</dcterms:created>
  <dcterms:modified xsi:type="dcterms:W3CDTF">2015-09-15T15:56:00Z</dcterms:modified>
</cp:coreProperties>
</file>