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lice Italics" charset="1" panose="00000500000000000000"/>
      <p:regular r:id="rId16"/>
    </p:embeddedFont>
    <p:embeddedFont>
      <p:font typeface="Alice Bold Italics" charset="1" panose="00000500000000000000"/>
      <p:regular r:id="rId17"/>
    </p:embeddedFont>
    <p:embeddedFont>
      <p:font typeface="Alice" charset="1" panose="00000500000000000000"/>
      <p:regular r:id="rId18"/>
    </p:embeddedFont>
    <p:embeddedFont>
      <p:font typeface="Alice Bold"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19.jpeg" Type="http://schemas.openxmlformats.org/officeDocument/2006/relationships/image"/><Relationship Id="rId9" Target="../media/image20.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4.png" Type="http://schemas.openxmlformats.org/officeDocument/2006/relationships/image"/><Relationship Id="rId9"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2EAE7"/>
        </a:solidFill>
      </p:bgPr>
    </p:bg>
    <p:spTree>
      <p:nvGrpSpPr>
        <p:cNvPr id="1" name=""/>
        <p:cNvGrpSpPr/>
        <p:nvPr/>
      </p:nvGrpSpPr>
      <p:grpSpPr>
        <a:xfrm>
          <a:off x="0" y="0"/>
          <a:ext cx="0" cy="0"/>
          <a:chOff x="0" y="0"/>
          <a:chExt cx="0" cy="0"/>
        </a:xfrm>
      </p:grpSpPr>
      <p:grpSp>
        <p:nvGrpSpPr>
          <p:cNvPr name="Group 2" id="2"/>
          <p:cNvGrpSpPr/>
          <p:nvPr/>
        </p:nvGrpSpPr>
        <p:grpSpPr>
          <a:xfrm rot="0">
            <a:off x="-2326407" y="-2971800"/>
            <a:ext cx="23325257" cy="16230600"/>
            <a:chOff x="0" y="0"/>
            <a:chExt cx="9125688" cy="6350000"/>
          </a:xfrm>
        </p:grpSpPr>
        <p:sp>
          <p:nvSpPr>
            <p:cNvPr name="Freeform 3" id="3"/>
            <p:cNvSpPr/>
            <p:nvPr/>
          </p:nvSpPr>
          <p:spPr>
            <a:xfrm flipH="false" flipV="false" rot="0">
              <a:off x="0" y="0"/>
              <a:ext cx="9125688" cy="6350000"/>
            </a:xfrm>
            <a:custGeom>
              <a:avLst/>
              <a:gdLst/>
              <a:ahLst/>
              <a:cxnLst/>
              <a:rect r="r" b="b" t="t" l="l"/>
              <a:pathLst>
                <a:path h="6350000" w="9125688">
                  <a:moveTo>
                    <a:pt x="4562844" y="0"/>
                  </a:moveTo>
                  <a:cubicBezTo>
                    <a:pt x="2042855" y="0"/>
                    <a:pt x="0" y="1421496"/>
                    <a:pt x="0" y="3175000"/>
                  </a:cubicBezTo>
                  <a:cubicBezTo>
                    <a:pt x="0" y="4928504"/>
                    <a:pt x="2042855" y="6350000"/>
                    <a:pt x="4562844" y="6350000"/>
                  </a:cubicBezTo>
                  <a:cubicBezTo>
                    <a:pt x="7082833" y="6350000"/>
                    <a:pt x="9125688" y="4928504"/>
                    <a:pt x="9125688" y="3175000"/>
                  </a:cubicBezTo>
                  <a:cubicBezTo>
                    <a:pt x="9125688" y="1421496"/>
                    <a:pt x="7082833" y="0"/>
                    <a:pt x="4562844" y="0"/>
                  </a:cubicBezTo>
                  <a:close/>
                </a:path>
              </a:pathLst>
            </a:custGeom>
            <a:solidFill>
              <a:srgbClr val="190C03"/>
            </a:solidFill>
          </p:spPr>
        </p:sp>
      </p:grpSp>
      <p:sp>
        <p:nvSpPr>
          <p:cNvPr name="Freeform 4" id="4"/>
          <p:cNvSpPr/>
          <p:nvPr/>
        </p:nvSpPr>
        <p:spPr>
          <a:xfrm flipH="false" flipV="false" rot="0">
            <a:off x="10366550" y="2746155"/>
            <a:ext cx="11529239" cy="10250542"/>
          </a:xfrm>
          <a:custGeom>
            <a:avLst/>
            <a:gdLst/>
            <a:ahLst/>
            <a:cxnLst/>
            <a:rect r="r" b="b" t="t" l="l"/>
            <a:pathLst>
              <a:path h="10250542" w="11529239">
                <a:moveTo>
                  <a:pt x="0" y="0"/>
                </a:moveTo>
                <a:lnTo>
                  <a:pt x="11529239" y="0"/>
                </a:lnTo>
                <a:lnTo>
                  <a:pt x="11529239" y="10250541"/>
                </a:lnTo>
                <a:lnTo>
                  <a:pt x="0" y="102505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0696456" y="1347743"/>
            <a:ext cx="7591544" cy="7591514"/>
            <a:chOff x="0" y="0"/>
            <a:chExt cx="6350000" cy="6349975"/>
          </a:xfrm>
        </p:grpSpPr>
        <p:sp>
          <p:nvSpPr>
            <p:cNvPr name="Freeform 6" id="6"/>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4"/>
              <a:stretch>
                <a:fillRect l="-24999" t="0" r="-24999" b="0"/>
              </a:stretch>
            </a:blipFill>
          </p:spPr>
        </p:sp>
      </p:grpSp>
      <p:sp>
        <p:nvSpPr>
          <p:cNvPr name="Freeform 7" id="7"/>
          <p:cNvSpPr/>
          <p:nvPr/>
        </p:nvSpPr>
        <p:spPr>
          <a:xfrm flipH="false" flipV="false" rot="0">
            <a:off x="15832564" y="8758189"/>
            <a:ext cx="2853472" cy="3057623"/>
          </a:xfrm>
          <a:custGeom>
            <a:avLst/>
            <a:gdLst/>
            <a:ahLst/>
            <a:cxnLst/>
            <a:rect r="r" b="b" t="t" l="l"/>
            <a:pathLst>
              <a:path h="3057623" w="2853472">
                <a:moveTo>
                  <a:pt x="0" y="0"/>
                </a:moveTo>
                <a:lnTo>
                  <a:pt x="2853472" y="0"/>
                </a:lnTo>
                <a:lnTo>
                  <a:pt x="2853472" y="3057622"/>
                </a:lnTo>
                <a:lnTo>
                  <a:pt x="0" y="305762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6861264" y="-187237"/>
            <a:ext cx="2853472" cy="3057623"/>
          </a:xfrm>
          <a:custGeom>
            <a:avLst/>
            <a:gdLst/>
            <a:ahLst/>
            <a:cxnLst/>
            <a:rect r="r" b="b" t="t" l="l"/>
            <a:pathLst>
              <a:path h="3057623" w="2853472">
                <a:moveTo>
                  <a:pt x="0" y="0"/>
                </a:moveTo>
                <a:lnTo>
                  <a:pt x="2853472" y="0"/>
                </a:lnTo>
                <a:lnTo>
                  <a:pt x="2853472" y="3057622"/>
                </a:lnTo>
                <a:lnTo>
                  <a:pt x="0" y="305762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321470" y="697711"/>
            <a:ext cx="10848780" cy="12337296"/>
          </a:xfrm>
          <a:prstGeom prst="rect">
            <a:avLst/>
          </a:prstGeom>
        </p:spPr>
        <p:txBody>
          <a:bodyPr anchor="t" rtlCol="false" tIns="0" lIns="0" bIns="0" rIns="0">
            <a:spAutoFit/>
          </a:bodyPr>
          <a:lstStyle/>
          <a:p>
            <a:pPr algn="l">
              <a:lnSpc>
                <a:spcPts val="6470"/>
              </a:lnSpc>
            </a:pPr>
          </a:p>
          <a:p>
            <a:pPr algn="l">
              <a:lnSpc>
                <a:spcPts val="6470"/>
              </a:lnSpc>
            </a:pPr>
            <a:r>
              <a:rPr lang="en-US" sz="6470" i="true">
                <a:solidFill>
                  <a:srgbClr val="FF914D"/>
                </a:solidFill>
                <a:latin typeface="Alice Italics"/>
                <a:ea typeface="Alice Italics"/>
                <a:cs typeface="Alice Italics"/>
                <a:sym typeface="Alice Italics"/>
              </a:rPr>
              <a:t>      </a:t>
            </a:r>
            <a:r>
              <a:rPr lang="en-US" sz="6470" i="true">
                <a:solidFill>
                  <a:srgbClr val="FF914D"/>
                </a:solidFill>
                <a:latin typeface="Alice Bold Italics"/>
                <a:ea typeface="Alice Bold Italics"/>
                <a:cs typeface="Alice Bold Italics"/>
                <a:sym typeface="Alice Bold Italics"/>
              </a:rPr>
              <a:t>Data Wizards Team</a:t>
            </a:r>
          </a:p>
          <a:p>
            <a:pPr algn="l">
              <a:lnSpc>
                <a:spcPts val="6470"/>
              </a:lnSpc>
            </a:pPr>
          </a:p>
          <a:p>
            <a:pPr algn="l">
              <a:lnSpc>
                <a:spcPts val="6470"/>
              </a:lnSpc>
            </a:pPr>
          </a:p>
          <a:p>
            <a:pPr algn="l">
              <a:lnSpc>
                <a:spcPts val="6470"/>
              </a:lnSpc>
            </a:pPr>
          </a:p>
          <a:p>
            <a:pPr algn="l">
              <a:lnSpc>
                <a:spcPts val="6470"/>
              </a:lnSpc>
            </a:pPr>
            <a:r>
              <a:rPr lang="en-US" sz="6470" i="true">
                <a:solidFill>
                  <a:srgbClr val="F2EAE7"/>
                </a:solidFill>
                <a:latin typeface="Alice Italics"/>
                <a:ea typeface="Alice Italics"/>
                <a:cs typeface="Alice Italics"/>
                <a:sym typeface="Alice Italics"/>
              </a:rPr>
              <a:t>Rwanda Teenage Pregnancy Trends</a:t>
            </a:r>
          </a:p>
          <a:p>
            <a:pPr algn="l">
              <a:lnSpc>
                <a:spcPts val="6470"/>
              </a:lnSpc>
            </a:pPr>
          </a:p>
          <a:p>
            <a:pPr algn="l">
              <a:lnSpc>
                <a:spcPts val="6470"/>
              </a:lnSpc>
            </a:pPr>
          </a:p>
          <a:p>
            <a:pPr algn="l">
              <a:lnSpc>
                <a:spcPts val="6470"/>
              </a:lnSpc>
            </a:pPr>
          </a:p>
          <a:p>
            <a:pPr algn="l">
              <a:lnSpc>
                <a:spcPts val="6470"/>
              </a:lnSpc>
            </a:pPr>
          </a:p>
          <a:p>
            <a:pPr algn="l">
              <a:lnSpc>
                <a:spcPts val="6470"/>
              </a:lnSpc>
            </a:pPr>
          </a:p>
          <a:p>
            <a:pPr algn="l">
              <a:lnSpc>
                <a:spcPts val="6470"/>
              </a:lnSpc>
            </a:pPr>
          </a:p>
          <a:p>
            <a:pPr algn="l">
              <a:lnSpc>
                <a:spcPts val="6470"/>
              </a:lnSpc>
            </a:pPr>
          </a:p>
          <a:p>
            <a:pPr algn="l">
              <a:lnSpc>
                <a:spcPts val="6470"/>
              </a:lnSpc>
            </a:pPr>
          </a:p>
        </p:txBody>
      </p:sp>
      <p:sp>
        <p:nvSpPr>
          <p:cNvPr name="TextBox 10" id="10"/>
          <p:cNvSpPr txBox="true"/>
          <p:nvPr/>
        </p:nvSpPr>
        <p:spPr>
          <a:xfrm rot="0">
            <a:off x="8731901" y="4766052"/>
            <a:ext cx="824198" cy="869196"/>
          </a:xfrm>
          <a:prstGeom prst="rect">
            <a:avLst/>
          </a:prstGeom>
        </p:spPr>
        <p:txBody>
          <a:bodyPr anchor="t" rtlCol="false" tIns="0" lIns="0" bIns="0" rIns="0">
            <a:spAutoFit/>
          </a:bodyPr>
          <a:lstStyle/>
          <a:p>
            <a:pPr algn="ctr">
              <a:lnSpc>
                <a:spcPts val="6470"/>
              </a:lnSpc>
              <a:spcBef>
                <a:spcPct val="0"/>
              </a:spcBef>
            </a:pPr>
            <a:r>
              <a:rPr lang="en-US" sz="6470" i="true">
                <a:solidFill>
                  <a:srgbClr val="F2EAE7"/>
                </a:solidFill>
                <a:latin typeface="Alice Italics"/>
                <a:ea typeface="Alice Italics"/>
                <a:cs typeface="Alice Italics"/>
                <a:sym typeface="Alice Italics"/>
              </a:rPr>
              <a:t>ea</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2EAE7"/>
        </a:solidFill>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EAE7"/>
        </a:solidFill>
      </p:bgPr>
    </p:bg>
    <p:spTree>
      <p:nvGrpSpPr>
        <p:cNvPr id="1" name=""/>
        <p:cNvGrpSpPr/>
        <p:nvPr/>
      </p:nvGrpSpPr>
      <p:grpSpPr>
        <a:xfrm>
          <a:off x="0" y="0"/>
          <a:ext cx="0" cy="0"/>
          <a:chOff x="0" y="0"/>
          <a:chExt cx="0" cy="0"/>
        </a:xfrm>
      </p:grpSpPr>
      <p:grpSp>
        <p:nvGrpSpPr>
          <p:cNvPr name="Group 2" id="2"/>
          <p:cNvGrpSpPr/>
          <p:nvPr/>
        </p:nvGrpSpPr>
        <p:grpSpPr>
          <a:xfrm rot="0">
            <a:off x="-1745136" y="-5181061"/>
            <a:ext cx="21300039" cy="18037444"/>
            <a:chOff x="0" y="0"/>
            <a:chExt cx="7498582" cy="6350000"/>
          </a:xfrm>
        </p:grpSpPr>
        <p:sp>
          <p:nvSpPr>
            <p:cNvPr name="Freeform 3" id="3"/>
            <p:cNvSpPr/>
            <p:nvPr/>
          </p:nvSpPr>
          <p:spPr>
            <a:xfrm flipH="false" flipV="false" rot="0">
              <a:off x="0" y="0"/>
              <a:ext cx="7498582" cy="6350000"/>
            </a:xfrm>
            <a:custGeom>
              <a:avLst/>
              <a:gdLst/>
              <a:ahLst/>
              <a:cxnLst/>
              <a:rect r="r" b="b" t="t" l="l"/>
              <a:pathLst>
                <a:path h="6350000" w="7498582">
                  <a:moveTo>
                    <a:pt x="3749291" y="0"/>
                  </a:moveTo>
                  <a:cubicBezTo>
                    <a:pt x="1678615" y="0"/>
                    <a:pt x="0" y="1421496"/>
                    <a:pt x="0" y="3175000"/>
                  </a:cubicBezTo>
                  <a:cubicBezTo>
                    <a:pt x="0" y="4928504"/>
                    <a:pt x="1678615" y="6350000"/>
                    <a:pt x="3749291" y="6350000"/>
                  </a:cubicBezTo>
                  <a:cubicBezTo>
                    <a:pt x="5819967" y="6350000"/>
                    <a:pt x="7498582" y="4928504"/>
                    <a:pt x="7498582" y="3175000"/>
                  </a:cubicBezTo>
                  <a:cubicBezTo>
                    <a:pt x="7498582" y="1421496"/>
                    <a:pt x="5819967" y="0"/>
                    <a:pt x="3749291" y="0"/>
                  </a:cubicBezTo>
                  <a:close/>
                </a:path>
              </a:pathLst>
            </a:custGeom>
            <a:solidFill>
              <a:srgbClr val="190C03"/>
            </a:solidFill>
          </p:spPr>
        </p:sp>
      </p:grpSp>
      <p:sp>
        <p:nvSpPr>
          <p:cNvPr name="Freeform 4" id="4"/>
          <p:cNvSpPr/>
          <p:nvPr/>
        </p:nvSpPr>
        <p:spPr>
          <a:xfrm flipH="true" flipV="false" rot="7664376">
            <a:off x="14130817" y="8442335"/>
            <a:ext cx="8592738" cy="8933849"/>
          </a:xfrm>
          <a:custGeom>
            <a:avLst/>
            <a:gdLst/>
            <a:ahLst/>
            <a:cxnLst/>
            <a:rect r="r" b="b" t="t" l="l"/>
            <a:pathLst>
              <a:path h="8933849" w="8592738">
                <a:moveTo>
                  <a:pt x="8592738" y="0"/>
                </a:moveTo>
                <a:lnTo>
                  <a:pt x="0" y="0"/>
                </a:lnTo>
                <a:lnTo>
                  <a:pt x="0" y="8933848"/>
                </a:lnTo>
                <a:lnTo>
                  <a:pt x="8592738" y="8933848"/>
                </a:lnTo>
                <a:lnTo>
                  <a:pt x="859273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4715252" y="324562"/>
            <a:ext cx="8820697" cy="913688"/>
          </a:xfrm>
          <a:prstGeom prst="rect">
            <a:avLst/>
          </a:prstGeom>
        </p:spPr>
        <p:txBody>
          <a:bodyPr anchor="t" rtlCol="false" tIns="0" lIns="0" bIns="0" rIns="0">
            <a:spAutoFit/>
          </a:bodyPr>
          <a:lstStyle/>
          <a:p>
            <a:pPr algn="r">
              <a:lnSpc>
                <a:spcPts val="7018"/>
              </a:lnSpc>
            </a:pPr>
            <a:r>
              <a:rPr lang="en-US" sz="6156" i="true" spc="203">
                <a:solidFill>
                  <a:srgbClr val="FF914D"/>
                </a:solidFill>
                <a:latin typeface="Alice Bold Italics"/>
                <a:ea typeface="Alice Bold Italics"/>
                <a:cs typeface="Alice Bold Italics"/>
                <a:sym typeface="Alice Bold Italics"/>
              </a:rPr>
              <a:t>Aims and objectives </a:t>
            </a:r>
          </a:p>
        </p:txBody>
      </p:sp>
      <p:sp>
        <p:nvSpPr>
          <p:cNvPr name="TextBox 6" id="6"/>
          <p:cNvSpPr txBox="true"/>
          <p:nvPr/>
        </p:nvSpPr>
        <p:spPr>
          <a:xfrm rot="0">
            <a:off x="15870663" y="1019175"/>
            <a:ext cx="1388637" cy="428625"/>
          </a:xfrm>
          <a:prstGeom prst="rect">
            <a:avLst/>
          </a:prstGeom>
        </p:spPr>
        <p:txBody>
          <a:bodyPr anchor="t" rtlCol="false" tIns="0" lIns="0" bIns="0" rIns="0">
            <a:spAutoFit/>
          </a:bodyPr>
          <a:lstStyle/>
          <a:p>
            <a:pPr algn="r">
              <a:lnSpc>
                <a:spcPts val="3359"/>
              </a:lnSpc>
            </a:pPr>
            <a:r>
              <a:rPr lang="en-US" sz="2799">
                <a:solidFill>
                  <a:srgbClr val="F2EAE7"/>
                </a:solidFill>
                <a:latin typeface="Alice"/>
                <a:ea typeface="Alice"/>
                <a:cs typeface="Alice"/>
                <a:sym typeface="Alice"/>
              </a:rPr>
              <a:t>01</a:t>
            </a:r>
          </a:p>
        </p:txBody>
      </p:sp>
      <p:sp>
        <p:nvSpPr>
          <p:cNvPr name="Freeform 7" id="7"/>
          <p:cNvSpPr/>
          <p:nvPr/>
        </p:nvSpPr>
        <p:spPr>
          <a:xfrm flipH="false" flipV="false" rot="0">
            <a:off x="16249726" y="8758189"/>
            <a:ext cx="2853472" cy="3057623"/>
          </a:xfrm>
          <a:custGeom>
            <a:avLst/>
            <a:gdLst/>
            <a:ahLst/>
            <a:cxnLst/>
            <a:rect r="r" b="b" t="t" l="l"/>
            <a:pathLst>
              <a:path h="3057623" w="2853472">
                <a:moveTo>
                  <a:pt x="0" y="0"/>
                </a:moveTo>
                <a:lnTo>
                  <a:pt x="2853472" y="0"/>
                </a:lnTo>
                <a:lnTo>
                  <a:pt x="2853472" y="3057622"/>
                </a:lnTo>
                <a:lnTo>
                  <a:pt x="0" y="30576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86709" y="-1456056"/>
            <a:ext cx="3767247" cy="4036773"/>
          </a:xfrm>
          <a:custGeom>
            <a:avLst/>
            <a:gdLst/>
            <a:ahLst/>
            <a:cxnLst/>
            <a:rect r="r" b="b" t="t" l="l"/>
            <a:pathLst>
              <a:path h="4036773" w="3767247">
                <a:moveTo>
                  <a:pt x="0" y="0"/>
                </a:moveTo>
                <a:lnTo>
                  <a:pt x="3767247" y="0"/>
                </a:lnTo>
                <a:lnTo>
                  <a:pt x="3767247" y="4036774"/>
                </a:lnTo>
                <a:lnTo>
                  <a:pt x="0" y="40367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0" y="2081313"/>
            <a:ext cx="18427186" cy="7505700"/>
          </a:xfrm>
          <a:prstGeom prst="rect">
            <a:avLst/>
          </a:prstGeom>
        </p:spPr>
        <p:txBody>
          <a:bodyPr anchor="t" rtlCol="false" tIns="0" lIns="0" bIns="0" rIns="0">
            <a:spAutoFit/>
          </a:bodyPr>
          <a:lstStyle/>
          <a:p>
            <a:pPr algn="ctr">
              <a:lnSpc>
                <a:spcPts val="6886"/>
              </a:lnSpc>
              <a:spcBef>
                <a:spcPct val="0"/>
              </a:spcBef>
            </a:pPr>
            <a:r>
              <a:rPr lang="en-US" sz="5738">
                <a:solidFill>
                  <a:srgbClr val="FF914D"/>
                </a:solidFill>
                <a:latin typeface="Alice"/>
                <a:ea typeface="Alice"/>
                <a:cs typeface="Alice"/>
                <a:sym typeface="Alice"/>
              </a:rPr>
              <a:t>Aims:</a:t>
            </a:r>
          </a:p>
          <a:p>
            <a:pPr algn="ctr">
              <a:lnSpc>
                <a:spcPts val="5204"/>
              </a:lnSpc>
              <a:spcBef>
                <a:spcPct val="0"/>
              </a:spcBef>
            </a:pPr>
          </a:p>
          <a:p>
            <a:pPr algn="ctr">
              <a:lnSpc>
                <a:spcPts val="5204"/>
              </a:lnSpc>
              <a:spcBef>
                <a:spcPct val="0"/>
              </a:spcBef>
            </a:pPr>
          </a:p>
          <a:p>
            <a:pPr algn="ctr" marL="936315" indent="-468158" lvl="1">
              <a:lnSpc>
                <a:spcPts val="5204"/>
              </a:lnSpc>
              <a:spcBef>
                <a:spcPct val="0"/>
              </a:spcBef>
              <a:buFont typeface="Arial"/>
              <a:buChar char="•"/>
            </a:pPr>
            <a:r>
              <a:rPr lang="en-US" sz="4336">
                <a:solidFill>
                  <a:srgbClr val="F2EAE7"/>
                </a:solidFill>
                <a:latin typeface="Alice"/>
                <a:ea typeface="Alice"/>
                <a:cs typeface="Alice"/>
                <a:sym typeface="Alice"/>
              </a:rPr>
              <a:t>Identify Contributing Factors: Find out the main reasons causing teenage pregnancies.</a:t>
            </a:r>
          </a:p>
          <a:p>
            <a:pPr algn="ctr">
              <a:lnSpc>
                <a:spcPts val="5204"/>
              </a:lnSpc>
              <a:spcBef>
                <a:spcPct val="0"/>
              </a:spcBef>
            </a:pPr>
          </a:p>
          <a:p>
            <a:pPr algn="ctr" marL="936315" indent="-468158" lvl="1">
              <a:lnSpc>
                <a:spcPts val="5204"/>
              </a:lnSpc>
              <a:spcBef>
                <a:spcPct val="0"/>
              </a:spcBef>
              <a:buFont typeface="Arial"/>
              <a:buChar char="•"/>
            </a:pPr>
            <a:r>
              <a:rPr lang="en-US" sz="4336">
                <a:solidFill>
                  <a:srgbClr val="F2EAE7"/>
                </a:solidFill>
                <a:latin typeface="Alice"/>
                <a:ea typeface="Alice"/>
                <a:cs typeface="Alice"/>
                <a:sym typeface="Alice"/>
              </a:rPr>
              <a:t>Support Targeted Interventions: Provide specific solutions to help prevent teenage pregnancies.</a:t>
            </a:r>
          </a:p>
          <a:p>
            <a:pPr algn="ctr">
              <a:lnSpc>
                <a:spcPts val="4364"/>
              </a:lnSpc>
            </a:pPr>
          </a:p>
          <a:p>
            <a:pPr algn="ctr">
              <a:lnSpc>
                <a:spcPts val="2942"/>
              </a:lnSpc>
              <a:spcBef>
                <a:spcPct val="0"/>
              </a:spcBef>
            </a:pPr>
          </a:p>
          <a:p>
            <a:pPr algn="ctr">
              <a:lnSpc>
                <a:spcPts val="2942"/>
              </a:lnSpc>
              <a:spcBef>
                <a:spcPct val="0"/>
              </a:spcBef>
            </a:pPr>
          </a:p>
          <a:p>
            <a:pPr algn="ctr">
              <a:lnSpc>
                <a:spcPts val="2942"/>
              </a:lnSpc>
              <a:spcBef>
                <a:spcPct val="0"/>
              </a:spcBef>
            </a:pPr>
          </a:p>
          <a:p>
            <a:pPr algn="ctr">
              <a:lnSpc>
                <a:spcPts val="2942"/>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90C03"/>
        </a:solidFill>
      </p:bgPr>
    </p:bg>
    <p:spTree>
      <p:nvGrpSpPr>
        <p:cNvPr id="1" name=""/>
        <p:cNvGrpSpPr/>
        <p:nvPr/>
      </p:nvGrpSpPr>
      <p:grpSpPr>
        <a:xfrm>
          <a:off x="0" y="0"/>
          <a:ext cx="0" cy="0"/>
          <a:chOff x="0" y="0"/>
          <a:chExt cx="0" cy="0"/>
        </a:xfrm>
      </p:grpSpPr>
      <p:sp>
        <p:nvSpPr>
          <p:cNvPr name="Freeform 2" id="2"/>
          <p:cNvSpPr/>
          <p:nvPr/>
        </p:nvSpPr>
        <p:spPr>
          <a:xfrm flipH="true" flipV="false" rot="0">
            <a:off x="-1541796" y="8629843"/>
            <a:ext cx="5064571" cy="3210401"/>
          </a:xfrm>
          <a:custGeom>
            <a:avLst/>
            <a:gdLst/>
            <a:ahLst/>
            <a:cxnLst/>
            <a:rect r="r" b="b" t="t" l="l"/>
            <a:pathLst>
              <a:path h="3210401" w="5064571">
                <a:moveTo>
                  <a:pt x="5064571" y="0"/>
                </a:moveTo>
                <a:lnTo>
                  <a:pt x="0" y="0"/>
                </a:lnTo>
                <a:lnTo>
                  <a:pt x="0" y="3210401"/>
                </a:lnTo>
                <a:lnTo>
                  <a:pt x="5064571" y="3210401"/>
                </a:lnTo>
                <a:lnTo>
                  <a:pt x="506457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941904" y="398667"/>
            <a:ext cx="8404193" cy="2212565"/>
          </a:xfrm>
          <a:prstGeom prst="rect">
            <a:avLst/>
          </a:prstGeom>
        </p:spPr>
        <p:txBody>
          <a:bodyPr anchor="t" rtlCol="false" tIns="0" lIns="0" bIns="0" rIns="0">
            <a:spAutoFit/>
          </a:bodyPr>
          <a:lstStyle/>
          <a:p>
            <a:pPr algn="l">
              <a:lnSpc>
                <a:spcPts val="8552"/>
              </a:lnSpc>
            </a:pPr>
            <a:r>
              <a:rPr lang="en-US" sz="8145" i="true">
                <a:solidFill>
                  <a:srgbClr val="E6905C"/>
                </a:solidFill>
                <a:latin typeface="Alice Italics"/>
                <a:ea typeface="Alice Italics"/>
                <a:cs typeface="Alice Italics"/>
                <a:sym typeface="Alice Italics"/>
              </a:rPr>
              <a:t>Objectives:</a:t>
            </a:r>
          </a:p>
          <a:p>
            <a:pPr algn="l">
              <a:lnSpc>
                <a:spcPts val="8552"/>
              </a:lnSpc>
            </a:pPr>
          </a:p>
        </p:txBody>
      </p:sp>
      <p:sp>
        <p:nvSpPr>
          <p:cNvPr name="TextBox 4" id="4"/>
          <p:cNvSpPr txBox="true"/>
          <p:nvPr/>
        </p:nvSpPr>
        <p:spPr>
          <a:xfrm rot="0">
            <a:off x="-884041" y="2601708"/>
            <a:ext cx="19601654" cy="7096125"/>
          </a:xfrm>
          <a:prstGeom prst="rect">
            <a:avLst/>
          </a:prstGeom>
        </p:spPr>
        <p:txBody>
          <a:bodyPr anchor="t" rtlCol="false" tIns="0" lIns="0" bIns="0" rIns="0">
            <a:spAutoFit/>
          </a:bodyPr>
          <a:lstStyle/>
          <a:p>
            <a:pPr algn="l">
              <a:lnSpc>
                <a:spcPts val="5213"/>
              </a:lnSpc>
            </a:pPr>
          </a:p>
          <a:p>
            <a:pPr algn="l">
              <a:lnSpc>
                <a:spcPts val="5213"/>
              </a:lnSpc>
            </a:pPr>
          </a:p>
          <a:p>
            <a:pPr algn="l" marL="981086" indent="-490543" lvl="1">
              <a:lnSpc>
                <a:spcPts val="5453"/>
              </a:lnSpc>
              <a:buFont typeface="Arial"/>
              <a:buChar char="•"/>
            </a:pPr>
            <a:r>
              <a:rPr lang="en-US" sz="4544">
                <a:solidFill>
                  <a:srgbClr val="F2EAE7"/>
                </a:solidFill>
                <a:latin typeface="Alice"/>
                <a:ea typeface="Alice"/>
                <a:cs typeface="Alice"/>
                <a:sym typeface="Alice"/>
              </a:rPr>
              <a:t>User-Friendly Dashboard: Design an easy-to-use display for the data.</a:t>
            </a:r>
          </a:p>
          <a:p>
            <a:pPr algn="l">
              <a:lnSpc>
                <a:spcPts val="5453"/>
              </a:lnSpc>
            </a:pPr>
          </a:p>
          <a:p>
            <a:pPr algn="l" marL="981086" indent="-490543" lvl="1">
              <a:lnSpc>
                <a:spcPts val="5453"/>
              </a:lnSpc>
              <a:buFont typeface="Arial"/>
              <a:buChar char="•"/>
            </a:pPr>
            <a:r>
              <a:rPr lang="en-US" sz="4544">
                <a:solidFill>
                  <a:srgbClr val="F2EAE7"/>
                </a:solidFill>
                <a:latin typeface="Alice"/>
                <a:ea typeface="Alice"/>
                <a:cs typeface="Alice"/>
                <a:sym typeface="Alice"/>
              </a:rPr>
              <a:t>Enable Strategic Decision-Making: Help users make smarter, data-driven choices.</a:t>
            </a:r>
          </a:p>
          <a:p>
            <a:pPr algn="l">
              <a:lnSpc>
                <a:spcPts val="4973"/>
              </a:lnSpc>
            </a:pPr>
          </a:p>
          <a:p>
            <a:pPr algn="l">
              <a:lnSpc>
                <a:spcPts val="3158"/>
              </a:lnSpc>
            </a:pPr>
          </a:p>
          <a:p>
            <a:pPr algn="l">
              <a:lnSpc>
                <a:spcPts val="3158"/>
              </a:lnSpc>
            </a:pPr>
          </a:p>
          <a:p>
            <a:pPr algn="l">
              <a:lnSpc>
                <a:spcPts val="3158"/>
              </a:lnSpc>
            </a:pPr>
          </a:p>
          <a:p>
            <a:pPr algn="l">
              <a:lnSpc>
                <a:spcPts val="3158"/>
              </a:lnSpc>
            </a:pPr>
          </a:p>
          <a:p>
            <a:pPr algn="l">
              <a:lnSpc>
                <a:spcPts val="3158"/>
              </a:lnSpc>
            </a:pPr>
          </a:p>
          <a:p>
            <a:pPr algn="l">
              <a:lnSpc>
                <a:spcPts val="3158"/>
              </a:lnSpc>
            </a:pPr>
          </a:p>
        </p:txBody>
      </p:sp>
      <p:sp>
        <p:nvSpPr>
          <p:cNvPr name="TextBox 5" id="5"/>
          <p:cNvSpPr txBox="true"/>
          <p:nvPr/>
        </p:nvSpPr>
        <p:spPr>
          <a:xfrm rot="0">
            <a:off x="15870663" y="1019175"/>
            <a:ext cx="1388637" cy="428625"/>
          </a:xfrm>
          <a:prstGeom prst="rect">
            <a:avLst/>
          </a:prstGeom>
        </p:spPr>
        <p:txBody>
          <a:bodyPr anchor="t" rtlCol="false" tIns="0" lIns="0" bIns="0" rIns="0">
            <a:spAutoFit/>
          </a:bodyPr>
          <a:lstStyle/>
          <a:p>
            <a:pPr algn="r">
              <a:lnSpc>
                <a:spcPts val="3359"/>
              </a:lnSpc>
            </a:pPr>
            <a:r>
              <a:rPr lang="en-US" sz="2799">
                <a:solidFill>
                  <a:srgbClr val="F2EAE7"/>
                </a:solidFill>
                <a:latin typeface="Alice"/>
                <a:ea typeface="Alice"/>
                <a:cs typeface="Alice"/>
                <a:sym typeface="Alice"/>
              </a:rPr>
              <a:t>02</a:t>
            </a:r>
          </a:p>
        </p:txBody>
      </p:sp>
      <p:sp>
        <p:nvSpPr>
          <p:cNvPr name="Freeform 6" id="6"/>
          <p:cNvSpPr/>
          <p:nvPr/>
        </p:nvSpPr>
        <p:spPr>
          <a:xfrm flipH="false" flipV="false" rot="0">
            <a:off x="16480059" y="-895820"/>
            <a:ext cx="2853472" cy="3057623"/>
          </a:xfrm>
          <a:custGeom>
            <a:avLst/>
            <a:gdLst/>
            <a:ahLst/>
            <a:cxnLst/>
            <a:rect r="r" b="b" t="t" l="l"/>
            <a:pathLst>
              <a:path h="3057623" w="2853472">
                <a:moveTo>
                  <a:pt x="0" y="0"/>
                </a:moveTo>
                <a:lnTo>
                  <a:pt x="2853472" y="0"/>
                </a:lnTo>
                <a:lnTo>
                  <a:pt x="2853472" y="3057623"/>
                </a:lnTo>
                <a:lnTo>
                  <a:pt x="0" y="30576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832564" y="8782621"/>
            <a:ext cx="2853472" cy="3057623"/>
          </a:xfrm>
          <a:custGeom>
            <a:avLst/>
            <a:gdLst/>
            <a:ahLst/>
            <a:cxnLst/>
            <a:rect r="r" b="b" t="t" l="l"/>
            <a:pathLst>
              <a:path h="3057623" w="2853472">
                <a:moveTo>
                  <a:pt x="0" y="0"/>
                </a:moveTo>
                <a:lnTo>
                  <a:pt x="2853472" y="0"/>
                </a:lnTo>
                <a:lnTo>
                  <a:pt x="2853472" y="3057623"/>
                </a:lnTo>
                <a:lnTo>
                  <a:pt x="0" y="30576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1561941" y="-1463362"/>
            <a:ext cx="23805922" cy="14372001"/>
            <a:chOff x="0" y="0"/>
            <a:chExt cx="10518202" cy="6350000"/>
          </a:xfrm>
        </p:grpSpPr>
        <p:sp>
          <p:nvSpPr>
            <p:cNvPr name="Freeform 4" id="4"/>
            <p:cNvSpPr/>
            <p:nvPr/>
          </p:nvSpPr>
          <p:spPr>
            <a:xfrm flipH="false" flipV="false" rot="0">
              <a:off x="0" y="0"/>
              <a:ext cx="10518201" cy="6350000"/>
            </a:xfrm>
            <a:custGeom>
              <a:avLst/>
              <a:gdLst/>
              <a:ahLst/>
              <a:cxnLst/>
              <a:rect r="r" b="b" t="t" l="l"/>
              <a:pathLst>
                <a:path h="6350000" w="10518201">
                  <a:moveTo>
                    <a:pt x="5259101" y="0"/>
                  </a:moveTo>
                  <a:cubicBezTo>
                    <a:pt x="2354580" y="0"/>
                    <a:pt x="0" y="1421496"/>
                    <a:pt x="0" y="3175000"/>
                  </a:cubicBezTo>
                  <a:cubicBezTo>
                    <a:pt x="0" y="4928504"/>
                    <a:pt x="2354580" y="6350000"/>
                    <a:pt x="5259101" y="6350000"/>
                  </a:cubicBezTo>
                  <a:cubicBezTo>
                    <a:pt x="8163623" y="6350000"/>
                    <a:pt x="10518201" y="4928504"/>
                    <a:pt x="10518201" y="3175000"/>
                  </a:cubicBezTo>
                  <a:cubicBezTo>
                    <a:pt x="10518201" y="1421496"/>
                    <a:pt x="8163623" y="0"/>
                    <a:pt x="5259101" y="0"/>
                  </a:cubicBezTo>
                  <a:close/>
                </a:path>
              </a:pathLst>
            </a:custGeom>
            <a:solidFill>
              <a:srgbClr val="190C03"/>
            </a:solidFill>
          </p:spPr>
        </p:sp>
      </p:grpSp>
      <p:sp>
        <p:nvSpPr>
          <p:cNvPr name="TextBox 5" id="5"/>
          <p:cNvSpPr txBox="true"/>
          <p:nvPr/>
        </p:nvSpPr>
        <p:spPr>
          <a:xfrm rot="0">
            <a:off x="85734" y="2137552"/>
            <a:ext cx="18202266" cy="14041471"/>
          </a:xfrm>
          <a:prstGeom prst="rect">
            <a:avLst/>
          </a:prstGeom>
        </p:spPr>
        <p:txBody>
          <a:bodyPr anchor="t" rtlCol="false" tIns="0" lIns="0" bIns="0" rIns="0">
            <a:spAutoFit/>
          </a:bodyPr>
          <a:lstStyle/>
          <a:p>
            <a:pPr algn="l">
              <a:lnSpc>
                <a:spcPts val="6715"/>
              </a:lnSpc>
            </a:pPr>
          </a:p>
          <a:p>
            <a:pPr algn="l">
              <a:lnSpc>
                <a:spcPts val="6715"/>
              </a:lnSpc>
            </a:pPr>
          </a:p>
          <a:p>
            <a:pPr algn="l" marL="907703" indent="-453851" lvl="1">
              <a:lnSpc>
                <a:spcPts val="7231"/>
              </a:lnSpc>
              <a:buFont typeface="Arial"/>
              <a:buChar char="•"/>
            </a:pPr>
            <a:r>
              <a:rPr lang="en-US" sz="4204">
                <a:solidFill>
                  <a:srgbClr val="F2EAE7"/>
                </a:solidFill>
                <a:latin typeface="Alice"/>
                <a:ea typeface="Alice"/>
                <a:cs typeface="Alice"/>
                <a:sym typeface="Alice"/>
              </a:rPr>
              <a:t>Policymakers need actionable data to create targeted interventions.</a:t>
            </a:r>
          </a:p>
          <a:p>
            <a:pPr algn="l" marL="907703" indent="-453851" lvl="1">
              <a:lnSpc>
                <a:spcPts val="7231"/>
              </a:lnSpc>
              <a:buFont typeface="Arial"/>
              <a:buChar char="•"/>
            </a:pPr>
            <a:r>
              <a:rPr lang="en-US" sz="4204">
                <a:solidFill>
                  <a:srgbClr val="F2EAE7"/>
                </a:solidFill>
                <a:latin typeface="Alice"/>
                <a:ea typeface="Alice"/>
                <a:cs typeface="Alice"/>
                <a:sym typeface="Alice"/>
              </a:rPr>
              <a:t>Professionals analyze the economic and social impacts of teenage pregnancy.</a:t>
            </a:r>
          </a:p>
          <a:p>
            <a:pPr algn="l" marL="907703" indent="-453851" lvl="1">
              <a:lnSpc>
                <a:spcPts val="7231"/>
              </a:lnSpc>
              <a:buFont typeface="Arial"/>
              <a:buChar char="•"/>
            </a:pPr>
            <a:r>
              <a:rPr lang="en-US" sz="4204">
                <a:solidFill>
                  <a:srgbClr val="F2EAE7"/>
                </a:solidFill>
                <a:latin typeface="Alice"/>
                <a:ea typeface="Alice"/>
                <a:cs typeface="Alice"/>
                <a:sym typeface="Alice"/>
              </a:rPr>
              <a:t>Parents, communities, and individuals seek to understand and address the issue.</a:t>
            </a:r>
          </a:p>
          <a:p>
            <a:pPr algn="l">
              <a:lnSpc>
                <a:spcPts val="3619"/>
              </a:lnSpc>
            </a:pPr>
          </a:p>
          <a:p>
            <a:pPr algn="l">
              <a:lnSpc>
                <a:spcPts val="3619"/>
              </a:lnSpc>
            </a:pPr>
          </a:p>
          <a:p>
            <a:pPr algn="l">
              <a:lnSpc>
                <a:spcPts val="3619"/>
              </a:lnSpc>
            </a:pPr>
          </a:p>
          <a:p>
            <a:pPr algn="l">
              <a:lnSpc>
                <a:spcPts val="3619"/>
              </a:lnSpc>
            </a:pPr>
          </a:p>
          <a:p>
            <a:pPr algn="l">
              <a:lnSpc>
                <a:spcPts val="3619"/>
              </a:lnSpc>
            </a:pPr>
          </a:p>
          <a:p>
            <a:pPr algn="l">
              <a:lnSpc>
                <a:spcPts val="3619"/>
              </a:lnSpc>
            </a:pPr>
          </a:p>
          <a:p>
            <a:pPr algn="l">
              <a:lnSpc>
                <a:spcPts val="3619"/>
              </a:lnSpc>
            </a:pPr>
          </a:p>
          <a:p>
            <a:pPr algn="l">
              <a:lnSpc>
                <a:spcPts val="3619"/>
              </a:lnSpc>
            </a:pPr>
          </a:p>
          <a:p>
            <a:pPr algn="l">
              <a:lnSpc>
                <a:spcPts val="3619"/>
              </a:lnSpc>
            </a:pPr>
          </a:p>
          <a:p>
            <a:pPr algn="l">
              <a:lnSpc>
                <a:spcPts val="3619"/>
              </a:lnSpc>
            </a:pPr>
          </a:p>
          <a:p>
            <a:pPr algn="l">
              <a:lnSpc>
                <a:spcPts val="3619"/>
              </a:lnSpc>
            </a:pPr>
          </a:p>
          <a:p>
            <a:pPr algn="l">
              <a:lnSpc>
                <a:spcPts val="3619"/>
              </a:lnSpc>
            </a:pPr>
          </a:p>
          <a:p>
            <a:pPr algn="l">
              <a:lnSpc>
                <a:spcPts val="3619"/>
              </a:lnSpc>
            </a:pPr>
          </a:p>
          <a:p>
            <a:pPr algn="l">
              <a:lnSpc>
                <a:spcPts val="3619"/>
              </a:lnSpc>
            </a:pPr>
          </a:p>
          <a:p>
            <a:pPr algn="l">
              <a:lnSpc>
                <a:spcPts val="3619"/>
              </a:lnSpc>
            </a:pPr>
          </a:p>
          <a:p>
            <a:pPr algn="l">
              <a:lnSpc>
                <a:spcPts val="3619"/>
              </a:lnSpc>
            </a:pPr>
          </a:p>
          <a:p>
            <a:pPr algn="l">
              <a:lnSpc>
                <a:spcPts val="3619"/>
              </a:lnSpc>
            </a:pPr>
          </a:p>
        </p:txBody>
      </p:sp>
      <p:sp>
        <p:nvSpPr>
          <p:cNvPr name="TextBox 6" id="6"/>
          <p:cNvSpPr txBox="true"/>
          <p:nvPr/>
        </p:nvSpPr>
        <p:spPr>
          <a:xfrm rot="0">
            <a:off x="3553953" y="1466850"/>
            <a:ext cx="8903886" cy="1045374"/>
          </a:xfrm>
          <a:prstGeom prst="rect">
            <a:avLst/>
          </a:prstGeom>
        </p:spPr>
        <p:txBody>
          <a:bodyPr anchor="t" rtlCol="false" tIns="0" lIns="0" bIns="0" rIns="0">
            <a:spAutoFit/>
          </a:bodyPr>
          <a:lstStyle/>
          <a:p>
            <a:pPr algn="l">
              <a:lnSpc>
                <a:spcPts val="8157"/>
              </a:lnSpc>
            </a:pPr>
            <a:r>
              <a:rPr lang="en-US" sz="7032" i="true">
                <a:solidFill>
                  <a:srgbClr val="FF914D"/>
                </a:solidFill>
                <a:latin typeface="Alice Bold Italics"/>
                <a:ea typeface="Alice Bold Italics"/>
                <a:cs typeface="Alice Bold Italics"/>
                <a:sym typeface="Alice Bold Italics"/>
              </a:rPr>
              <a:t>Intended Audience</a:t>
            </a:r>
          </a:p>
        </p:txBody>
      </p:sp>
      <p:sp>
        <p:nvSpPr>
          <p:cNvPr name="TextBox 7" id="7"/>
          <p:cNvSpPr txBox="true"/>
          <p:nvPr/>
        </p:nvSpPr>
        <p:spPr>
          <a:xfrm rot="0">
            <a:off x="15870663" y="1019175"/>
            <a:ext cx="1388637" cy="428625"/>
          </a:xfrm>
          <a:prstGeom prst="rect">
            <a:avLst/>
          </a:prstGeom>
        </p:spPr>
        <p:txBody>
          <a:bodyPr anchor="t" rtlCol="false" tIns="0" lIns="0" bIns="0" rIns="0">
            <a:spAutoFit/>
          </a:bodyPr>
          <a:lstStyle/>
          <a:p>
            <a:pPr algn="r">
              <a:lnSpc>
                <a:spcPts val="3359"/>
              </a:lnSpc>
            </a:pPr>
            <a:r>
              <a:rPr lang="en-US" sz="2799">
                <a:solidFill>
                  <a:srgbClr val="F4EDEB"/>
                </a:solidFill>
                <a:latin typeface="Alice"/>
                <a:ea typeface="Alice"/>
                <a:cs typeface="Alice"/>
                <a:sym typeface="Alice"/>
              </a:rPr>
              <a:t>03</a:t>
            </a:r>
          </a:p>
        </p:txBody>
      </p:sp>
      <p:sp>
        <p:nvSpPr>
          <p:cNvPr name="Freeform 8" id="8"/>
          <p:cNvSpPr/>
          <p:nvPr/>
        </p:nvSpPr>
        <p:spPr>
          <a:xfrm flipH="false" flipV="false" rot="0">
            <a:off x="-1878730" y="8697837"/>
            <a:ext cx="3757459" cy="4026286"/>
          </a:xfrm>
          <a:custGeom>
            <a:avLst/>
            <a:gdLst/>
            <a:ahLst/>
            <a:cxnLst/>
            <a:rect r="r" b="b" t="t" l="l"/>
            <a:pathLst>
              <a:path h="4026286" w="3757459">
                <a:moveTo>
                  <a:pt x="0" y="0"/>
                </a:moveTo>
                <a:lnTo>
                  <a:pt x="3757460" y="0"/>
                </a:lnTo>
                <a:lnTo>
                  <a:pt x="3757460" y="4026285"/>
                </a:lnTo>
                <a:lnTo>
                  <a:pt x="0" y="40262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5348794" y="-1047654"/>
            <a:ext cx="2853472" cy="3057623"/>
          </a:xfrm>
          <a:custGeom>
            <a:avLst/>
            <a:gdLst/>
            <a:ahLst/>
            <a:cxnLst/>
            <a:rect r="r" b="b" t="t" l="l"/>
            <a:pathLst>
              <a:path h="3057623" w="2853472">
                <a:moveTo>
                  <a:pt x="0" y="0"/>
                </a:moveTo>
                <a:lnTo>
                  <a:pt x="2853472" y="0"/>
                </a:lnTo>
                <a:lnTo>
                  <a:pt x="2853472" y="3057623"/>
                </a:lnTo>
                <a:lnTo>
                  <a:pt x="0" y="30576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EAE7"/>
        </a:solidFill>
      </p:bgPr>
    </p:bg>
    <p:spTree>
      <p:nvGrpSpPr>
        <p:cNvPr id="1" name=""/>
        <p:cNvGrpSpPr/>
        <p:nvPr/>
      </p:nvGrpSpPr>
      <p:grpSpPr>
        <a:xfrm>
          <a:off x="0" y="0"/>
          <a:ext cx="0" cy="0"/>
          <a:chOff x="0" y="0"/>
          <a:chExt cx="0" cy="0"/>
        </a:xfrm>
      </p:grpSpPr>
      <p:grpSp>
        <p:nvGrpSpPr>
          <p:cNvPr name="Group 2" id="2"/>
          <p:cNvGrpSpPr/>
          <p:nvPr/>
        </p:nvGrpSpPr>
        <p:grpSpPr>
          <a:xfrm rot="0">
            <a:off x="-4330415" y="-5738200"/>
            <a:ext cx="25795833" cy="17231303"/>
            <a:chOff x="0" y="0"/>
            <a:chExt cx="9506161" cy="6350000"/>
          </a:xfrm>
        </p:grpSpPr>
        <p:sp>
          <p:nvSpPr>
            <p:cNvPr name="Freeform 3" id="3"/>
            <p:cNvSpPr/>
            <p:nvPr/>
          </p:nvSpPr>
          <p:spPr>
            <a:xfrm flipH="false" flipV="false" rot="0">
              <a:off x="0" y="0"/>
              <a:ext cx="9506161" cy="6350000"/>
            </a:xfrm>
            <a:custGeom>
              <a:avLst/>
              <a:gdLst/>
              <a:ahLst/>
              <a:cxnLst/>
              <a:rect r="r" b="b" t="t" l="l"/>
              <a:pathLst>
                <a:path h="6350000" w="9506161">
                  <a:moveTo>
                    <a:pt x="4753080" y="0"/>
                  </a:moveTo>
                  <a:cubicBezTo>
                    <a:pt x="2128027" y="0"/>
                    <a:pt x="0" y="1421496"/>
                    <a:pt x="0" y="3175000"/>
                  </a:cubicBezTo>
                  <a:cubicBezTo>
                    <a:pt x="0" y="4928504"/>
                    <a:pt x="2128027" y="6350000"/>
                    <a:pt x="4753080" y="6350000"/>
                  </a:cubicBezTo>
                  <a:cubicBezTo>
                    <a:pt x="7378134" y="6350000"/>
                    <a:pt x="9506161" y="4928504"/>
                    <a:pt x="9506161" y="3175000"/>
                  </a:cubicBezTo>
                  <a:cubicBezTo>
                    <a:pt x="9506161" y="1421496"/>
                    <a:pt x="7378134" y="0"/>
                    <a:pt x="4753080" y="0"/>
                  </a:cubicBezTo>
                  <a:close/>
                </a:path>
              </a:pathLst>
            </a:custGeom>
            <a:solidFill>
              <a:srgbClr val="190C03"/>
            </a:solidFill>
          </p:spPr>
        </p:sp>
      </p:grpSp>
      <p:sp>
        <p:nvSpPr>
          <p:cNvPr name="Freeform 4" id="4"/>
          <p:cNvSpPr/>
          <p:nvPr/>
        </p:nvSpPr>
        <p:spPr>
          <a:xfrm flipH="false" flipV="false" rot="0">
            <a:off x="14945251" y="7605631"/>
            <a:ext cx="4628098" cy="4114800"/>
          </a:xfrm>
          <a:custGeom>
            <a:avLst/>
            <a:gdLst/>
            <a:ahLst/>
            <a:cxnLst/>
            <a:rect r="r" b="b" t="t" l="l"/>
            <a:pathLst>
              <a:path h="4114800" w="4628098">
                <a:moveTo>
                  <a:pt x="0" y="0"/>
                </a:moveTo>
                <a:lnTo>
                  <a:pt x="4628098" y="0"/>
                </a:lnTo>
                <a:lnTo>
                  <a:pt x="46280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7303308">
            <a:off x="-1540009" y="8758209"/>
            <a:ext cx="6531465" cy="6790748"/>
          </a:xfrm>
          <a:custGeom>
            <a:avLst/>
            <a:gdLst/>
            <a:ahLst/>
            <a:cxnLst/>
            <a:rect r="r" b="b" t="t" l="l"/>
            <a:pathLst>
              <a:path h="6790748" w="6531465">
                <a:moveTo>
                  <a:pt x="0" y="0"/>
                </a:moveTo>
                <a:lnTo>
                  <a:pt x="6531465" y="0"/>
                </a:lnTo>
                <a:lnTo>
                  <a:pt x="6531465" y="6790748"/>
                </a:lnTo>
                <a:lnTo>
                  <a:pt x="0" y="67907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0" y="3644503"/>
            <a:ext cx="18288000" cy="7724775"/>
          </a:xfrm>
          <a:prstGeom prst="rect">
            <a:avLst/>
          </a:prstGeom>
        </p:spPr>
        <p:txBody>
          <a:bodyPr anchor="t" rtlCol="false" tIns="0" lIns="0" bIns="0" rIns="0">
            <a:spAutoFit/>
          </a:bodyPr>
          <a:lstStyle/>
          <a:p>
            <a:pPr algn="l" marL="931286" indent="-465643" lvl="1">
              <a:lnSpc>
                <a:spcPts val="5176"/>
              </a:lnSpc>
              <a:buFont typeface="Arial"/>
              <a:buChar char="•"/>
            </a:pPr>
            <a:r>
              <a:rPr lang="en-US" sz="4313">
                <a:solidFill>
                  <a:srgbClr val="F2EAE7"/>
                </a:solidFill>
                <a:latin typeface="Alice"/>
                <a:ea typeface="Alice"/>
                <a:cs typeface="Alice"/>
                <a:sym typeface="Alice"/>
              </a:rPr>
              <a:t>The team brainstorms and provides feedback to improve dashboard accuracy and usability.</a:t>
            </a:r>
          </a:p>
          <a:p>
            <a:pPr algn="l">
              <a:lnSpc>
                <a:spcPts val="5176"/>
              </a:lnSpc>
            </a:pPr>
          </a:p>
          <a:p>
            <a:pPr algn="l" marL="931286" indent="-465643" lvl="1">
              <a:lnSpc>
                <a:spcPts val="5176"/>
              </a:lnSpc>
              <a:buFont typeface="Arial"/>
              <a:buChar char="•"/>
            </a:pPr>
            <a:r>
              <a:rPr lang="en-US" sz="4313">
                <a:solidFill>
                  <a:srgbClr val="F2EAE7"/>
                </a:solidFill>
                <a:latin typeface="Alice"/>
                <a:ea typeface="Alice"/>
                <a:cs typeface="Alice"/>
                <a:sym typeface="Alice"/>
              </a:rPr>
              <a:t>The c</a:t>
            </a:r>
            <a:r>
              <a:rPr lang="en-US" sz="4313">
                <a:solidFill>
                  <a:srgbClr val="F2EAE7"/>
                </a:solidFill>
                <a:latin typeface="Alice"/>
                <a:ea typeface="Alice"/>
                <a:cs typeface="Alice"/>
                <a:sym typeface="Alice"/>
              </a:rPr>
              <a:t>ollaboration focuses on building a platform for visualizing teenage pregnancy trends.</a:t>
            </a:r>
          </a:p>
          <a:p>
            <a:pPr algn="l">
              <a:lnSpc>
                <a:spcPts val="5176"/>
              </a:lnSpc>
            </a:pPr>
          </a:p>
          <a:p>
            <a:pPr algn="l" marL="931286" indent="-465643" lvl="1">
              <a:lnSpc>
                <a:spcPts val="5176"/>
              </a:lnSpc>
              <a:buFont typeface="Arial"/>
              <a:buChar char="•"/>
            </a:pPr>
            <a:r>
              <a:rPr lang="en-US" sz="4313">
                <a:solidFill>
                  <a:srgbClr val="F2EAE7"/>
                </a:solidFill>
                <a:latin typeface="Alice"/>
                <a:ea typeface="Alice"/>
                <a:cs typeface="Alice"/>
                <a:sym typeface="Alice"/>
              </a:rPr>
              <a:t>Members contribute specialized expertise to ensure project success.</a:t>
            </a:r>
          </a:p>
          <a:p>
            <a:pPr algn="l">
              <a:lnSpc>
                <a:spcPts val="4096"/>
              </a:lnSpc>
            </a:pPr>
          </a:p>
          <a:p>
            <a:pPr algn="l">
              <a:lnSpc>
                <a:spcPts val="4096"/>
              </a:lnSpc>
            </a:pPr>
          </a:p>
          <a:p>
            <a:pPr algn="l">
              <a:lnSpc>
                <a:spcPts val="2969"/>
              </a:lnSpc>
            </a:pPr>
          </a:p>
          <a:p>
            <a:pPr algn="l">
              <a:lnSpc>
                <a:spcPts val="2969"/>
              </a:lnSpc>
            </a:pPr>
          </a:p>
          <a:p>
            <a:pPr algn="l">
              <a:lnSpc>
                <a:spcPts val="2969"/>
              </a:lnSpc>
            </a:pPr>
          </a:p>
          <a:p>
            <a:pPr algn="l">
              <a:lnSpc>
                <a:spcPts val="2969"/>
              </a:lnSpc>
            </a:pPr>
          </a:p>
          <a:p>
            <a:pPr algn="l">
              <a:lnSpc>
                <a:spcPts val="2408"/>
              </a:lnSpc>
            </a:pPr>
          </a:p>
          <a:p>
            <a:pPr algn="l">
              <a:lnSpc>
                <a:spcPts val="2408"/>
              </a:lnSpc>
              <a:spcBef>
                <a:spcPct val="0"/>
              </a:spcBef>
            </a:pPr>
          </a:p>
        </p:txBody>
      </p:sp>
      <p:sp>
        <p:nvSpPr>
          <p:cNvPr name="TextBox 7" id="7"/>
          <p:cNvSpPr txBox="true"/>
          <p:nvPr/>
        </p:nvSpPr>
        <p:spPr>
          <a:xfrm rot="0">
            <a:off x="181156" y="1760585"/>
            <a:ext cx="12299634" cy="1883918"/>
          </a:xfrm>
          <a:prstGeom prst="rect">
            <a:avLst/>
          </a:prstGeom>
        </p:spPr>
        <p:txBody>
          <a:bodyPr anchor="t" rtlCol="false" tIns="0" lIns="0" bIns="0" rIns="0">
            <a:spAutoFit/>
          </a:bodyPr>
          <a:lstStyle/>
          <a:p>
            <a:pPr algn="l" marL="0" indent="0" lvl="0">
              <a:lnSpc>
                <a:spcPts val="6678"/>
              </a:lnSpc>
              <a:spcBef>
                <a:spcPct val="0"/>
              </a:spcBef>
            </a:pPr>
            <a:r>
              <a:rPr lang="en-US" sz="6300" i="true" spc="119">
                <a:solidFill>
                  <a:srgbClr val="FF914D"/>
                </a:solidFill>
                <a:latin typeface="Alice Bold Italics"/>
                <a:ea typeface="Alice Bold Italics"/>
                <a:cs typeface="Alice Bold Italics"/>
                <a:sym typeface="Alice Bold Italics"/>
              </a:rPr>
              <a:t>Collaboration and Teamwork</a:t>
            </a:r>
            <a:r>
              <a:rPr lang="en-US" sz="6300" i="true" spc="119" strike="noStrike" u="none">
                <a:solidFill>
                  <a:srgbClr val="F2EAE7"/>
                </a:solidFill>
                <a:latin typeface="Alice Italics"/>
                <a:ea typeface="Alice Italics"/>
                <a:cs typeface="Alice Italics"/>
                <a:sym typeface="Alice Italics"/>
              </a:rPr>
              <a:t> </a:t>
            </a:r>
          </a:p>
          <a:p>
            <a:pPr algn="l" marL="0" indent="0" lvl="0">
              <a:lnSpc>
                <a:spcPts val="7844"/>
              </a:lnSpc>
              <a:spcBef>
                <a:spcPct val="0"/>
              </a:spcBef>
            </a:pPr>
          </a:p>
        </p:txBody>
      </p:sp>
      <p:sp>
        <p:nvSpPr>
          <p:cNvPr name="TextBox 8" id="8"/>
          <p:cNvSpPr txBox="true"/>
          <p:nvPr/>
        </p:nvSpPr>
        <p:spPr>
          <a:xfrm rot="0">
            <a:off x="15870663" y="1019175"/>
            <a:ext cx="1388637" cy="428625"/>
          </a:xfrm>
          <a:prstGeom prst="rect">
            <a:avLst/>
          </a:prstGeom>
        </p:spPr>
        <p:txBody>
          <a:bodyPr anchor="t" rtlCol="false" tIns="0" lIns="0" bIns="0" rIns="0">
            <a:spAutoFit/>
          </a:bodyPr>
          <a:lstStyle/>
          <a:p>
            <a:pPr algn="r">
              <a:lnSpc>
                <a:spcPts val="3359"/>
              </a:lnSpc>
            </a:pPr>
            <a:r>
              <a:rPr lang="en-US" sz="2799">
                <a:solidFill>
                  <a:srgbClr val="33261A"/>
                </a:solidFill>
                <a:latin typeface="Alice"/>
                <a:ea typeface="Alice"/>
                <a:cs typeface="Alice"/>
                <a:sym typeface="Alice"/>
              </a:rPr>
              <a:t>04</a:t>
            </a:r>
          </a:p>
        </p:txBody>
      </p:sp>
      <p:sp>
        <p:nvSpPr>
          <p:cNvPr name="Freeform 9" id="9"/>
          <p:cNvSpPr/>
          <p:nvPr/>
        </p:nvSpPr>
        <p:spPr>
          <a:xfrm flipH="false" flipV="false" rot="0">
            <a:off x="8106628" y="9258300"/>
            <a:ext cx="2853472" cy="3057623"/>
          </a:xfrm>
          <a:custGeom>
            <a:avLst/>
            <a:gdLst/>
            <a:ahLst/>
            <a:cxnLst/>
            <a:rect r="r" b="b" t="t" l="l"/>
            <a:pathLst>
              <a:path h="3057623" w="2853472">
                <a:moveTo>
                  <a:pt x="0" y="0"/>
                </a:moveTo>
                <a:lnTo>
                  <a:pt x="2853472" y="0"/>
                </a:lnTo>
                <a:lnTo>
                  <a:pt x="2853472" y="3057623"/>
                </a:lnTo>
                <a:lnTo>
                  <a:pt x="0" y="30576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2770580">
            <a:off x="13518515" y="-1203887"/>
            <a:ext cx="2853472" cy="3057623"/>
          </a:xfrm>
          <a:custGeom>
            <a:avLst/>
            <a:gdLst/>
            <a:ahLst/>
            <a:cxnLst/>
            <a:rect r="r" b="b" t="t" l="l"/>
            <a:pathLst>
              <a:path h="3057623" w="2853472">
                <a:moveTo>
                  <a:pt x="0" y="0"/>
                </a:moveTo>
                <a:lnTo>
                  <a:pt x="2853472" y="0"/>
                </a:lnTo>
                <a:lnTo>
                  <a:pt x="2853472" y="3057623"/>
                </a:lnTo>
                <a:lnTo>
                  <a:pt x="0" y="30576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90C03"/>
        </a:solidFill>
      </p:bgPr>
    </p:bg>
    <p:spTree>
      <p:nvGrpSpPr>
        <p:cNvPr id="1" name=""/>
        <p:cNvGrpSpPr/>
        <p:nvPr/>
      </p:nvGrpSpPr>
      <p:grpSpPr>
        <a:xfrm>
          <a:off x="0" y="0"/>
          <a:ext cx="0" cy="0"/>
          <a:chOff x="0" y="0"/>
          <a:chExt cx="0" cy="0"/>
        </a:xfrm>
      </p:grpSpPr>
      <p:sp>
        <p:nvSpPr>
          <p:cNvPr name="Freeform 2" id="2"/>
          <p:cNvSpPr/>
          <p:nvPr/>
        </p:nvSpPr>
        <p:spPr>
          <a:xfrm flipH="false" flipV="false" rot="0">
            <a:off x="15624095" y="8174976"/>
            <a:ext cx="5314983" cy="3521177"/>
          </a:xfrm>
          <a:custGeom>
            <a:avLst/>
            <a:gdLst/>
            <a:ahLst/>
            <a:cxnLst/>
            <a:rect r="r" b="b" t="t" l="l"/>
            <a:pathLst>
              <a:path h="3521177" w="5314983">
                <a:moveTo>
                  <a:pt x="0" y="0"/>
                </a:moveTo>
                <a:lnTo>
                  <a:pt x="5314983" y="0"/>
                </a:lnTo>
                <a:lnTo>
                  <a:pt x="5314983" y="3521177"/>
                </a:lnTo>
                <a:lnTo>
                  <a:pt x="0" y="35211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01435" y="-2057400"/>
            <a:ext cx="6598076" cy="4114800"/>
          </a:xfrm>
          <a:custGeom>
            <a:avLst/>
            <a:gdLst/>
            <a:ahLst/>
            <a:cxnLst/>
            <a:rect r="r" b="b" t="t" l="l"/>
            <a:pathLst>
              <a:path h="4114800" w="6598076">
                <a:moveTo>
                  <a:pt x="0" y="0"/>
                </a:moveTo>
                <a:lnTo>
                  <a:pt x="6598076" y="0"/>
                </a:lnTo>
                <a:lnTo>
                  <a:pt x="659807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169045" y="1228725"/>
            <a:ext cx="9949910" cy="1162050"/>
          </a:xfrm>
          <a:prstGeom prst="rect">
            <a:avLst/>
          </a:prstGeom>
        </p:spPr>
        <p:txBody>
          <a:bodyPr anchor="t" rtlCol="false" tIns="0" lIns="0" bIns="0" rIns="0">
            <a:spAutoFit/>
          </a:bodyPr>
          <a:lstStyle/>
          <a:p>
            <a:pPr algn="l" marL="0" indent="0" lvl="0">
              <a:lnSpc>
                <a:spcPts val="9119"/>
              </a:lnSpc>
              <a:spcBef>
                <a:spcPct val="0"/>
              </a:spcBef>
            </a:pPr>
            <a:r>
              <a:rPr lang="en-US" sz="7599" i="true" spc="144" strike="noStrike" u="none">
                <a:solidFill>
                  <a:srgbClr val="F4EDEB"/>
                </a:solidFill>
                <a:latin typeface="Alice Italics"/>
                <a:ea typeface="Alice Italics"/>
                <a:cs typeface="Alice Italics"/>
                <a:sym typeface="Alice Italics"/>
              </a:rPr>
              <a:t> </a:t>
            </a:r>
            <a:r>
              <a:rPr lang="en-US" sz="7599" i="true" spc="144" strike="noStrike" u="none">
                <a:solidFill>
                  <a:srgbClr val="FF914D"/>
                </a:solidFill>
                <a:latin typeface="Alice Bold Italics"/>
                <a:ea typeface="Alice Bold Italics"/>
                <a:cs typeface="Alice Bold Italics"/>
                <a:sym typeface="Alice Bold Italics"/>
              </a:rPr>
              <a:t>Dashboard Feature</a:t>
            </a:r>
            <a:r>
              <a:rPr lang="en-US" sz="7599" i="true" spc="144" strike="noStrike" u="none">
                <a:solidFill>
                  <a:srgbClr val="FF914D"/>
                </a:solidFill>
                <a:latin typeface="Alice Italics"/>
                <a:ea typeface="Alice Italics"/>
                <a:cs typeface="Alice Italics"/>
                <a:sym typeface="Alice Italics"/>
              </a:rPr>
              <a:t>s</a:t>
            </a:r>
          </a:p>
        </p:txBody>
      </p:sp>
      <p:sp>
        <p:nvSpPr>
          <p:cNvPr name="TextBox 5" id="5"/>
          <p:cNvSpPr txBox="true"/>
          <p:nvPr/>
        </p:nvSpPr>
        <p:spPr>
          <a:xfrm rot="0">
            <a:off x="455542" y="3401359"/>
            <a:ext cx="17376916" cy="5856941"/>
          </a:xfrm>
          <a:prstGeom prst="rect">
            <a:avLst/>
          </a:prstGeom>
        </p:spPr>
        <p:txBody>
          <a:bodyPr anchor="t" rtlCol="false" tIns="0" lIns="0" bIns="0" rIns="0">
            <a:spAutoFit/>
          </a:bodyPr>
          <a:lstStyle/>
          <a:p>
            <a:pPr algn="l" marL="937416" indent="-468708" lvl="1">
              <a:lnSpc>
                <a:spcPts val="5557"/>
              </a:lnSpc>
              <a:buFont typeface="Arial"/>
              <a:buChar char="•"/>
            </a:pPr>
            <a:r>
              <a:rPr lang="en-US" sz="4341">
                <a:solidFill>
                  <a:srgbClr val="F4EDEB"/>
                </a:solidFill>
                <a:latin typeface="Alice"/>
                <a:ea typeface="Alice"/>
                <a:cs typeface="Alice"/>
                <a:sym typeface="Alice"/>
              </a:rPr>
              <a:t>Trend Visualization: See changes in teenage pregnancy rates across the Rwanda Demographic and Health Survey periods of 1992, 2000, 2005, 2010-2011, 2014-2015, and 2019-2020.</a:t>
            </a:r>
          </a:p>
          <a:p>
            <a:pPr algn="l">
              <a:lnSpc>
                <a:spcPts val="5557"/>
              </a:lnSpc>
            </a:pPr>
          </a:p>
          <a:p>
            <a:pPr algn="l" marL="937416" indent="-468708" lvl="1">
              <a:lnSpc>
                <a:spcPts val="5557"/>
              </a:lnSpc>
              <a:buFont typeface="Arial"/>
              <a:buChar char="•"/>
            </a:pPr>
            <a:r>
              <a:rPr lang="en-US" sz="4341">
                <a:solidFill>
                  <a:srgbClr val="F4EDEB"/>
                </a:solidFill>
                <a:latin typeface="Alice"/>
                <a:ea typeface="Alice"/>
                <a:cs typeface="Alice"/>
                <a:sym typeface="Alice"/>
              </a:rPr>
              <a:t>Active Filtering: Adjust filters to focus on specific demographics or geographic regions for detailed insights.</a:t>
            </a:r>
          </a:p>
          <a:p>
            <a:pPr algn="l">
              <a:lnSpc>
                <a:spcPts val="4277"/>
              </a:lnSpc>
            </a:pPr>
          </a:p>
          <a:p>
            <a:pPr algn="l">
              <a:lnSpc>
                <a:spcPts val="4277"/>
              </a:lnSpc>
            </a:pPr>
          </a:p>
          <a:p>
            <a:pPr algn="l">
              <a:lnSpc>
                <a:spcPts val="4277"/>
              </a:lnSpc>
            </a:pPr>
          </a:p>
        </p:txBody>
      </p:sp>
      <p:sp>
        <p:nvSpPr>
          <p:cNvPr name="TextBox 6" id="6"/>
          <p:cNvSpPr txBox="true"/>
          <p:nvPr/>
        </p:nvSpPr>
        <p:spPr>
          <a:xfrm rot="0">
            <a:off x="15870663" y="1019175"/>
            <a:ext cx="1388637" cy="428625"/>
          </a:xfrm>
          <a:prstGeom prst="rect">
            <a:avLst/>
          </a:prstGeom>
        </p:spPr>
        <p:txBody>
          <a:bodyPr anchor="t" rtlCol="false" tIns="0" lIns="0" bIns="0" rIns="0">
            <a:spAutoFit/>
          </a:bodyPr>
          <a:lstStyle/>
          <a:p>
            <a:pPr algn="r">
              <a:lnSpc>
                <a:spcPts val="3359"/>
              </a:lnSpc>
            </a:pPr>
            <a:r>
              <a:rPr lang="en-US" sz="2799">
                <a:solidFill>
                  <a:srgbClr val="F4EDEB"/>
                </a:solidFill>
                <a:latin typeface="Alice"/>
                <a:ea typeface="Alice"/>
                <a:cs typeface="Alice"/>
                <a:sym typeface="Alice"/>
              </a:rPr>
              <a:t>06</a:t>
            </a:r>
          </a:p>
        </p:txBody>
      </p:sp>
      <p:sp>
        <p:nvSpPr>
          <p:cNvPr name="Freeform 7" id="7"/>
          <p:cNvSpPr/>
          <p:nvPr/>
        </p:nvSpPr>
        <p:spPr>
          <a:xfrm flipH="false" flipV="false" rot="0">
            <a:off x="-398036" y="9258300"/>
            <a:ext cx="2853472" cy="3057623"/>
          </a:xfrm>
          <a:custGeom>
            <a:avLst/>
            <a:gdLst/>
            <a:ahLst/>
            <a:cxnLst/>
            <a:rect r="r" b="b" t="t" l="l"/>
            <a:pathLst>
              <a:path h="3057623" w="2853472">
                <a:moveTo>
                  <a:pt x="0" y="0"/>
                </a:moveTo>
                <a:lnTo>
                  <a:pt x="2853472" y="0"/>
                </a:lnTo>
                <a:lnTo>
                  <a:pt x="2853472" y="3057623"/>
                </a:lnTo>
                <a:lnTo>
                  <a:pt x="0" y="30576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152400" y="779263"/>
            <a:ext cx="47625" cy="8698112"/>
            <a:chOff x="0" y="0"/>
            <a:chExt cx="63500" cy="11597483"/>
          </a:xfrm>
        </p:grpSpPr>
        <p:pic>
          <p:nvPicPr>
            <p:cNvPr name="Picture 9" id="9"/>
            <p:cNvPicPr>
              <a:picLocks noChangeAspect="true"/>
            </p:cNvPicPr>
            <p:nvPr/>
          </p:nvPicPr>
          <p:blipFill>
            <a:blip r:embed="rId8"/>
            <a:srcRect l="49694" t="0" r="49694" b="17243"/>
            <a:stretch>
              <a:fillRect/>
            </a:stretch>
          </p:blipFill>
          <p:spPr>
            <a:xfrm flipH="false" flipV="false">
              <a:off x="0" y="0"/>
              <a:ext cx="63500" cy="5735241"/>
            </a:xfrm>
            <a:prstGeom prst="rect">
              <a:avLst/>
            </a:prstGeom>
          </p:spPr>
        </p:pic>
        <p:pic>
          <p:nvPicPr>
            <p:cNvPr name="Picture 10" id="10"/>
            <p:cNvPicPr>
              <a:picLocks noChangeAspect="true"/>
            </p:cNvPicPr>
            <p:nvPr/>
          </p:nvPicPr>
          <p:blipFill>
            <a:blip r:embed="rId9"/>
            <a:srcRect l="49694" t="17243" r="49694" b="0"/>
            <a:stretch>
              <a:fillRect/>
            </a:stretch>
          </p:blipFill>
          <p:spPr>
            <a:xfrm flipH="false" flipV="false">
              <a:off x="0" y="5862241"/>
              <a:ext cx="63500" cy="5735241"/>
            </a:xfrm>
            <a:prstGeom prst="rect">
              <a:avLst/>
            </a:prstGeom>
          </p:spPr>
        </p:pic>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90C03"/>
        </a:solidFill>
      </p:bgPr>
    </p:bg>
    <p:spTree>
      <p:nvGrpSpPr>
        <p:cNvPr id="1" name=""/>
        <p:cNvGrpSpPr/>
        <p:nvPr/>
      </p:nvGrpSpPr>
      <p:grpSpPr>
        <a:xfrm>
          <a:off x="0" y="0"/>
          <a:ext cx="0" cy="0"/>
          <a:chOff x="0" y="0"/>
          <a:chExt cx="0" cy="0"/>
        </a:xfrm>
      </p:grpSpPr>
      <p:sp>
        <p:nvSpPr>
          <p:cNvPr name="Freeform 2" id="2"/>
          <p:cNvSpPr/>
          <p:nvPr/>
        </p:nvSpPr>
        <p:spPr>
          <a:xfrm flipH="false" flipV="false" rot="2770580">
            <a:off x="15206230" y="-38560"/>
            <a:ext cx="2853472" cy="3057623"/>
          </a:xfrm>
          <a:custGeom>
            <a:avLst/>
            <a:gdLst/>
            <a:ahLst/>
            <a:cxnLst/>
            <a:rect r="r" b="b" t="t" l="l"/>
            <a:pathLst>
              <a:path h="3057623" w="2853472">
                <a:moveTo>
                  <a:pt x="0" y="0"/>
                </a:moveTo>
                <a:lnTo>
                  <a:pt x="2853472" y="0"/>
                </a:lnTo>
                <a:lnTo>
                  <a:pt x="2853472" y="3057623"/>
                </a:lnTo>
                <a:lnTo>
                  <a:pt x="0" y="30576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541796" y="7368607"/>
            <a:ext cx="7054235" cy="4471637"/>
          </a:xfrm>
          <a:custGeom>
            <a:avLst/>
            <a:gdLst/>
            <a:ahLst/>
            <a:cxnLst/>
            <a:rect r="r" b="b" t="t" l="l"/>
            <a:pathLst>
              <a:path h="4471637" w="7054235">
                <a:moveTo>
                  <a:pt x="7054235" y="0"/>
                </a:moveTo>
                <a:lnTo>
                  <a:pt x="0" y="0"/>
                </a:lnTo>
                <a:lnTo>
                  <a:pt x="0" y="4471637"/>
                </a:lnTo>
                <a:lnTo>
                  <a:pt x="7054235" y="4471637"/>
                </a:lnTo>
                <a:lnTo>
                  <a:pt x="705423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770580">
            <a:off x="16081937" y="8223467"/>
            <a:ext cx="2853472" cy="3057623"/>
          </a:xfrm>
          <a:custGeom>
            <a:avLst/>
            <a:gdLst/>
            <a:ahLst/>
            <a:cxnLst/>
            <a:rect r="r" b="b" t="t" l="l"/>
            <a:pathLst>
              <a:path h="3057623" w="2853472">
                <a:moveTo>
                  <a:pt x="0" y="0"/>
                </a:moveTo>
                <a:lnTo>
                  <a:pt x="2853471" y="0"/>
                </a:lnTo>
                <a:lnTo>
                  <a:pt x="2853471" y="3057623"/>
                </a:lnTo>
                <a:lnTo>
                  <a:pt x="0" y="30576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0" y="4210513"/>
            <a:ext cx="18288000" cy="7569860"/>
          </a:xfrm>
          <a:prstGeom prst="rect">
            <a:avLst/>
          </a:prstGeom>
        </p:spPr>
        <p:txBody>
          <a:bodyPr anchor="t" rtlCol="false" tIns="0" lIns="0" bIns="0" rIns="0">
            <a:spAutoFit/>
          </a:bodyPr>
          <a:lstStyle/>
          <a:p>
            <a:pPr algn="ctr" marL="940519" indent="-470260" lvl="1">
              <a:lnSpc>
                <a:spcPts val="5227"/>
              </a:lnSpc>
              <a:buFont typeface="Arial"/>
              <a:buChar char="•"/>
            </a:pPr>
            <a:r>
              <a:rPr lang="en-US" sz="4356">
                <a:solidFill>
                  <a:srgbClr val="FFFFFF"/>
                </a:solidFill>
                <a:latin typeface="Alice"/>
                <a:ea typeface="Alice"/>
                <a:cs typeface="Alice"/>
                <a:sym typeface="Alice"/>
              </a:rPr>
              <a:t>Map Visualization: Provides an interactive map to visualize district-wise teenage pregnancy rates and regional variations.</a:t>
            </a:r>
          </a:p>
          <a:p>
            <a:pPr algn="ctr">
              <a:lnSpc>
                <a:spcPts val="5227"/>
              </a:lnSpc>
            </a:pPr>
          </a:p>
          <a:p>
            <a:pPr algn="ctr">
              <a:lnSpc>
                <a:spcPts val="5227"/>
              </a:lnSpc>
            </a:pPr>
          </a:p>
          <a:p>
            <a:pPr algn="ctr">
              <a:lnSpc>
                <a:spcPts val="5227"/>
              </a:lnSpc>
            </a:pPr>
          </a:p>
          <a:p>
            <a:pPr algn="ctr">
              <a:lnSpc>
                <a:spcPts val="3359"/>
              </a:lnSpc>
              <a:spcBef>
                <a:spcPct val="0"/>
              </a:spcBef>
            </a:pPr>
          </a:p>
          <a:p>
            <a:pPr algn="ctr">
              <a:lnSpc>
                <a:spcPts val="3359"/>
              </a:lnSpc>
              <a:spcBef>
                <a:spcPct val="0"/>
              </a:spcBef>
            </a:pPr>
          </a:p>
          <a:p>
            <a:pPr algn="ctr">
              <a:lnSpc>
                <a:spcPts val="3359"/>
              </a:lnSpc>
              <a:spcBef>
                <a:spcPct val="0"/>
              </a:spcBef>
            </a:pPr>
          </a:p>
          <a:p>
            <a:pPr algn="ctr">
              <a:lnSpc>
                <a:spcPts val="3359"/>
              </a:lnSpc>
              <a:spcBef>
                <a:spcPct val="0"/>
              </a:spcBef>
            </a:pPr>
          </a:p>
          <a:p>
            <a:pPr algn="ctr">
              <a:lnSpc>
                <a:spcPts val="3359"/>
              </a:lnSpc>
              <a:spcBef>
                <a:spcPct val="0"/>
              </a:spcBef>
            </a:pPr>
          </a:p>
          <a:p>
            <a:pPr algn="ctr">
              <a:lnSpc>
                <a:spcPts val="3359"/>
              </a:lnSpc>
              <a:spcBef>
                <a:spcPct val="0"/>
              </a:spcBef>
            </a:pPr>
          </a:p>
          <a:p>
            <a:pPr algn="ctr">
              <a:lnSpc>
                <a:spcPts val="3359"/>
              </a:lnSpc>
              <a:spcBef>
                <a:spcPct val="0"/>
              </a:spcBef>
            </a:pPr>
          </a:p>
          <a:p>
            <a:pPr algn="ctr">
              <a:lnSpc>
                <a:spcPts val="3359"/>
              </a:lnSpc>
              <a:spcBef>
                <a:spcPct val="0"/>
              </a:spcBef>
            </a:pPr>
          </a:p>
          <a:p>
            <a:pPr algn="ctr">
              <a:lnSpc>
                <a:spcPts val="3359"/>
              </a:lnSpc>
              <a:spcBef>
                <a:spcPct val="0"/>
              </a:spcBef>
            </a:pPr>
          </a:p>
          <a:p>
            <a:pPr algn="ctr">
              <a:lnSpc>
                <a:spcPts val="3359"/>
              </a:lnSpc>
              <a:spcBef>
                <a:spcPct val="0"/>
              </a:spcBef>
            </a:pPr>
          </a:p>
        </p:txBody>
      </p:sp>
      <p:sp>
        <p:nvSpPr>
          <p:cNvPr name="TextBox 6" id="6"/>
          <p:cNvSpPr txBox="true"/>
          <p:nvPr/>
        </p:nvSpPr>
        <p:spPr>
          <a:xfrm rot="0">
            <a:off x="6467874" y="1009650"/>
            <a:ext cx="4347659" cy="1571625"/>
          </a:xfrm>
          <a:prstGeom prst="rect">
            <a:avLst/>
          </a:prstGeom>
        </p:spPr>
        <p:txBody>
          <a:bodyPr anchor="t" rtlCol="false" tIns="0" lIns="0" bIns="0" rIns="0">
            <a:spAutoFit/>
          </a:bodyPr>
          <a:lstStyle/>
          <a:p>
            <a:pPr algn="ctr">
              <a:lnSpc>
                <a:spcPts val="12239"/>
              </a:lnSpc>
              <a:spcBef>
                <a:spcPct val="0"/>
              </a:spcBef>
            </a:pPr>
            <a:r>
              <a:rPr lang="en-US" sz="10199">
                <a:solidFill>
                  <a:srgbClr val="FF914D"/>
                </a:solidFill>
                <a:latin typeface="Alice Bold"/>
                <a:ea typeface="Alice Bold"/>
                <a:cs typeface="Alice Bold"/>
                <a:sym typeface="Alice Bold"/>
              </a:rPr>
              <a:t>Cont’s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90C03"/>
        </a:solidFill>
      </p:bgPr>
    </p:bg>
    <p:spTree>
      <p:nvGrpSpPr>
        <p:cNvPr id="1" name=""/>
        <p:cNvGrpSpPr/>
        <p:nvPr/>
      </p:nvGrpSpPr>
      <p:grpSpPr>
        <a:xfrm>
          <a:off x="0" y="0"/>
          <a:ext cx="0" cy="0"/>
          <a:chOff x="0" y="0"/>
          <a:chExt cx="0" cy="0"/>
        </a:xfrm>
      </p:grpSpPr>
      <p:sp>
        <p:nvSpPr>
          <p:cNvPr name="TextBox 2" id="2"/>
          <p:cNvSpPr txBox="true"/>
          <p:nvPr/>
        </p:nvSpPr>
        <p:spPr>
          <a:xfrm rot="0">
            <a:off x="2352645" y="556260"/>
            <a:ext cx="15136510" cy="1049655"/>
          </a:xfrm>
          <a:prstGeom prst="rect">
            <a:avLst/>
          </a:prstGeom>
        </p:spPr>
        <p:txBody>
          <a:bodyPr anchor="t" rtlCol="false" tIns="0" lIns="0" bIns="0" rIns="0">
            <a:spAutoFit/>
          </a:bodyPr>
          <a:lstStyle/>
          <a:p>
            <a:pPr algn="l">
              <a:lnSpc>
                <a:spcPts val="7979"/>
              </a:lnSpc>
            </a:pPr>
            <a:r>
              <a:rPr lang="en-US" sz="7599" i="true">
                <a:solidFill>
                  <a:srgbClr val="FF914D"/>
                </a:solidFill>
                <a:latin typeface="Alice Bold Italics"/>
                <a:ea typeface="Alice Bold Italics"/>
                <a:cs typeface="Alice Bold Italics"/>
                <a:sym typeface="Alice Bold Italics"/>
              </a:rPr>
              <a:t>Conclusion and recommandation</a:t>
            </a:r>
          </a:p>
        </p:txBody>
      </p:sp>
      <p:sp>
        <p:nvSpPr>
          <p:cNvPr name="Freeform 3" id="3"/>
          <p:cNvSpPr/>
          <p:nvPr/>
        </p:nvSpPr>
        <p:spPr>
          <a:xfrm flipH="false" flipV="false" rot="0">
            <a:off x="16564982" y="8999202"/>
            <a:ext cx="1848347" cy="1980586"/>
          </a:xfrm>
          <a:custGeom>
            <a:avLst/>
            <a:gdLst/>
            <a:ahLst/>
            <a:cxnLst/>
            <a:rect r="r" b="b" t="t" l="l"/>
            <a:pathLst>
              <a:path h="1980586" w="1848347">
                <a:moveTo>
                  <a:pt x="0" y="0"/>
                </a:moveTo>
                <a:lnTo>
                  <a:pt x="1848347" y="0"/>
                </a:lnTo>
                <a:lnTo>
                  <a:pt x="1848347" y="1980586"/>
                </a:lnTo>
                <a:lnTo>
                  <a:pt x="0" y="19805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2700000">
            <a:off x="-1316550" y="-1705128"/>
            <a:ext cx="4690500" cy="3410256"/>
          </a:xfrm>
          <a:custGeom>
            <a:avLst/>
            <a:gdLst/>
            <a:ahLst/>
            <a:cxnLst/>
            <a:rect r="r" b="b" t="t" l="l"/>
            <a:pathLst>
              <a:path h="3410256" w="4690500">
                <a:moveTo>
                  <a:pt x="0" y="3410256"/>
                </a:moveTo>
                <a:lnTo>
                  <a:pt x="4690500" y="3410256"/>
                </a:lnTo>
                <a:lnTo>
                  <a:pt x="4690500" y="0"/>
                </a:lnTo>
                <a:lnTo>
                  <a:pt x="0" y="0"/>
                </a:lnTo>
                <a:lnTo>
                  <a:pt x="0" y="341025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25329" y="3423150"/>
            <a:ext cx="18413329" cy="8084537"/>
          </a:xfrm>
          <a:prstGeom prst="rect">
            <a:avLst/>
          </a:prstGeom>
        </p:spPr>
        <p:txBody>
          <a:bodyPr anchor="t" rtlCol="false" tIns="0" lIns="0" bIns="0" rIns="0">
            <a:spAutoFit/>
          </a:bodyPr>
          <a:lstStyle/>
          <a:p>
            <a:pPr algn="ctr">
              <a:lnSpc>
                <a:spcPts val="5074"/>
              </a:lnSpc>
              <a:spcBef>
                <a:spcPct val="0"/>
              </a:spcBef>
            </a:pPr>
            <a:r>
              <a:rPr lang="en-US" sz="4228">
                <a:solidFill>
                  <a:srgbClr val="FFFFFF"/>
                </a:solidFill>
                <a:latin typeface="Alice"/>
                <a:ea typeface="Alice"/>
                <a:cs typeface="Alice"/>
                <a:sym typeface="Alice"/>
              </a:rPr>
              <a:t>The project analyzed teenage pregnancy rates using historical data and machine learning, identifying contributing factors to inform targeted interventions. It features trend and map visualizations, allowing regional insights. Recommendations include improving data collection and engaging stakeholders to implement region-specific strategies for reducing teenage pregnancies.</a:t>
            </a:r>
          </a:p>
          <a:p>
            <a:pPr algn="ctr">
              <a:lnSpc>
                <a:spcPts val="3382"/>
              </a:lnSpc>
              <a:spcBef>
                <a:spcPct val="0"/>
              </a:spcBef>
            </a:pPr>
          </a:p>
          <a:p>
            <a:pPr algn="ctr">
              <a:lnSpc>
                <a:spcPts val="3382"/>
              </a:lnSpc>
              <a:spcBef>
                <a:spcPct val="0"/>
              </a:spcBef>
            </a:pPr>
          </a:p>
          <a:p>
            <a:pPr algn="ctr">
              <a:lnSpc>
                <a:spcPts val="3382"/>
              </a:lnSpc>
              <a:spcBef>
                <a:spcPct val="0"/>
              </a:spcBef>
            </a:pPr>
          </a:p>
          <a:p>
            <a:pPr algn="ctr">
              <a:lnSpc>
                <a:spcPts val="3382"/>
              </a:lnSpc>
              <a:spcBef>
                <a:spcPct val="0"/>
              </a:spcBef>
            </a:pPr>
          </a:p>
          <a:p>
            <a:pPr algn="ctr">
              <a:lnSpc>
                <a:spcPts val="3382"/>
              </a:lnSpc>
              <a:spcBef>
                <a:spcPct val="0"/>
              </a:spcBef>
            </a:pPr>
          </a:p>
          <a:p>
            <a:pPr algn="ctr">
              <a:lnSpc>
                <a:spcPts val="3382"/>
              </a:lnSpc>
              <a:spcBef>
                <a:spcPct val="0"/>
              </a:spcBef>
            </a:pPr>
          </a:p>
          <a:p>
            <a:pPr algn="ctr">
              <a:lnSpc>
                <a:spcPts val="3382"/>
              </a:lnSpc>
              <a:spcBef>
                <a:spcPct val="0"/>
              </a:spcBef>
            </a:pPr>
          </a:p>
          <a:p>
            <a:pPr algn="ctr">
              <a:lnSpc>
                <a:spcPts val="3382"/>
              </a:lnSpc>
              <a:spcBef>
                <a:spcPct val="0"/>
              </a:spcBef>
            </a:pPr>
          </a:p>
          <a:p>
            <a:pPr algn="ctr">
              <a:lnSpc>
                <a:spcPts val="3382"/>
              </a:lnSpc>
              <a:spcBef>
                <a:spcPct val="0"/>
              </a:spcBef>
            </a:pPr>
          </a:p>
          <a:p>
            <a:pPr algn="ctr">
              <a:lnSpc>
                <a:spcPts val="3382"/>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EAE7"/>
        </a:solidFill>
      </p:bgPr>
    </p:bg>
    <p:spTree>
      <p:nvGrpSpPr>
        <p:cNvPr id="1" name=""/>
        <p:cNvGrpSpPr/>
        <p:nvPr/>
      </p:nvGrpSpPr>
      <p:grpSpPr>
        <a:xfrm>
          <a:off x="0" y="0"/>
          <a:ext cx="0" cy="0"/>
          <a:chOff x="0" y="0"/>
          <a:chExt cx="0" cy="0"/>
        </a:xfrm>
      </p:grpSpPr>
      <p:sp>
        <p:nvSpPr>
          <p:cNvPr name="Freeform 2" id="2"/>
          <p:cNvSpPr/>
          <p:nvPr/>
        </p:nvSpPr>
        <p:spPr>
          <a:xfrm flipH="false" flipV="false" rot="2329164">
            <a:off x="-34259" y="-5424526"/>
            <a:ext cx="27044609" cy="25421932"/>
          </a:xfrm>
          <a:custGeom>
            <a:avLst/>
            <a:gdLst/>
            <a:ahLst/>
            <a:cxnLst/>
            <a:rect r="r" b="b" t="t" l="l"/>
            <a:pathLst>
              <a:path h="25421932" w="27044609">
                <a:moveTo>
                  <a:pt x="0" y="0"/>
                </a:moveTo>
                <a:lnTo>
                  <a:pt x="27044609" y="0"/>
                </a:lnTo>
                <a:lnTo>
                  <a:pt x="27044609" y="25421932"/>
                </a:lnTo>
                <a:lnTo>
                  <a:pt x="0" y="254219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2699218" y="-2525562"/>
            <a:ext cx="6562519" cy="4771319"/>
          </a:xfrm>
          <a:custGeom>
            <a:avLst/>
            <a:gdLst/>
            <a:ahLst/>
            <a:cxnLst/>
            <a:rect r="r" b="b" t="t" l="l"/>
            <a:pathLst>
              <a:path h="4771319" w="6562519">
                <a:moveTo>
                  <a:pt x="0" y="4771319"/>
                </a:moveTo>
                <a:lnTo>
                  <a:pt x="6562518" y="4771319"/>
                </a:lnTo>
                <a:lnTo>
                  <a:pt x="6562518" y="0"/>
                </a:lnTo>
                <a:lnTo>
                  <a:pt x="0" y="0"/>
                </a:lnTo>
                <a:lnTo>
                  <a:pt x="0" y="477131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2700000">
            <a:off x="-1316550" y="8581872"/>
            <a:ext cx="4690500" cy="3410256"/>
          </a:xfrm>
          <a:custGeom>
            <a:avLst/>
            <a:gdLst/>
            <a:ahLst/>
            <a:cxnLst/>
            <a:rect r="r" b="b" t="t" l="l"/>
            <a:pathLst>
              <a:path h="3410256" w="4690500">
                <a:moveTo>
                  <a:pt x="0" y="3410256"/>
                </a:moveTo>
                <a:lnTo>
                  <a:pt x="4690500" y="3410256"/>
                </a:lnTo>
                <a:lnTo>
                  <a:pt x="4690500" y="0"/>
                </a:lnTo>
                <a:lnTo>
                  <a:pt x="0" y="0"/>
                </a:lnTo>
                <a:lnTo>
                  <a:pt x="0" y="3410256"/>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844695" y="-1373001"/>
            <a:ext cx="2853472" cy="3057623"/>
          </a:xfrm>
          <a:custGeom>
            <a:avLst/>
            <a:gdLst/>
            <a:ahLst/>
            <a:cxnLst/>
            <a:rect r="r" b="b" t="t" l="l"/>
            <a:pathLst>
              <a:path h="3057623" w="2853472">
                <a:moveTo>
                  <a:pt x="0" y="0"/>
                </a:moveTo>
                <a:lnTo>
                  <a:pt x="2853472" y="0"/>
                </a:lnTo>
                <a:lnTo>
                  <a:pt x="2853472" y="3057623"/>
                </a:lnTo>
                <a:lnTo>
                  <a:pt x="0" y="305762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true" rot="-386509">
            <a:off x="15706980" y="-1601267"/>
            <a:ext cx="3724939" cy="2708240"/>
          </a:xfrm>
          <a:custGeom>
            <a:avLst/>
            <a:gdLst/>
            <a:ahLst/>
            <a:cxnLst/>
            <a:rect r="r" b="b" t="t" l="l"/>
            <a:pathLst>
              <a:path h="2708240" w="3724939">
                <a:moveTo>
                  <a:pt x="0" y="2708240"/>
                </a:moveTo>
                <a:lnTo>
                  <a:pt x="3724939" y="2708240"/>
                </a:lnTo>
                <a:lnTo>
                  <a:pt x="3724939" y="0"/>
                </a:lnTo>
                <a:lnTo>
                  <a:pt x="0" y="0"/>
                </a:lnTo>
                <a:lnTo>
                  <a:pt x="0" y="270824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6564982" y="8999202"/>
            <a:ext cx="1848347" cy="1980586"/>
          </a:xfrm>
          <a:custGeom>
            <a:avLst/>
            <a:gdLst/>
            <a:ahLst/>
            <a:cxnLst/>
            <a:rect r="r" b="b" t="t" l="l"/>
            <a:pathLst>
              <a:path h="1980586" w="1848347">
                <a:moveTo>
                  <a:pt x="0" y="0"/>
                </a:moveTo>
                <a:lnTo>
                  <a:pt x="1848347" y="0"/>
                </a:lnTo>
                <a:lnTo>
                  <a:pt x="1848347" y="1980586"/>
                </a:lnTo>
                <a:lnTo>
                  <a:pt x="0" y="19805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15870663" y="1019175"/>
            <a:ext cx="1388637" cy="428625"/>
          </a:xfrm>
          <a:prstGeom prst="rect">
            <a:avLst/>
          </a:prstGeom>
        </p:spPr>
        <p:txBody>
          <a:bodyPr anchor="t" rtlCol="false" tIns="0" lIns="0" bIns="0" rIns="0">
            <a:spAutoFit/>
          </a:bodyPr>
          <a:lstStyle/>
          <a:p>
            <a:pPr algn="r">
              <a:lnSpc>
                <a:spcPts val="3359"/>
              </a:lnSpc>
            </a:pPr>
            <a:r>
              <a:rPr lang="en-US" sz="2799">
                <a:solidFill>
                  <a:srgbClr val="F4EDEB"/>
                </a:solidFill>
                <a:latin typeface="Alice"/>
                <a:ea typeface="Alice"/>
                <a:cs typeface="Alice"/>
                <a:sym typeface="Alice"/>
              </a:rPr>
              <a:t>10</a:t>
            </a:r>
          </a:p>
        </p:txBody>
      </p:sp>
      <p:sp>
        <p:nvSpPr>
          <p:cNvPr name="TextBox 9" id="9"/>
          <p:cNvSpPr txBox="true"/>
          <p:nvPr/>
        </p:nvSpPr>
        <p:spPr>
          <a:xfrm rot="0">
            <a:off x="3129210" y="4447990"/>
            <a:ext cx="12437604" cy="2838450"/>
          </a:xfrm>
          <a:prstGeom prst="rect">
            <a:avLst/>
          </a:prstGeom>
        </p:spPr>
        <p:txBody>
          <a:bodyPr anchor="t" rtlCol="false" tIns="0" lIns="0" bIns="0" rIns="0">
            <a:spAutoFit/>
          </a:bodyPr>
          <a:lstStyle/>
          <a:p>
            <a:pPr algn="ctr">
              <a:lnSpc>
                <a:spcPts val="15718"/>
              </a:lnSpc>
            </a:pPr>
            <a:r>
              <a:rPr lang="en-US" sz="13098">
                <a:solidFill>
                  <a:srgbClr val="FF914D"/>
                </a:solidFill>
                <a:latin typeface="Alice Bold"/>
                <a:ea typeface="Alice Bold"/>
                <a:cs typeface="Alice Bold"/>
                <a:sym typeface="Alice Bold"/>
              </a:rPr>
              <a:t>THANK YOU!</a:t>
            </a:r>
          </a:p>
          <a:p>
            <a:pPr algn="ctr">
              <a:lnSpc>
                <a:spcPts val="3359"/>
              </a:lnSpc>
            </a:pPr>
          </a:p>
          <a:p>
            <a:pPr algn="ctr">
              <a:lnSpc>
                <a:spcPts val="335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DAGYPUAFl6w</dc:identifier>
  <dcterms:modified xsi:type="dcterms:W3CDTF">2011-08-01T06:04:30Z</dcterms:modified>
  <cp:revision>1</cp:revision>
  <dc:title>predicting</dc:title>
</cp:coreProperties>
</file>