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A70E4F-DB6D-4D25-8A8E-AA1FD92709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63283C-1E00-4B24-81A7-2FADF107B3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D9E858-040B-4C6B-B80C-06C42A3050E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4DF65A-B4CD-4389-BE79-804C17DE655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31923A-C526-4D4E-9501-B5D68CBB5C2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B7A8686-7CFB-4133-9819-3D19D52B43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CF4338F-7F23-4075-827B-4DDEA6D9CE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49495FF-0DE8-484F-80AD-77FF0E81E0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11206B6-2B3B-4E73-91E0-48801B1EAF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B6E98D0-BFAA-412A-BDB8-7600661B58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A1B8AFC-9B83-4086-981D-BFB01D2292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B134D0-5B5F-42E7-AFDA-118B834E14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1EA8962-B32F-4A51-AD71-A2C9BBF310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47E693-DC82-4014-BFA9-12BA290728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9937BD0-3355-4007-A55E-5FC2DDB80D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0CE1A9-A848-4A35-8C4E-8678F309BD0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9F58F9-25BF-46AC-BA69-7C800F3C4F7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C4A274-B3A5-4210-A7F6-F56B090DEA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1A00EA-8FC4-4A76-A91E-77D97058D0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32C1E5-0710-4BAB-8CD5-51A12D01A4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28169A-4573-4939-9CA4-7C53DBB1D2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3DC557-7F19-4131-BFC0-47F6DC8035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004B96-974A-4D68-8B85-B34467B78E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4DC460-1FE2-42A3-8CCA-FEF0DE88C1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6;p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1" name="Google Shape;7;p1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w="9525">
              <a:solidFill>
                <a:srgbClr val="bfbfbf"/>
              </a:solidFill>
              <a:round/>
            </a:ln>
          </p:spPr>
        </p:cxnSp>
        <p:cxnSp>
          <p:nvCxnSpPr>
            <p:cNvPr id="2" name="Google Shape;8;p1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w="9525">
              <a:solidFill>
                <a:srgbClr val="d8d8d8"/>
              </a:solidFill>
              <a:round/>
            </a:ln>
          </p:spPr>
        </p:cxnSp>
        <p:sp>
          <p:nvSpPr>
            <p:cNvPr id="3" name="Google Shape;9;p1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" name="Google Shape;10;p1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" name="Google Shape;11;p1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" name="Google Shape;12;p1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" name="Google Shape;13;p1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Google Shape;14;p1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Google Shape;15;p1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Google Shape;16;p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" name="Google Shape;23;p2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cxnSp>
          <p:nvCxnSpPr>
            <p:cNvPr id="12" name="Google Shape;24;p2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w="9525">
              <a:solidFill>
                <a:srgbClr val="bfbfbf"/>
              </a:solidFill>
              <a:round/>
            </a:ln>
          </p:spPr>
        </p:cxnSp>
        <p:cxnSp>
          <p:nvCxnSpPr>
            <p:cNvPr id="13" name="Google Shape;25;p2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w="9525">
              <a:solidFill>
                <a:srgbClr val="d8d8d8"/>
              </a:solidFill>
              <a:round/>
            </a:ln>
          </p:spPr>
        </p:cxnSp>
        <p:sp>
          <p:nvSpPr>
            <p:cNvPr id="14" name="Google Shape;26;p2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Google Shape;27;p2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Google Shape;28;p2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Google Shape;29;p2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Google Shape;30;p2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Google Shape;31;p2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" name="Google Shape;32;p2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" name="Google Shape;33;p2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buNone/>
            </a:pPr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dt" idx="1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ftr" idx="2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 idx="3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1"/>
                </a:solidFill>
                <a:latin typeface="Trebuchet MS"/>
                <a:ea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7F93794-DDCE-45A8-A14E-B26C1C004C98}" type="slidenum">
              <a:rPr b="0" lang="en-US" sz="900" spc="-1" strike="noStrike">
                <a:solidFill>
                  <a:schemeClr val="accent1"/>
                </a:solidFill>
                <a:latin typeface="Trebuchet MS"/>
                <a:ea typeface="Trebuchet M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;p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64" name="Google Shape;7;p1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w="9525">
              <a:solidFill>
                <a:srgbClr val="bfbfbf"/>
              </a:solidFill>
              <a:round/>
            </a:ln>
          </p:spPr>
        </p:cxnSp>
        <p:cxnSp>
          <p:nvCxnSpPr>
            <p:cNvPr id="65" name="Google Shape;8;p1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w="9525">
              <a:solidFill>
                <a:srgbClr val="d8d8d8"/>
              </a:solidFill>
              <a:round/>
            </a:ln>
          </p:spPr>
        </p:cxnSp>
        <p:sp>
          <p:nvSpPr>
            <p:cNvPr id="66" name="Google Shape;9;p1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" name="Google Shape;10;p1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Google Shape;11;p1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" name="Google Shape;12;p1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" name="Google Shape;13;p1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Google Shape;14;p1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2" name="Google Shape;15;p1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" name="Google Shape;16;p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 idx="4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ftr" idx="5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sldNum" idx="6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1"/>
                </a:solidFill>
                <a:latin typeface="Trebuchet MS"/>
                <a:ea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A414A73-68B4-41B9-9CDA-99B46C3354ED}" type="slidenum">
              <a:rPr b="0" lang="en-US" sz="900" spc="-1" strike="noStrike">
                <a:solidFill>
                  <a:schemeClr val="accent1"/>
                </a:solidFill>
                <a:latin typeface="Trebuchet MS"/>
                <a:ea typeface="Trebuchet M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989640" y="1145880"/>
            <a:ext cx="8373960" cy="398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5400" spc="-1" strike="noStrike">
                <a:solidFill>
                  <a:schemeClr val="accent1"/>
                </a:solidFill>
                <a:latin typeface="Trebuchet MS"/>
                <a:ea typeface="Trebuchet MS"/>
              </a:rPr>
              <a:t>Unveiling Rwanda's Economic Landscape: An Interactive Dashboard Using Python and Streamlit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77160" y="302040"/>
            <a:ext cx="8596440" cy="843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chemeClr val="accent1"/>
                </a:solidFill>
                <a:latin typeface="Trebuchet MS"/>
                <a:ea typeface="Trebuchet MS"/>
              </a:rPr>
              <a:t>Introduction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35680" y="1021680"/>
            <a:ext cx="9318960" cy="5483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57200" indent="-4255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3100" spc="-1" strike="noStrike">
                <a:solidFill>
                  <a:srgbClr val="3f3f3f"/>
                </a:solidFill>
                <a:latin typeface="Trebuchet MS"/>
                <a:ea typeface="Trebuchet MS"/>
              </a:rPr>
              <a:t>Welcome to our presentation on our interactive dashboard for exploring Rwanda's economic landscape.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400" spc="-1" strike="noStrike">
              <a:solidFill>
                <a:srgbClr val="000000"/>
              </a:solidFill>
              <a:latin typeface="Arial"/>
            </a:endParaRPr>
          </a:p>
          <a:p>
            <a:pPr marL="457200" indent="-4255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  <a:tabLst>
                <a:tab algn="l" pos="0"/>
              </a:tabLst>
            </a:pPr>
            <a:r>
              <a:rPr b="0" lang="en-US" sz="3100" spc="-1" strike="noStrike">
                <a:solidFill>
                  <a:srgbClr val="3f3f3f"/>
                </a:solidFill>
                <a:latin typeface="Trebuchet MS"/>
                <a:ea typeface="Trebuchet MS"/>
              </a:rPr>
              <a:t>We have utilized Python and the Streamlit framework to create a dynamic and user-friendly tool.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400" spc="-1" strike="noStrike">
              <a:solidFill>
                <a:srgbClr val="000000"/>
              </a:solidFill>
              <a:latin typeface="Arial"/>
            </a:endParaRPr>
          </a:p>
          <a:p>
            <a:pPr marL="457200" indent="-4255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  <a:tabLst>
                <a:tab algn="l" pos="0"/>
              </a:tabLst>
            </a:pPr>
            <a:r>
              <a:rPr b="0" lang="en-US" sz="3100" spc="-1" strike="noStrike">
                <a:solidFill>
                  <a:srgbClr val="3f3f3f"/>
                </a:solidFill>
                <a:latin typeface="Trebuchet MS"/>
                <a:ea typeface="Trebuchet MS"/>
              </a:rPr>
              <a:t>Our dashboard empowers users to visualize and analyze key economic indicators, namely GDP and CPI, sourced from the National Institute of Statistics of Rwanda.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6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chemeClr val="accent1"/>
                </a:solidFill>
                <a:latin typeface="Trebuchet MS"/>
                <a:ea typeface="Trebuchet MS"/>
              </a:rPr>
              <a:t>Aims and Objectives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77160" y="1285920"/>
            <a:ext cx="9056880" cy="4755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448200">
              <a:lnSpc>
                <a:spcPct val="100000"/>
              </a:lnSpc>
              <a:buClr>
                <a:srgbClr val="90c226"/>
              </a:buClr>
              <a:buFont typeface="Noto Sans Symbols"/>
              <a:buChar char="►"/>
            </a:pPr>
            <a:r>
              <a:rPr b="0" lang="en-US" sz="3100" spc="-1" strike="noStrike">
                <a:solidFill>
                  <a:srgbClr val="3f3f3f"/>
                </a:solidFill>
                <a:latin typeface="Trebuchet MS"/>
                <a:ea typeface="Trebuchet MS"/>
              </a:rPr>
              <a:t>Our dashboard is designed to: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334080">
              <a:lnSpc>
                <a:spcPct val="100000"/>
              </a:lnSpc>
              <a:buClr>
                <a:srgbClr val="90c226"/>
              </a:buClr>
              <a:buFont typeface="Noto Sans Symbols"/>
              <a:buChar char="►"/>
              <a:tabLst>
                <a:tab algn="l" pos="0"/>
              </a:tabLst>
            </a:pPr>
            <a:r>
              <a:rPr b="0" lang="en-US" sz="3100" spc="-1" strike="noStrike">
                <a:solidFill>
                  <a:srgbClr val="3f3f3f"/>
                </a:solidFill>
                <a:latin typeface="Trebuchet MS"/>
                <a:ea typeface="Trebuchet MS"/>
              </a:rPr>
              <a:t> </a:t>
            </a:r>
            <a:r>
              <a:rPr b="0" lang="en-US" sz="3100" spc="-1" strike="noStrike">
                <a:solidFill>
                  <a:srgbClr val="3f3f3f"/>
                </a:solidFill>
                <a:latin typeface="Trebuchet MS"/>
                <a:ea typeface="Trebuchet MS"/>
              </a:rPr>
              <a:t>Provide a comprehensive overview of Rwanda's economic trends.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  <a:p>
            <a:pPr marL="74304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334080">
              <a:lnSpc>
                <a:spcPct val="100000"/>
              </a:lnSpc>
              <a:buClr>
                <a:srgbClr val="90c226"/>
              </a:buClr>
              <a:buFont typeface="Noto Sans Symbols"/>
              <a:buChar char="►"/>
              <a:tabLst>
                <a:tab algn="l" pos="0"/>
              </a:tabLst>
            </a:pPr>
            <a:r>
              <a:rPr b="0" lang="en-US" sz="3100" spc="-1" strike="noStrike">
                <a:solidFill>
                  <a:srgbClr val="3f3f3f"/>
                </a:solidFill>
                <a:latin typeface="Trebuchet MS"/>
                <a:ea typeface="Trebuchet MS"/>
              </a:rPr>
              <a:t>Facilitate data exploration and analysis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  <a:p>
            <a:pPr marL="74304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334080">
              <a:lnSpc>
                <a:spcPct val="100000"/>
              </a:lnSpc>
              <a:buClr>
                <a:srgbClr val="90c226"/>
              </a:buClr>
              <a:buFont typeface="Noto Sans Symbols"/>
              <a:buChar char="►"/>
              <a:tabLst>
                <a:tab algn="l" pos="0"/>
              </a:tabLst>
            </a:pPr>
            <a:r>
              <a:rPr b="0" lang="en-US" sz="3100" spc="-1" strike="noStrike">
                <a:solidFill>
                  <a:srgbClr val="3f3f3f"/>
                </a:solidFill>
                <a:latin typeface="Trebuchet MS"/>
                <a:ea typeface="Trebuchet MS"/>
              </a:rPr>
              <a:t>Enhance user engagement and understanding through interactive visualizations.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  <a:p>
            <a:pPr marL="74304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chemeClr val="accent1"/>
                </a:solidFill>
                <a:latin typeface="Trebuchet MS"/>
                <a:ea typeface="Trebuchet MS"/>
              </a:rPr>
              <a:t>Intended Audience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77160" y="1453680"/>
            <a:ext cx="8596440" cy="458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57200" indent="-4255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3100" spc="-1" strike="noStrike">
                <a:solidFill>
                  <a:srgbClr val="3f3f3f"/>
                </a:solidFill>
                <a:latin typeface="Trebuchet MS"/>
                <a:ea typeface="Trebuchet MS"/>
              </a:rPr>
              <a:t>Our dashboard caters to a diverse audience, including: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255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  <a:tabLst>
                <a:tab algn="l" pos="0"/>
              </a:tabLst>
            </a:pPr>
            <a:r>
              <a:rPr b="0" lang="en-US" sz="3100" spc="-1" strike="noStrike">
                <a:solidFill>
                  <a:srgbClr val="3f3f3f"/>
                </a:solidFill>
                <a:latin typeface="Trebuchet MS"/>
                <a:ea typeface="Trebuchet MS"/>
              </a:rPr>
              <a:t>Economists and analysts.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255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  <a:tabLst>
                <a:tab algn="l" pos="0"/>
              </a:tabLst>
            </a:pPr>
            <a:r>
              <a:rPr b="0" lang="en-US" sz="3100" spc="-1" strike="noStrike">
                <a:solidFill>
                  <a:srgbClr val="3f3f3f"/>
                </a:solidFill>
                <a:latin typeface="Trebuchet MS"/>
                <a:ea typeface="Trebuchet MS"/>
              </a:rPr>
              <a:t>Policymakers.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255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  <a:tabLst>
                <a:tab algn="l" pos="0"/>
              </a:tabLst>
            </a:pPr>
            <a:r>
              <a:rPr b="0" lang="en-US" sz="3100" spc="-1" strike="noStrike">
                <a:solidFill>
                  <a:srgbClr val="3f3f3f"/>
                </a:solidFill>
                <a:latin typeface="Trebuchet MS"/>
                <a:ea typeface="Trebuchet MS"/>
              </a:rPr>
              <a:t>Educators.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255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  <a:tabLst>
                <a:tab algn="l" pos="0"/>
              </a:tabLst>
            </a:pPr>
            <a:r>
              <a:rPr b="0" lang="en-US" sz="3100" spc="-1" strike="noStrike">
                <a:solidFill>
                  <a:srgbClr val="3f3f3f"/>
                </a:solidFill>
                <a:latin typeface="Trebuchet MS"/>
                <a:ea typeface="Trebuchet MS"/>
              </a:rPr>
              <a:t>The general public.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843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chemeClr val="accent1"/>
                </a:solidFill>
                <a:latin typeface="Trebuchet MS"/>
                <a:ea typeface="Trebuchet MS"/>
              </a:rPr>
              <a:t>Collaboration and Teamwork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77160" y="1594800"/>
            <a:ext cx="8596440" cy="4446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57200" indent="-4190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3000" spc="-1" strike="noStrike">
                <a:solidFill>
                  <a:srgbClr val="3f3f3f"/>
                </a:solidFill>
                <a:latin typeface="Trebuchet MS"/>
                <a:ea typeface="Trebuchet MS"/>
              </a:rPr>
              <a:t>The creation of this dashboard was a collaborative effort.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190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  <a:tabLst>
                <a:tab algn="l" pos="0"/>
              </a:tabLst>
            </a:pPr>
            <a:r>
              <a:rPr b="0" lang="en-US" sz="3000" spc="-1" strike="noStrike">
                <a:solidFill>
                  <a:srgbClr val="3f3f3f"/>
                </a:solidFill>
                <a:latin typeface="Trebuchet MS"/>
                <a:ea typeface="Trebuchet MS"/>
              </a:rPr>
              <a:t>We effectively divided responsibilities and communicated regularly.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190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  <a:tabLst>
                <a:tab algn="l" pos="0"/>
              </a:tabLst>
            </a:pPr>
            <a:r>
              <a:rPr b="0" lang="en-US" sz="3000" spc="-1" strike="noStrike">
                <a:solidFill>
                  <a:srgbClr val="3f3f3f"/>
                </a:solidFill>
                <a:latin typeface="Trebuchet MS"/>
                <a:ea typeface="Trebuchet MS"/>
              </a:rPr>
              <a:t>Our teamwork fostered a creative environment where ideas were exchanged and refined.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817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chemeClr val="accent1"/>
                </a:solidFill>
                <a:latin typeface="Trebuchet MS"/>
                <a:ea typeface="Trebuchet MS"/>
              </a:rPr>
              <a:t>Dashboard Features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77160" y="1530720"/>
            <a:ext cx="9285120" cy="4716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4000"/>
          </a:bodyPr>
          <a:p>
            <a:pPr marL="429480" indent="-3999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3100" spc="-1" strike="noStrike">
                <a:solidFill>
                  <a:srgbClr val="3f3f3f"/>
                </a:solidFill>
                <a:latin typeface="Trebuchet MS"/>
                <a:ea typeface="Trebuchet MS"/>
              </a:rPr>
              <a:t>Our dashboard boasts several user-friendly features, including: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  <a:p>
            <a:pPr lvl="2" marL="1289160" indent="-399960">
              <a:lnSpc>
                <a:spcPct val="100000"/>
              </a:lnSpc>
              <a:buClr>
                <a:srgbClr val="90c226"/>
              </a:buClr>
              <a:buFont typeface="Noto Sans Symbols"/>
              <a:buChar char="►"/>
            </a:pPr>
            <a:r>
              <a:rPr b="0" lang="en-US" sz="3100" spc="-1" strike="noStrike">
                <a:solidFill>
                  <a:srgbClr val="3f3f3f"/>
                </a:solidFill>
                <a:latin typeface="Trebuchet MS"/>
                <a:ea typeface="Trebuchet MS"/>
              </a:rPr>
              <a:t>A dynamic homepage for selecting specific years.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  <a:p>
            <a:pPr lvl="2" marL="1289160" indent="-399960">
              <a:lnSpc>
                <a:spcPct val="100000"/>
              </a:lnSpc>
              <a:buClr>
                <a:srgbClr val="90c226"/>
              </a:buClr>
              <a:buFont typeface="Noto Sans Symbols"/>
              <a:buChar char="►"/>
            </a:pPr>
            <a:r>
              <a:rPr b="0" lang="en-US" sz="3100" spc="-1" strike="noStrike">
                <a:solidFill>
                  <a:srgbClr val="3f3f3f"/>
                </a:solidFill>
                <a:latin typeface="Trebuchet MS"/>
                <a:ea typeface="Trebuchet MS"/>
              </a:rPr>
              <a:t>Interactive charts and graphs depicting GDP and CPI trends.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  <a:p>
            <a:pPr lvl="2" marL="1289160" indent="-399960">
              <a:lnSpc>
                <a:spcPct val="100000"/>
              </a:lnSpc>
              <a:buClr>
                <a:srgbClr val="90c226"/>
              </a:buClr>
              <a:buFont typeface="Noto Sans Symbols"/>
              <a:buChar char="►"/>
            </a:pPr>
            <a:r>
              <a:rPr b="0" lang="en-US" sz="3100" spc="-1" strike="noStrike">
                <a:solidFill>
                  <a:srgbClr val="3f3f3f"/>
                </a:solidFill>
                <a:latin typeface="Trebuchet MS"/>
                <a:ea typeface="Trebuchet MS"/>
              </a:rPr>
              <a:t>Descriptive statistics and key economic indicators for each selected year.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  <a:p>
            <a:pPr lvl="2" marL="1289160" indent="-399960">
              <a:lnSpc>
                <a:spcPct val="100000"/>
              </a:lnSpc>
              <a:buClr>
                <a:srgbClr val="90c226"/>
              </a:buClr>
              <a:buFont typeface="Noto Sans Symbols"/>
              <a:buChar char="►"/>
            </a:pPr>
            <a:r>
              <a:rPr b="0" lang="en-US" sz="3100" spc="-1" strike="noStrike">
                <a:solidFill>
                  <a:srgbClr val="3f3f3f"/>
                </a:solidFill>
                <a:latin typeface="Trebuchet MS"/>
                <a:ea typeface="Trebuchet MS"/>
              </a:rPr>
              <a:t>An option to download the analyzed data.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79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chemeClr val="accent1"/>
                </a:solidFill>
                <a:latin typeface="Trebuchet MS"/>
                <a:ea typeface="Trebuchet MS"/>
              </a:rPr>
              <a:t>Conclusion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77160" y="1568880"/>
            <a:ext cx="8596440" cy="4471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000"/>
          </a:bodyPr>
          <a:p>
            <a:pPr marL="406800" indent="-372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3000" spc="-1" strike="noStrike">
                <a:solidFill>
                  <a:srgbClr val="3f3f3f"/>
                </a:solidFill>
                <a:latin typeface="Trebuchet MS"/>
                <a:ea typeface="Trebuchet MS"/>
              </a:rPr>
              <a:t>Our dashboard serves as a valuable tool for understanding Rwanda's economic landscape.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068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00" spc="-1" strike="noStrike">
              <a:solidFill>
                <a:srgbClr val="000000"/>
              </a:solidFill>
              <a:latin typeface="Arial"/>
            </a:endParaRPr>
          </a:p>
          <a:p>
            <a:pPr marL="406800" indent="-372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  <a:tabLst>
                <a:tab algn="l" pos="0"/>
              </a:tabLst>
            </a:pPr>
            <a:r>
              <a:rPr b="0" lang="en-US" sz="3000" spc="-1" strike="noStrike">
                <a:solidFill>
                  <a:srgbClr val="3f3f3f"/>
                </a:solidFill>
                <a:latin typeface="Trebuchet MS"/>
                <a:ea typeface="Trebuchet MS"/>
              </a:rPr>
              <a:t>It empowers users to make informed decisions and gain a deeper appreciation of the nation's economic progress.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068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00" spc="-1" strike="noStrike">
              <a:solidFill>
                <a:srgbClr val="000000"/>
              </a:solidFill>
              <a:latin typeface="Arial"/>
            </a:endParaRPr>
          </a:p>
          <a:p>
            <a:pPr marL="406800" indent="-372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  <a:tabLst>
                <a:tab algn="l" pos="0"/>
              </a:tabLst>
            </a:pPr>
            <a:r>
              <a:rPr b="0" lang="en-US" sz="3000" spc="-1" strike="noStrike">
                <a:solidFill>
                  <a:srgbClr val="3f3f3f"/>
                </a:solidFill>
                <a:latin typeface="Trebuchet MS"/>
                <a:ea typeface="Trebuchet MS"/>
              </a:rPr>
              <a:t>We invite you to explore our dashboard and experience the dynamic and interactive journey it offers into Rwanda's economic realm.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0" y="2481120"/>
            <a:ext cx="1219176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600" spc="-1" strike="noStrike">
                <a:solidFill>
                  <a:schemeClr val="accent1"/>
                </a:solidFill>
                <a:latin typeface="Trebuchet MS"/>
                <a:ea typeface="Trebuchet MS"/>
              </a:rPr>
              <a:t>Thank You!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LibreOffice/7.5.7.1$Linux_X86_64 LibreOffice_project/50$Build-1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2023-12-01T03:16:42Z</dcterms:modified>
  <cp:revision>1</cp:revision>
  <dc:subject/>
  <dc:title/>
</cp:coreProperties>
</file>