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Open Sans" panose="020B0606030504020204" pitchFamily="34" charset="0"/>
      <p:regular r:id="rId10"/>
      <p:bold r:id="rId11"/>
    </p:embeddedFont>
    <p:embeddedFont>
      <p:font typeface="Open Sans Bold" panose="020B0806030504020204" charset="0"/>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26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14644"/>
            <a:ext cx="7556421" cy="1956435"/>
          </a:xfrm>
          <a:prstGeom prst="rect">
            <a:avLst/>
          </a:prstGeom>
          <a:noFill/>
          <a:ln/>
        </p:spPr>
        <p:txBody>
          <a:bodyPr wrap="square" lIns="0" tIns="0" rIns="0" bIns="0" rtlCol="0" anchor="t"/>
          <a:lstStyle/>
          <a:p>
            <a:pPr marL="0" indent="0">
              <a:lnSpc>
                <a:spcPts val="7700"/>
              </a:lnSpc>
              <a:buNone/>
            </a:pPr>
            <a:r>
              <a:rPr lang="en-US" sz="6150" b="1" dirty="0">
                <a:solidFill>
                  <a:srgbClr val="101014"/>
                </a:solidFill>
                <a:latin typeface="Playfair Display Bold" pitchFamily="34" charset="0"/>
                <a:ea typeface="Playfair Display Bold" pitchFamily="34" charset="-122"/>
                <a:cs typeface="Playfair Display Bold" pitchFamily="34" charset="-120"/>
              </a:rPr>
              <a:t>Mixed Reality Solar System</a:t>
            </a:r>
            <a:endParaRPr lang="en-US" sz="6150" dirty="0"/>
          </a:p>
        </p:txBody>
      </p:sp>
      <p:sp>
        <p:nvSpPr>
          <p:cNvPr id="4" name="Text 1"/>
          <p:cNvSpPr/>
          <p:nvPr/>
        </p:nvSpPr>
        <p:spPr>
          <a:xfrm>
            <a:off x="793790" y="421124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The Mixed Reality Solar System application immerses users in a captivating 3D environment by using Unity and MRTK for Hololens. The app allows them to explore the planets and learn about the solar system in an engaging way.</a:t>
            </a:r>
            <a:endParaRPr lang="en-US" sz="1750" dirty="0"/>
          </a:p>
        </p:txBody>
      </p:sp>
      <p:sp>
        <p:nvSpPr>
          <p:cNvPr id="5" name="Shape 2"/>
          <p:cNvSpPr/>
          <p:nvPr/>
        </p:nvSpPr>
        <p:spPr>
          <a:xfrm>
            <a:off x="793790" y="5934908"/>
            <a:ext cx="362903" cy="362903"/>
          </a:xfrm>
          <a:prstGeom prst="roundRect">
            <a:avLst>
              <a:gd name="adj" fmla="val 25194296"/>
            </a:avLst>
          </a:prstGeom>
          <a:solidFill>
            <a:srgbClr val="AD2129"/>
          </a:solidFill>
          <a:ln w="7620">
            <a:solidFill>
              <a:srgbClr val="FFFFFF"/>
            </a:solidFill>
            <a:prstDash val="solid"/>
          </a:ln>
        </p:spPr>
      </p:sp>
      <p:sp>
        <p:nvSpPr>
          <p:cNvPr id="6" name="Text 3"/>
          <p:cNvSpPr/>
          <p:nvPr/>
        </p:nvSpPr>
        <p:spPr>
          <a:xfrm>
            <a:off x="912971" y="6067544"/>
            <a:ext cx="124420"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Open Sans Medium" pitchFamily="34" charset="0"/>
                <a:ea typeface="Open Sans Medium" pitchFamily="34" charset="-122"/>
                <a:cs typeface="Open Sans Medium" pitchFamily="34" charset="-120"/>
              </a:rPr>
              <a:t>SG</a:t>
            </a:r>
            <a:endParaRPr lang="en-US" sz="750" dirty="0"/>
          </a:p>
        </p:txBody>
      </p:sp>
      <p:sp>
        <p:nvSpPr>
          <p:cNvPr id="7" name="Text 4"/>
          <p:cNvSpPr/>
          <p:nvPr/>
        </p:nvSpPr>
        <p:spPr>
          <a:xfrm>
            <a:off x="1270040" y="5918002"/>
            <a:ext cx="2234327" cy="396835"/>
          </a:xfrm>
          <a:prstGeom prst="rect">
            <a:avLst/>
          </a:prstGeom>
          <a:noFill/>
          <a:ln/>
        </p:spPr>
        <p:txBody>
          <a:bodyPr wrap="none" lIns="0" tIns="0" rIns="0" bIns="0" rtlCol="0" anchor="t"/>
          <a:lstStyle/>
          <a:p>
            <a:pPr marL="0" indent="0" algn="l">
              <a:lnSpc>
                <a:spcPts val="3100"/>
              </a:lnSpc>
              <a:buNone/>
            </a:pPr>
            <a:r>
              <a:rPr lang="en-US" sz="2200" b="1" dirty="0">
                <a:solidFill>
                  <a:srgbClr val="39393C"/>
                </a:solidFill>
                <a:latin typeface="Open Sans Bold" pitchFamily="34" charset="0"/>
                <a:ea typeface="Open Sans Bold" pitchFamily="34" charset="-122"/>
                <a:cs typeface="Open Sans Bold" pitchFamily="34" charset="-120"/>
              </a:rPr>
              <a:t>by Sarthak Goel</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10892195"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Overview of Unity and MRTK for Hololens</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Unity Engine</a:t>
            </a:r>
            <a:endParaRPr lang="en-US" sz="2200" dirty="0"/>
          </a:p>
        </p:txBody>
      </p:sp>
      <p:sp>
        <p:nvSpPr>
          <p:cNvPr id="4" name="Text 2"/>
          <p:cNvSpPr/>
          <p:nvPr/>
        </p:nvSpPr>
        <p:spPr>
          <a:xfrm>
            <a:off x="793790" y="4396859"/>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Unity provides a powerful and versatile platform for developing mixed reality experiences.</a:t>
            </a:r>
            <a:endParaRPr lang="en-US" sz="1750" dirty="0"/>
          </a:p>
        </p:txBody>
      </p:sp>
      <p:sp>
        <p:nvSpPr>
          <p:cNvPr id="5" name="Text 3"/>
          <p:cNvSpPr/>
          <p:nvPr/>
        </p:nvSpPr>
        <p:spPr>
          <a:xfrm>
            <a:off x="7599521" y="3815715"/>
            <a:ext cx="387286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MRTK (Mixed Reality Toolkit)</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MRTK simplifies mixed reality development by providing a comprehensive set of tools and components specifically designed for Hololens.</a:t>
            </a:r>
            <a:endParaRPr lang="en-US" sz="1750" dirty="0"/>
          </a:p>
        </p:txBody>
      </p:sp>
      <p:pic>
        <p:nvPicPr>
          <p:cNvPr id="8" name="Picture 7">
            <a:extLst>
              <a:ext uri="{FF2B5EF4-FFF2-40B4-BE49-F238E27FC236}">
                <a16:creationId xmlns:a16="http://schemas.microsoft.com/office/drawing/2014/main" id="{CA9BB625-D11D-B38D-4593-2C3A993C7005}"/>
              </a:ext>
            </a:extLst>
          </p:cNvPr>
          <p:cNvPicPr>
            <a:picLocks noChangeAspect="1"/>
          </p:cNvPicPr>
          <p:nvPr/>
        </p:nvPicPr>
        <p:blipFill>
          <a:blip r:embed="rId3"/>
          <a:stretch>
            <a:fillRect/>
          </a:stretch>
        </p:blipFill>
        <p:spPr>
          <a:xfrm>
            <a:off x="12874564" y="7686599"/>
            <a:ext cx="1714739" cy="5430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148"/>
          </a:xfrm>
          <a:prstGeom prst="rect">
            <a:avLst/>
          </a:prstGeom>
        </p:spPr>
      </p:pic>
      <p:sp>
        <p:nvSpPr>
          <p:cNvPr id="3" name="Text 0"/>
          <p:cNvSpPr/>
          <p:nvPr/>
        </p:nvSpPr>
        <p:spPr>
          <a:xfrm>
            <a:off x="6258044" y="606266"/>
            <a:ext cx="7600712" cy="1378029"/>
          </a:xfrm>
          <a:prstGeom prst="rect">
            <a:avLst/>
          </a:prstGeom>
          <a:noFill/>
          <a:ln/>
        </p:spPr>
        <p:txBody>
          <a:bodyPr wrap="square" lIns="0" tIns="0" rIns="0" bIns="0" rtlCol="0" anchor="t"/>
          <a:lstStyle/>
          <a:p>
            <a:pPr marL="0" indent="0">
              <a:lnSpc>
                <a:spcPts val="5400"/>
              </a:lnSpc>
              <a:buNone/>
            </a:pPr>
            <a:r>
              <a:rPr lang="en-US" sz="4300" b="1" dirty="0">
                <a:solidFill>
                  <a:srgbClr val="101014"/>
                </a:solidFill>
                <a:latin typeface="Playfair Display Bold" pitchFamily="34" charset="0"/>
                <a:ea typeface="Playfair Display Bold" pitchFamily="34" charset="-122"/>
                <a:cs typeface="Playfair Display Bold" pitchFamily="34" charset="-120"/>
              </a:rPr>
              <a:t>Designing the 3D Solar System Model</a:t>
            </a:r>
            <a:endParaRPr lang="en-US" sz="4300" dirty="0"/>
          </a:p>
        </p:txBody>
      </p:sp>
      <p:sp>
        <p:nvSpPr>
          <p:cNvPr id="4" name="Shape 1"/>
          <p:cNvSpPr/>
          <p:nvPr/>
        </p:nvSpPr>
        <p:spPr>
          <a:xfrm>
            <a:off x="6573441" y="2314932"/>
            <a:ext cx="30480" cy="5309949"/>
          </a:xfrm>
          <a:prstGeom prst="roundRect">
            <a:avLst>
              <a:gd name="adj" fmla="val 108513"/>
            </a:avLst>
          </a:prstGeom>
          <a:solidFill>
            <a:srgbClr val="C6C6D2"/>
          </a:solidFill>
          <a:ln/>
        </p:spPr>
      </p:sp>
      <p:sp>
        <p:nvSpPr>
          <p:cNvPr id="5" name="Shape 2"/>
          <p:cNvSpPr/>
          <p:nvPr/>
        </p:nvSpPr>
        <p:spPr>
          <a:xfrm>
            <a:off x="6806208" y="2795707"/>
            <a:ext cx="771644" cy="30480"/>
          </a:xfrm>
          <a:prstGeom prst="roundRect">
            <a:avLst>
              <a:gd name="adj" fmla="val 108513"/>
            </a:avLst>
          </a:prstGeom>
          <a:solidFill>
            <a:srgbClr val="C6C6D2"/>
          </a:solidFill>
          <a:ln/>
        </p:spPr>
      </p:sp>
      <p:sp>
        <p:nvSpPr>
          <p:cNvPr id="6" name="Shape 3"/>
          <p:cNvSpPr/>
          <p:nvPr/>
        </p:nvSpPr>
        <p:spPr>
          <a:xfrm>
            <a:off x="6340673" y="2562939"/>
            <a:ext cx="496014" cy="496014"/>
          </a:xfrm>
          <a:prstGeom prst="roundRect">
            <a:avLst>
              <a:gd name="adj" fmla="val 6668"/>
            </a:avLst>
          </a:prstGeom>
          <a:solidFill>
            <a:srgbClr val="E0E0EC"/>
          </a:solidFill>
          <a:ln/>
        </p:spPr>
      </p:sp>
      <p:sp>
        <p:nvSpPr>
          <p:cNvPr id="7" name="Text 4"/>
          <p:cNvSpPr/>
          <p:nvPr/>
        </p:nvSpPr>
        <p:spPr>
          <a:xfrm>
            <a:off x="6525339" y="2645569"/>
            <a:ext cx="126683" cy="330756"/>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1</a:t>
            </a:r>
            <a:endParaRPr lang="en-US" sz="2600" dirty="0"/>
          </a:p>
        </p:txBody>
      </p:sp>
      <p:sp>
        <p:nvSpPr>
          <p:cNvPr id="8" name="Text 5"/>
          <p:cNvSpPr/>
          <p:nvPr/>
        </p:nvSpPr>
        <p:spPr>
          <a:xfrm>
            <a:off x="7801332" y="2535317"/>
            <a:ext cx="2756178" cy="344448"/>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Planet Modeling</a:t>
            </a:r>
            <a:endParaRPr lang="en-US" sz="2150" dirty="0"/>
          </a:p>
        </p:txBody>
      </p:sp>
      <p:sp>
        <p:nvSpPr>
          <p:cNvPr id="9" name="Text 6"/>
          <p:cNvSpPr/>
          <p:nvPr/>
        </p:nvSpPr>
        <p:spPr>
          <a:xfrm>
            <a:off x="7801332" y="301204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9393C"/>
                </a:solidFill>
                <a:latin typeface="Open Sans" pitchFamily="34" charset="0"/>
                <a:ea typeface="Open Sans" pitchFamily="34" charset="-122"/>
                <a:cs typeface="Open Sans" pitchFamily="34" charset="-120"/>
              </a:rPr>
              <a:t>Detailed 3D models are used for each planet in the solar system.</a:t>
            </a:r>
            <a:endParaRPr lang="en-US" sz="1700" dirty="0"/>
          </a:p>
        </p:txBody>
      </p:sp>
      <p:sp>
        <p:nvSpPr>
          <p:cNvPr id="10" name="Shape 7"/>
          <p:cNvSpPr/>
          <p:nvPr/>
        </p:nvSpPr>
        <p:spPr>
          <a:xfrm>
            <a:off x="6806208" y="4639151"/>
            <a:ext cx="771644" cy="30480"/>
          </a:xfrm>
          <a:prstGeom prst="roundRect">
            <a:avLst>
              <a:gd name="adj" fmla="val 108513"/>
            </a:avLst>
          </a:prstGeom>
          <a:solidFill>
            <a:srgbClr val="C6C6D2"/>
          </a:solidFill>
          <a:ln/>
        </p:spPr>
      </p:sp>
      <p:sp>
        <p:nvSpPr>
          <p:cNvPr id="11" name="Shape 8"/>
          <p:cNvSpPr/>
          <p:nvPr/>
        </p:nvSpPr>
        <p:spPr>
          <a:xfrm>
            <a:off x="6340673" y="4406384"/>
            <a:ext cx="496014" cy="496014"/>
          </a:xfrm>
          <a:prstGeom prst="roundRect">
            <a:avLst>
              <a:gd name="adj" fmla="val 6668"/>
            </a:avLst>
          </a:prstGeom>
          <a:solidFill>
            <a:srgbClr val="E0E0EC"/>
          </a:solidFill>
          <a:ln/>
        </p:spPr>
      </p:sp>
      <p:sp>
        <p:nvSpPr>
          <p:cNvPr id="12" name="Text 9"/>
          <p:cNvSpPr/>
          <p:nvPr/>
        </p:nvSpPr>
        <p:spPr>
          <a:xfrm>
            <a:off x="6502122" y="4489013"/>
            <a:ext cx="172998" cy="330756"/>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2</a:t>
            </a:r>
            <a:endParaRPr lang="en-US" sz="2600" dirty="0"/>
          </a:p>
        </p:txBody>
      </p:sp>
      <p:sp>
        <p:nvSpPr>
          <p:cNvPr id="13" name="Text 10"/>
          <p:cNvSpPr/>
          <p:nvPr/>
        </p:nvSpPr>
        <p:spPr>
          <a:xfrm>
            <a:off x="7801332" y="4378762"/>
            <a:ext cx="4189452" cy="344448"/>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Texture and Material Application</a:t>
            </a:r>
            <a:endParaRPr lang="en-US" sz="2150" dirty="0"/>
          </a:p>
        </p:txBody>
      </p:sp>
      <p:sp>
        <p:nvSpPr>
          <p:cNvPr id="14" name="Text 11"/>
          <p:cNvSpPr/>
          <p:nvPr/>
        </p:nvSpPr>
        <p:spPr>
          <a:xfrm>
            <a:off x="7801332" y="4855488"/>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9393C"/>
                </a:solidFill>
                <a:latin typeface="Open Sans" pitchFamily="34" charset="0"/>
                <a:ea typeface="Open Sans" pitchFamily="34" charset="-122"/>
                <a:cs typeface="Open Sans" pitchFamily="34" charset="-120"/>
              </a:rPr>
              <a:t>Realistic textures and materials are applied to the models, ensuring visual accuracy.</a:t>
            </a:r>
            <a:endParaRPr lang="en-US" sz="1700" dirty="0"/>
          </a:p>
        </p:txBody>
      </p:sp>
      <p:sp>
        <p:nvSpPr>
          <p:cNvPr id="15" name="Shape 12"/>
          <p:cNvSpPr/>
          <p:nvPr/>
        </p:nvSpPr>
        <p:spPr>
          <a:xfrm>
            <a:off x="6806208" y="6482596"/>
            <a:ext cx="771644" cy="30480"/>
          </a:xfrm>
          <a:prstGeom prst="roundRect">
            <a:avLst>
              <a:gd name="adj" fmla="val 108513"/>
            </a:avLst>
          </a:prstGeom>
          <a:solidFill>
            <a:srgbClr val="C6C6D2"/>
          </a:solidFill>
          <a:ln/>
        </p:spPr>
      </p:sp>
      <p:sp>
        <p:nvSpPr>
          <p:cNvPr id="16" name="Shape 13"/>
          <p:cNvSpPr/>
          <p:nvPr/>
        </p:nvSpPr>
        <p:spPr>
          <a:xfrm>
            <a:off x="6340673" y="6249829"/>
            <a:ext cx="496014" cy="496014"/>
          </a:xfrm>
          <a:prstGeom prst="roundRect">
            <a:avLst>
              <a:gd name="adj" fmla="val 6668"/>
            </a:avLst>
          </a:prstGeom>
          <a:solidFill>
            <a:srgbClr val="E0E0EC"/>
          </a:solidFill>
          <a:ln/>
        </p:spPr>
      </p:sp>
      <p:sp>
        <p:nvSpPr>
          <p:cNvPr id="17" name="Text 14"/>
          <p:cNvSpPr/>
          <p:nvPr/>
        </p:nvSpPr>
        <p:spPr>
          <a:xfrm>
            <a:off x="6507956" y="6332458"/>
            <a:ext cx="161449" cy="330756"/>
          </a:xfrm>
          <a:prstGeom prst="rect">
            <a:avLst/>
          </a:prstGeom>
          <a:noFill/>
          <a:ln/>
        </p:spPr>
        <p:txBody>
          <a:bodyPr wrap="none" lIns="0" tIns="0" rIns="0" bIns="0" rtlCol="0" anchor="t"/>
          <a:lstStyle/>
          <a:p>
            <a:pPr marL="0" indent="0" algn="ctr">
              <a:lnSpc>
                <a:spcPts val="2600"/>
              </a:lnSpc>
              <a:buNone/>
            </a:pPr>
            <a:r>
              <a:rPr lang="en-US" sz="2600" b="1" dirty="0">
                <a:solidFill>
                  <a:srgbClr val="39393C"/>
                </a:solidFill>
                <a:latin typeface="Playfair Display Bold" pitchFamily="34" charset="0"/>
                <a:ea typeface="Playfair Display Bold" pitchFamily="34" charset="-122"/>
                <a:cs typeface="Playfair Display Bold" pitchFamily="34" charset="-120"/>
              </a:rPr>
              <a:t>3</a:t>
            </a:r>
            <a:endParaRPr lang="en-US" sz="2600" dirty="0"/>
          </a:p>
        </p:txBody>
      </p:sp>
      <p:sp>
        <p:nvSpPr>
          <p:cNvPr id="18" name="Text 15"/>
          <p:cNvSpPr/>
          <p:nvPr/>
        </p:nvSpPr>
        <p:spPr>
          <a:xfrm>
            <a:off x="7801332" y="6222206"/>
            <a:ext cx="3025140" cy="344448"/>
          </a:xfrm>
          <a:prstGeom prst="rect">
            <a:avLst/>
          </a:prstGeom>
          <a:noFill/>
          <a:ln/>
        </p:spPr>
        <p:txBody>
          <a:bodyPr wrap="none" lIns="0" tIns="0" rIns="0" bIns="0" rtlCol="0" anchor="t"/>
          <a:lstStyle/>
          <a:p>
            <a:pPr marL="0" indent="0" algn="l">
              <a:lnSpc>
                <a:spcPts val="2700"/>
              </a:lnSpc>
              <a:buNone/>
            </a:pPr>
            <a:r>
              <a:rPr lang="en-US" sz="2150" b="1" dirty="0">
                <a:solidFill>
                  <a:srgbClr val="39393C"/>
                </a:solidFill>
                <a:latin typeface="Playfair Display Bold" pitchFamily="34" charset="0"/>
                <a:ea typeface="Playfair Display Bold" pitchFamily="34" charset="-122"/>
                <a:cs typeface="Playfair Display Bold" pitchFamily="34" charset="-120"/>
              </a:rPr>
              <a:t>Orbital Path Simulation</a:t>
            </a:r>
            <a:endParaRPr lang="en-US" sz="2150" dirty="0"/>
          </a:p>
        </p:txBody>
      </p:sp>
      <p:sp>
        <p:nvSpPr>
          <p:cNvPr id="19" name="Text 16"/>
          <p:cNvSpPr/>
          <p:nvPr/>
        </p:nvSpPr>
        <p:spPr>
          <a:xfrm>
            <a:off x="7801332" y="669893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39393C"/>
                </a:solidFill>
                <a:latin typeface="Open Sans" pitchFamily="34" charset="0"/>
                <a:ea typeface="Open Sans" pitchFamily="34" charset="-122"/>
                <a:cs typeface="Open Sans" pitchFamily="34" charset="-120"/>
              </a:rPr>
              <a:t>Accurate orbital paths are implemented for each planet, ensuring realistic motion.</a:t>
            </a:r>
            <a:endParaRPr lang="en-US" sz="1700" dirty="0"/>
          </a:p>
        </p:txBody>
      </p:sp>
      <p:pic>
        <p:nvPicPr>
          <p:cNvPr id="21" name="Picture 20">
            <a:extLst>
              <a:ext uri="{FF2B5EF4-FFF2-40B4-BE49-F238E27FC236}">
                <a16:creationId xmlns:a16="http://schemas.microsoft.com/office/drawing/2014/main" id="{B07152B2-FA6D-3786-C1F4-89C003861A70}"/>
              </a:ext>
            </a:extLst>
          </p:cNvPr>
          <p:cNvPicPr>
            <a:picLocks noChangeAspect="1"/>
          </p:cNvPicPr>
          <p:nvPr/>
        </p:nvPicPr>
        <p:blipFill>
          <a:blip r:embed="rId4"/>
          <a:stretch>
            <a:fillRect/>
          </a:stretch>
        </p:blipFill>
        <p:spPr>
          <a:xfrm>
            <a:off x="12430902" y="7750184"/>
            <a:ext cx="2199498" cy="4794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909298"/>
            <a:ext cx="1118199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Implementing User Interaction with MRTK</a:t>
            </a:r>
            <a:endParaRPr lang="en-US" sz="4450" dirty="0"/>
          </a:p>
        </p:txBody>
      </p:sp>
      <p:sp>
        <p:nvSpPr>
          <p:cNvPr id="4" name="Shape 1"/>
          <p:cNvSpPr/>
          <p:nvPr/>
        </p:nvSpPr>
        <p:spPr>
          <a:xfrm>
            <a:off x="793790" y="5213390"/>
            <a:ext cx="510302" cy="510302"/>
          </a:xfrm>
          <a:prstGeom prst="roundRect">
            <a:avLst>
              <a:gd name="adj" fmla="val 6667"/>
            </a:avLst>
          </a:prstGeom>
          <a:solidFill>
            <a:srgbClr val="E0E0EC"/>
          </a:solidFill>
          <a:ln/>
        </p:spPr>
      </p:sp>
      <p:sp>
        <p:nvSpPr>
          <p:cNvPr id="5" name="Text 2"/>
          <p:cNvSpPr/>
          <p:nvPr/>
        </p:nvSpPr>
        <p:spPr>
          <a:xfrm>
            <a:off x="983694" y="5298400"/>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1</a:t>
            </a:r>
            <a:endParaRPr lang="en-US" sz="2650" dirty="0"/>
          </a:p>
        </p:txBody>
      </p:sp>
      <p:sp>
        <p:nvSpPr>
          <p:cNvPr id="6" name="Text 3"/>
          <p:cNvSpPr/>
          <p:nvPr/>
        </p:nvSpPr>
        <p:spPr>
          <a:xfrm>
            <a:off x="1530906" y="521339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Hand Tracking</a:t>
            </a:r>
            <a:endParaRPr lang="en-US" sz="2200" dirty="0"/>
          </a:p>
        </p:txBody>
      </p:sp>
      <p:sp>
        <p:nvSpPr>
          <p:cNvPr id="7" name="Text 4"/>
          <p:cNvSpPr/>
          <p:nvPr/>
        </p:nvSpPr>
        <p:spPr>
          <a:xfrm>
            <a:off x="1530906" y="5703808"/>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MRTK's hand tracking features allow users to interact with the solar system using natural gestures.</a:t>
            </a:r>
            <a:endParaRPr lang="en-US" sz="1750" dirty="0"/>
          </a:p>
        </p:txBody>
      </p:sp>
      <p:sp>
        <p:nvSpPr>
          <p:cNvPr id="8" name="Shape 5"/>
          <p:cNvSpPr/>
          <p:nvPr/>
        </p:nvSpPr>
        <p:spPr>
          <a:xfrm>
            <a:off x="5216962" y="5213390"/>
            <a:ext cx="510302" cy="510302"/>
          </a:xfrm>
          <a:prstGeom prst="roundRect">
            <a:avLst>
              <a:gd name="adj" fmla="val 6667"/>
            </a:avLst>
          </a:prstGeom>
          <a:solidFill>
            <a:srgbClr val="E0E0EC"/>
          </a:solidFill>
          <a:ln/>
        </p:spPr>
      </p:sp>
      <p:sp>
        <p:nvSpPr>
          <p:cNvPr id="9" name="Text 6"/>
          <p:cNvSpPr/>
          <p:nvPr/>
        </p:nvSpPr>
        <p:spPr>
          <a:xfrm>
            <a:off x="5383054" y="5298400"/>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2</a:t>
            </a:r>
            <a:endParaRPr lang="en-US" sz="2650" dirty="0"/>
          </a:p>
        </p:txBody>
      </p:sp>
      <p:sp>
        <p:nvSpPr>
          <p:cNvPr id="10" name="Text 7"/>
          <p:cNvSpPr/>
          <p:nvPr/>
        </p:nvSpPr>
        <p:spPr>
          <a:xfrm>
            <a:off x="5954078" y="521339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Gaze Input</a:t>
            </a:r>
            <a:endParaRPr lang="en-US" sz="2200" dirty="0"/>
          </a:p>
        </p:txBody>
      </p:sp>
      <p:sp>
        <p:nvSpPr>
          <p:cNvPr id="11" name="Text 8"/>
          <p:cNvSpPr/>
          <p:nvPr/>
        </p:nvSpPr>
        <p:spPr>
          <a:xfrm>
            <a:off x="5954078" y="5703808"/>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Users can select and interact with objects by looking at them, providing a seamless user experience.</a:t>
            </a:r>
            <a:endParaRPr lang="en-US" sz="1750" dirty="0"/>
          </a:p>
        </p:txBody>
      </p:sp>
      <p:sp>
        <p:nvSpPr>
          <p:cNvPr id="12" name="Shape 9"/>
          <p:cNvSpPr/>
          <p:nvPr/>
        </p:nvSpPr>
        <p:spPr>
          <a:xfrm>
            <a:off x="9640133" y="5213390"/>
            <a:ext cx="510302" cy="510302"/>
          </a:xfrm>
          <a:prstGeom prst="roundRect">
            <a:avLst>
              <a:gd name="adj" fmla="val 6667"/>
            </a:avLst>
          </a:prstGeom>
          <a:solidFill>
            <a:srgbClr val="E0E0EC"/>
          </a:solidFill>
          <a:ln/>
        </p:spPr>
      </p:sp>
      <p:sp>
        <p:nvSpPr>
          <p:cNvPr id="13" name="Text 10"/>
          <p:cNvSpPr/>
          <p:nvPr/>
        </p:nvSpPr>
        <p:spPr>
          <a:xfrm>
            <a:off x="9812179" y="5298400"/>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3</a:t>
            </a:r>
            <a:endParaRPr lang="en-US" sz="2650" dirty="0"/>
          </a:p>
        </p:txBody>
      </p:sp>
      <p:sp>
        <p:nvSpPr>
          <p:cNvPr id="14" name="Text 11"/>
          <p:cNvSpPr/>
          <p:nvPr/>
        </p:nvSpPr>
        <p:spPr>
          <a:xfrm>
            <a:off x="10377249" y="521339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Far interacions</a:t>
            </a:r>
            <a:endParaRPr lang="en-US" sz="2200" dirty="0"/>
          </a:p>
        </p:txBody>
      </p:sp>
      <p:sp>
        <p:nvSpPr>
          <p:cNvPr id="15" name="Text 12"/>
          <p:cNvSpPr/>
          <p:nvPr/>
        </p:nvSpPr>
        <p:spPr>
          <a:xfrm>
            <a:off x="10377249" y="5703808"/>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Users point a ray attached to the hand and select objects by pressing index and thumb tips together</a:t>
            </a:r>
            <a:endParaRPr lang="en-US" sz="1750" dirty="0"/>
          </a:p>
        </p:txBody>
      </p:sp>
      <p:pic>
        <p:nvPicPr>
          <p:cNvPr id="17" name="Picture 16">
            <a:extLst>
              <a:ext uri="{FF2B5EF4-FFF2-40B4-BE49-F238E27FC236}">
                <a16:creationId xmlns:a16="http://schemas.microsoft.com/office/drawing/2014/main" id="{D4CDE5AC-0D5E-0956-EC40-44D7434541BE}"/>
              </a:ext>
            </a:extLst>
          </p:cNvPr>
          <p:cNvPicPr>
            <a:picLocks noChangeAspect="1"/>
          </p:cNvPicPr>
          <p:nvPr/>
        </p:nvPicPr>
        <p:blipFill>
          <a:blip r:embed="rId4"/>
          <a:stretch>
            <a:fillRect/>
          </a:stretch>
        </p:blipFill>
        <p:spPr>
          <a:xfrm>
            <a:off x="11373492" y="7447096"/>
            <a:ext cx="3256908" cy="7825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37315" y="661392"/>
            <a:ext cx="7842171" cy="1162526"/>
          </a:xfrm>
          <a:prstGeom prst="rect">
            <a:avLst/>
          </a:prstGeom>
          <a:noFill/>
          <a:ln/>
        </p:spPr>
        <p:txBody>
          <a:bodyPr wrap="square" lIns="0" tIns="0" rIns="0" bIns="0" rtlCol="0" anchor="t"/>
          <a:lstStyle/>
          <a:p>
            <a:pPr marL="0" indent="0">
              <a:lnSpc>
                <a:spcPts val="4550"/>
              </a:lnSpc>
              <a:buNone/>
            </a:pPr>
            <a:r>
              <a:rPr lang="en-US" sz="3650" b="1" dirty="0">
                <a:solidFill>
                  <a:srgbClr val="101014"/>
                </a:solidFill>
                <a:latin typeface="Playfair Display Bold" pitchFamily="34" charset="0"/>
                <a:ea typeface="Playfair Display Bold" pitchFamily="34" charset="-122"/>
                <a:cs typeface="Playfair Display Bold" pitchFamily="34" charset="-120"/>
              </a:rPr>
              <a:t>Lighting and Visual Effects in the Mixed Reality Scene</a:t>
            </a:r>
            <a:endParaRPr lang="en-US" sz="3650" dirty="0"/>
          </a:p>
        </p:txBody>
      </p:sp>
      <p:pic>
        <p:nvPicPr>
          <p:cNvPr id="4" name="Image 1" descr="preencoded.png"/>
          <p:cNvPicPr>
            <a:picLocks noChangeAspect="1"/>
          </p:cNvPicPr>
          <p:nvPr/>
        </p:nvPicPr>
        <p:blipFill>
          <a:blip r:embed="rId4"/>
          <a:stretch>
            <a:fillRect/>
          </a:stretch>
        </p:blipFill>
        <p:spPr>
          <a:xfrm>
            <a:off x="6137315" y="2102882"/>
            <a:ext cx="464939" cy="464939"/>
          </a:xfrm>
          <a:prstGeom prst="rect">
            <a:avLst/>
          </a:prstGeom>
        </p:spPr>
      </p:pic>
      <p:sp>
        <p:nvSpPr>
          <p:cNvPr id="5" name="Text 1"/>
          <p:cNvSpPr/>
          <p:nvPr/>
        </p:nvSpPr>
        <p:spPr>
          <a:xfrm>
            <a:off x="6137315" y="2753797"/>
            <a:ext cx="2325053" cy="290632"/>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Realistic Lighting</a:t>
            </a:r>
            <a:endParaRPr lang="en-US" sz="1800" dirty="0"/>
          </a:p>
        </p:txBody>
      </p:sp>
      <p:sp>
        <p:nvSpPr>
          <p:cNvPr id="6" name="Text 2"/>
          <p:cNvSpPr/>
          <p:nvPr/>
        </p:nvSpPr>
        <p:spPr>
          <a:xfrm>
            <a:off x="6137315" y="3155990"/>
            <a:ext cx="7842171" cy="297537"/>
          </a:xfrm>
          <a:prstGeom prst="rect">
            <a:avLst/>
          </a:prstGeom>
          <a:noFill/>
          <a:ln/>
        </p:spPr>
        <p:txBody>
          <a:bodyPr wrap="none" lIns="0" tIns="0" rIns="0" bIns="0" rtlCol="0" anchor="t"/>
          <a:lstStyle/>
          <a:p>
            <a:pPr marL="0" indent="0" algn="l">
              <a:lnSpc>
                <a:spcPts val="2300"/>
              </a:lnSpc>
              <a:buNone/>
            </a:pPr>
            <a:r>
              <a:rPr lang="en-US" sz="1450" dirty="0">
                <a:solidFill>
                  <a:srgbClr val="39393C"/>
                </a:solidFill>
                <a:latin typeface="Open Sans" pitchFamily="34" charset="0"/>
                <a:ea typeface="Open Sans" pitchFamily="34" charset="-122"/>
                <a:cs typeface="Open Sans" pitchFamily="34" charset="-120"/>
              </a:rPr>
              <a:t>Accurate lighting conditions simulate the sun's influence on planets.</a:t>
            </a:r>
            <a:endParaRPr lang="en-US" sz="1450" dirty="0"/>
          </a:p>
        </p:txBody>
      </p:sp>
      <p:pic>
        <p:nvPicPr>
          <p:cNvPr id="7" name="Image 2" descr="preencoded.png"/>
          <p:cNvPicPr>
            <a:picLocks noChangeAspect="1"/>
          </p:cNvPicPr>
          <p:nvPr/>
        </p:nvPicPr>
        <p:blipFill>
          <a:blip r:embed="rId5"/>
          <a:stretch>
            <a:fillRect/>
          </a:stretch>
        </p:blipFill>
        <p:spPr>
          <a:xfrm>
            <a:off x="6137315" y="4011454"/>
            <a:ext cx="464939" cy="464939"/>
          </a:xfrm>
          <a:prstGeom prst="rect">
            <a:avLst/>
          </a:prstGeom>
        </p:spPr>
      </p:pic>
      <p:sp>
        <p:nvSpPr>
          <p:cNvPr id="8" name="Text 3"/>
          <p:cNvSpPr/>
          <p:nvPr/>
        </p:nvSpPr>
        <p:spPr>
          <a:xfrm>
            <a:off x="6137315" y="4662368"/>
            <a:ext cx="2708791" cy="290632"/>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Milky Way Galaxy Skybox</a:t>
            </a:r>
            <a:endParaRPr lang="en-US" sz="1800" dirty="0"/>
          </a:p>
        </p:txBody>
      </p:sp>
      <p:sp>
        <p:nvSpPr>
          <p:cNvPr id="9" name="Text 4"/>
          <p:cNvSpPr/>
          <p:nvPr/>
        </p:nvSpPr>
        <p:spPr>
          <a:xfrm>
            <a:off x="6137315" y="5064562"/>
            <a:ext cx="7842171" cy="297537"/>
          </a:xfrm>
          <a:prstGeom prst="rect">
            <a:avLst/>
          </a:prstGeom>
          <a:noFill/>
          <a:ln/>
        </p:spPr>
        <p:txBody>
          <a:bodyPr wrap="none" lIns="0" tIns="0" rIns="0" bIns="0" rtlCol="0" anchor="t"/>
          <a:lstStyle/>
          <a:p>
            <a:pPr marL="0" indent="0" algn="l">
              <a:lnSpc>
                <a:spcPts val="2300"/>
              </a:lnSpc>
              <a:buNone/>
            </a:pPr>
            <a:r>
              <a:rPr lang="en-US" sz="1450" dirty="0">
                <a:solidFill>
                  <a:srgbClr val="39393C"/>
                </a:solidFill>
                <a:latin typeface="Open Sans" pitchFamily="34" charset="0"/>
                <a:ea typeface="Open Sans" pitchFamily="34" charset="-122"/>
                <a:cs typeface="Open Sans" pitchFamily="34" charset="-120"/>
              </a:rPr>
              <a:t>A realistic Milky Way galaxy skybox enhances the visual immersion and sense of scale.</a:t>
            </a:r>
            <a:endParaRPr lang="en-US" sz="1450" dirty="0"/>
          </a:p>
        </p:txBody>
      </p:sp>
      <p:pic>
        <p:nvPicPr>
          <p:cNvPr id="10" name="Image 3" descr="preencoded.png"/>
          <p:cNvPicPr>
            <a:picLocks noChangeAspect="1"/>
          </p:cNvPicPr>
          <p:nvPr/>
        </p:nvPicPr>
        <p:blipFill>
          <a:blip r:embed="rId6"/>
          <a:stretch>
            <a:fillRect/>
          </a:stretch>
        </p:blipFill>
        <p:spPr>
          <a:xfrm>
            <a:off x="6137315" y="5920026"/>
            <a:ext cx="464939" cy="464939"/>
          </a:xfrm>
          <a:prstGeom prst="rect">
            <a:avLst/>
          </a:prstGeom>
        </p:spPr>
      </p:pic>
      <p:sp>
        <p:nvSpPr>
          <p:cNvPr id="11" name="Text 5"/>
          <p:cNvSpPr/>
          <p:nvPr/>
        </p:nvSpPr>
        <p:spPr>
          <a:xfrm>
            <a:off x="6137315" y="6570940"/>
            <a:ext cx="2325053" cy="290632"/>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Visual Orbits  </a:t>
            </a:r>
            <a:endParaRPr lang="en-US" sz="1800" dirty="0"/>
          </a:p>
        </p:txBody>
      </p:sp>
      <p:sp>
        <p:nvSpPr>
          <p:cNvPr id="12" name="Text 6"/>
          <p:cNvSpPr/>
          <p:nvPr/>
        </p:nvSpPr>
        <p:spPr>
          <a:xfrm>
            <a:off x="6137315" y="6973133"/>
            <a:ext cx="7842171" cy="595074"/>
          </a:xfrm>
          <a:prstGeom prst="rect">
            <a:avLst/>
          </a:prstGeom>
          <a:noFill/>
          <a:ln/>
        </p:spPr>
        <p:txBody>
          <a:bodyPr wrap="square" lIns="0" tIns="0" rIns="0" bIns="0" rtlCol="0" anchor="t"/>
          <a:lstStyle/>
          <a:p>
            <a:pPr marL="0" indent="0" algn="l">
              <a:lnSpc>
                <a:spcPts val="2300"/>
              </a:lnSpc>
              <a:buNone/>
            </a:pPr>
            <a:r>
              <a:rPr lang="en-US" sz="1450" dirty="0">
                <a:solidFill>
                  <a:srgbClr val="39393C"/>
                </a:solidFill>
                <a:latin typeface="Open Sans" pitchFamily="34" charset="0"/>
                <a:ea typeface="Open Sans" pitchFamily="34" charset="-122"/>
                <a:cs typeface="Open Sans" pitchFamily="34" charset="-120"/>
              </a:rPr>
              <a:t>The scene includes Purple colored orbits to visually represent the pathways of these celestial objects.</a:t>
            </a:r>
            <a:endParaRPr lang="en-US" sz="1450" dirty="0"/>
          </a:p>
        </p:txBody>
      </p:sp>
      <p:pic>
        <p:nvPicPr>
          <p:cNvPr id="14" name="Picture 13">
            <a:extLst>
              <a:ext uri="{FF2B5EF4-FFF2-40B4-BE49-F238E27FC236}">
                <a16:creationId xmlns:a16="http://schemas.microsoft.com/office/drawing/2014/main" id="{9136A676-5ECA-F537-52B5-B292D6284A2C}"/>
              </a:ext>
            </a:extLst>
          </p:cNvPr>
          <p:cNvPicPr>
            <a:picLocks noChangeAspect="1"/>
          </p:cNvPicPr>
          <p:nvPr/>
        </p:nvPicPr>
        <p:blipFill>
          <a:blip r:embed="rId7"/>
          <a:stretch>
            <a:fillRect/>
          </a:stretch>
        </p:blipFill>
        <p:spPr>
          <a:xfrm>
            <a:off x="12678311" y="7686599"/>
            <a:ext cx="1865456" cy="543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2609"/>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Deployment and Accessibility on Hololens</a:t>
            </a:r>
            <a:endParaRPr lang="en-US" sz="4450" dirty="0"/>
          </a:p>
        </p:txBody>
      </p:sp>
      <p:sp>
        <p:nvSpPr>
          <p:cNvPr id="4" name="Text 1"/>
          <p:cNvSpPr/>
          <p:nvPr/>
        </p:nvSpPr>
        <p:spPr>
          <a:xfrm>
            <a:off x="793790" y="380714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Optimization</a:t>
            </a:r>
            <a:endParaRPr lang="en-US" sz="2200" dirty="0"/>
          </a:p>
        </p:txBody>
      </p:sp>
      <p:sp>
        <p:nvSpPr>
          <p:cNvPr id="5" name="Text 2"/>
          <p:cNvSpPr/>
          <p:nvPr/>
        </p:nvSpPr>
        <p:spPr>
          <a:xfrm>
            <a:off x="793790" y="4388287"/>
            <a:ext cx="3501509"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The application is optimized for Hololens, ensuring smooth performance and optimal user experience.</a:t>
            </a:r>
            <a:endParaRPr lang="en-US" sz="1750" dirty="0"/>
          </a:p>
        </p:txBody>
      </p:sp>
      <p:sp>
        <p:nvSpPr>
          <p:cNvPr id="6" name="Text 3"/>
          <p:cNvSpPr/>
          <p:nvPr/>
        </p:nvSpPr>
        <p:spPr>
          <a:xfrm>
            <a:off x="4856321" y="380714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Deployment</a:t>
            </a:r>
            <a:endParaRPr lang="en-US" sz="2200" dirty="0"/>
          </a:p>
        </p:txBody>
      </p:sp>
      <p:sp>
        <p:nvSpPr>
          <p:cNvPr id="7" name="Text 4"/>
          <p:cNvSpPr/>
          <p:nvPr/>
        </p:nvSpPr>
        <p:spPr>
          <a:xfrm>
            <a:off x="4856321" y="4388287"/>
            <a:ext cx="3501509" cy="1814513"/>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The application is packaged and deployed to the Hololens using Unity's built-in tools and Microsoft's deployment methods.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70077"/>
            <a:ext cx="7556421" cy="2934653"/>
          </a:xfrm>
          <a:prstGeom prst="rect">
            <a:avLst/>
          </a:prstGeom>
          <a:noFill/>
          <a:ln/>
        </p:spPr>
        <p:txBody>
          <a:bodyPr wrap="square" lIns="0" tIns="0" rIns="0" bIns="0" rtlCol="0" anchor="t"/>
          <a:lstStyle/>
          <a:p>
            <a:pPr marL="0" indent="0">
              <a:lnSpc>
                <a:spcPts val="7700"/>
              </a:lnSpc>
              <a:buNone/>
            </a:pPr>
            <a:r>
              <a:rPr lang="en-US" sz="6150" b="1" dirty="0">
                <a:solidFill>
                  <a:srgbClr val="101014"/>
                </a:solidFill>
                <a:latin typeface="Playfair Display Bold" pitchFamily="34" charset="0"/>
                <a:ea typeface="Playfair Display Bold" pitchFamily="34" charset="-122"/>
                <a:cs typeface="Playfair Display Bold" pitchFamily="34" charset="-120"/>
              </a:rPr>
              <a:t>Conclusion and Future Enhancements</a:t>
            </a:r>
            <a:endParaRPr lang="en-US" sz="6150" dirty="0"/>
          </a:p>
        </p:txBody>
      </p:sp>
      <p:sp>
        <p:nvSpPr>
          <p:cNvPr id="4" name="Text 1"/>
          <p:cNvSpPr/>
          <p:nvPr/>
        </p:nvSpPr>
        <p:spPr>
          <a:xfrm>
            <a:off x="793790" y="4844891"/>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This mixed reality solar system application holds immense potential for further development and expansion. The incorporation of interactive exploration tools, multiplayer capabilities, and expanded educational content will undoubtedly enhance the user experience and learning opportunities.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367</Words>
  <Application>Microsoft Office PowerPoint</Application>
  <PresentationFormat>Custom</PresentationFormat>
  <Paragraphs>50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Playfair Display Bold</vt:lpstr>
      <vt:lpstr>Open Sans</vt:lpstr>
      <vt:lpstr>Open Sans Medium</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Goel, Kushagra (TCS)</cp:lastModifiedBy>
  <cp:revision>3</cp:revision>
  <dcterms:created xsi:type="dcterms:W3CDTF">2024-10-28T17:21:02Z</dcterms:created>
  <dcterms:modified xsi:type="dcterms:W3CDTF">2024-10-28T17:28:47Z</dcterms:modified>
</cp:coreProperties>
</file>