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F8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5A7B-435D-4D7C-B12C-B6082FDDD5C3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8336-2C81-4426-AB29-B602A3DC4D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5A7B-435D-4D7C-B12C-B6082FDDD5C3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8336-2C81-4426-AB29-B602A3DC4D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91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5A7B-435D-4D7C-B12C-B6082FDDD5C3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8336-2C81-4426-AB29-B602A3DC4D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49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5A7B-435D-4D7C-B12C-B6082FDDD5C3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8336-2C81-4426-AB29-B602A3DC4D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8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5A7B-435D-4D7C-B12C-B6082FDDD5C3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8336-2C81-4426-AB29-B602A3DC4D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5A7B-435D-4D7C-B12C-B6082FDDD5C3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8336-2C81-4426-AB29-B602A3DC4D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71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5A7B-435D-4D7C-B12C-B6082FDDD5C3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8336-2C81-4426-AB29-B602A3DC4D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0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5A7B-435D-4D7C-B12C-B6082FDDD5C3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8336-2C81-4426-AB29-B602A3DC4D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87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5A7B-435D-4D7C-B12C-B6082FDDD5C3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8336-2C81-4426-AB29-B602A3DC4D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86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5A7B-435D-4D7C-B12C-B6082FDDD5C3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8336-2C81-4426-AB29-B602A3DC4D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4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5A7B-435D-4D7C-B12C-B6082FDDD5C3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8336-2C81-4426-AB29-B602A3DC4D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3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5A7B-435D-4D7C-B12C-B6082FDDD5C3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38336-2C81-4426-AB29-B602A3DC4D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54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o 44"/>
          <p:cNvGrpSpPr/>
          <p:nvPr/>
        </p:nvGrpSpPr>
        <p:grpSpPr>
          <a:xfrm>
            <a:off x="3926530" y="1040452"/>
            <a:ext cx="4678623" cy="4361760"/>
            <a:chOff x="3926530" y="1040452"/>
            <a:chExt cx="4678623" cy="436176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067" y="3050587"/>
              <a:ext cx="3511898" cy="2351625"/>
            </a:xfrm>
            <a:prstGeom prst="rect">
              <a:avLst/>
            </a:prstGeom>
          </p:spPr>
        </p:pic>
        <p:grpSp>
          <p:nvGrpSpPr>
            <p:cNvPr id="26" name="Grupo 25"/>
            <p:cNvGrpSpPr/>
            <p:nvPr/>
          </p:nvGrpSpPr>
          <p:grpSpPr>
            <a:xfrm>
              <a:off x="5350149" y="1040452"/>
              <a:ext cx="2781877" cy="1147911"/>
              <a:chOff x="1207640" y="2466109"/>
              <a:chExt cx="2781877" cy="1147911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1207640" y="2971972"/>
                <a:ext cx="27818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>
                <a:off x="2022757" y="2466109"/>
                <a:ext cx="0" cy="1147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3267938" y="2466109"/>
                <a:ext cx="0" cy="1147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1553998" y="2574930"/>
                <a:ext cx="24272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200" dirty="0" smtClean="0">
                    <a:solidFill>
                      <a:schemeClr val="accent1"/>
                    </a:solidFill>
                  </a:rPr>
                  <a:t>So </a:t>
                </a:r>
                <a:r>
                  <a:rPr lang="es-CO" sz="1200" dirty="0" smtClean="0"/>
                  <a:t>         </a:t>
                </a:r>
                <a:r>
                  <a:rPr lang="es-CO" sz="1200" dirty="0" smtClean="0">
                    <a:solidFill>
                      <a:schemeClr val="accent2"/>
                    </a:solidFill>
                  </a:rPr>
                  <a:t>Auxiliar</a:t>
                </a:r>
                <a:r>
                  <a:rPr lang="es-CO" sz="1200" dirty="0" smtClean="0"/>
                  <a:t>  </a:t>
                </a:r>
                <a:r>
                  <a:rPr lang="es-CO" sz="1200" dirty="0" smtClean="0">
                    <a:solidFill>
                      <a:schemeClr val="accent2"/>
                    </a:solidFill>
                  </a:rPr>
                  <a:t>/  modal      </a:t>
                </a:r>
                <a:r>
                  <a:rPr lang="es-CO" sz="1200" dirty="0" err="1" smtClean="0"/>
                  <a:t>Subject</a:t>
                </a:r>
                <a:endParaRPr lang="en-GB" sz="1200" dirty="0"/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1276915" y="3098861"/>
                <a:ext cx="27126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200" dirty="0" err="1" smtClean="0">
                    <a:solidFill>
                      <a:schemeClr val="accent1"/>
                    </a:solidFill>
                  </a:rPr>
                  <a:t>Neither</a:t>
                </a:r>
                <a:r>
                  <a:rPr lang="es-CO" sz="12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s-CO" sz="1200" dirty="0" smtClean="0"/>
                  <a:t>        </a:t>
                </a:r>
                <a:r>
                  <a:rPr lang="es-CO" sz="1200" dirty="0" smtClean="0">
                    <a:solidFill>
                      <a:schemeClr val="accent2"/>
                    </a:solidFill>
                  </a:rPr>
                  <a:t>Auxiliar</a:t>
                </a:r>
                <a:r>
                  <a:rPr lang="es-CO" sz="1200" dirty="0" smtClean="0"/>
                  <a:t>  </a:t>
                </a:r>
                <a:r>
                  <a:rPr lang="es-CO" sz="1200" dirty="0" smtClean="0">
                    <a:solidFill>
                      <a:schemeClr val="accent2"/>
                    </a:solidFill>
                  </a:rPr>
                  <a:t>/  modal      </a:t>
                </a:r>
                <a:r>
                  <a:rPr lang="es-CO" sz="1200" dirty="0" err="1" smtClean="0"/>
                  <a:t>Subject</a:t>
                </a:r>
                <a:endParaRPr lang="en-GB" sz="1200" dirty="0"/>
              </a:p>
            </p:txBody>
          </p:sp>
        </p:grpSp>
        <p:sp>
          <p:nvSpPr>
            <p:cNvPr id="28" name="Cerrar llave 27"/>
            <p:cNvSpPr/>
            <p:nvPr/>
          </p:nvSpPr>
          <p:spPr>
            <a:xfrm rot="16200000">
              <a:off x="6322869" y="768302"/>
              <a:ext cx="1002698" cy="3561871"/>
            </a:xfrm>
            <a:prstGeom prst="rightBrace">
              <a:avLst>
                <a:gd name="adj1" fmla="val 93437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926530" y="1149273"/>
              <a:ext cx="7741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b="1" dirty="0" smtClean="0">
                  <a:solidFill>
                    <a:schemeClr val="accent1"/>
                  </a:solidFill>
                </a:rPr>
                <a:t>También:</a:t>
              </a:r>
              <a:endParaRPr lang="en-GB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3940942" y="1673204"/>
              <a:ext cx="8054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b="1" dirty="0" smtClean="0">
                  <a:solidFill>
                    <a:schemeClr val="accent1"/>
                  </a:solidFill>
                </a:rPr>
                <a:t>Tampoco:</a:t>
              </a:r>
              <a:endParaRPr lang="en-GB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5350149" y="4197927"/>
              <a:ext cx="704287" cy="290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7663858" y="3906981"/>
              <a:ext cx="704287" cy="290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6685667" y="3257950"/>
              <a:ext cx="269313" cy="140677"/>
            </a:xfrm>
            <a:prstGeom prst="rect">
              <a:avLst/>
            </a:prstGeom>
            <a:solidFill>
              <a:srgbClr val="FABF8F"/>
            </a:solidFill>
            <a:ln>
              <a:solidFill>
                <a:srgbClr val="FAB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6662560" y="3450877"/>
              <a:ext cx="350142" cy="495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6557167" y="3208758"/>
              <a:ext cx="4844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200" b="1" dirty="0" smtClean="0">
                  <a:solidFill>
                    <a:srgbClr val="FF0000"/>
                  </a:solidFill>
                </a:rPr>
                <a:t>Do</a:t>
              </a:r>
            </a:p>
            <a:p>
              <a:pPr algn="ctr"/>
              <a:r>
                <a:rPr lang="es-CO" sz="1200" dirty="0" err="1" smtClean="0">
                  <a:solidFill>
                    <a:srgbClr val="FF0000"/>
                  </a:solidFill>
                </a:rPr>
                <a:t>does</a:t>
              </a:r>
              <a:endParaRPr lang="es-CO" sz="12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s-CO" sz="1200" dirty="0" smtClean="0">
                  <a:solidFill>
                    <a:srgbClr val="FF0000"/>
                  </a:solidFill>
                </a:rPr>
                <a:t>do</a:t>
              </a:r>
            </a:p>
            <a:p>
              <a:pPr algn="ctr"/>
              <a:r>
                <a:rPr lang="es-CO" sz="1200" dirty="0" err="1" smtClean="0">
                  <a:solidFill>
                    <a:srgbClr val="FF0000"/>
                  </a:solidFill>
                </a:rPr>
                <a:t>did</a:t>
              </a:r>
              <a:endParaRPr lang="en-GB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79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13793" y="689609"/>
            <a:ext cx="8900895" cy="5883314"/>
            <a:chOff x="313793" y="689609"/>
            <a:chExt cx="8900895" cy="5883314"/>
          </a:xfrm>
        </p:grpSpPr>
        <p:grpSp>
          <p:nvGrpSpPr>
            <p:cNvPr id="8" name="Grupo 7"/>
            <p:cNvGrpSpPr/>
            <p:nvPr/>
          </p:nvGrpSpPr>
          <p:grpSpPr>
            <a:xfrm>
              <a:off x="3522214" y="689609"/>
              <a:ext cx="3883510" cy="1280160"/>
              <a:chOff x="1376979" y="1667435"/>
              <a:chExt cx="3883510" cy="1280160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376979" y="1828801"/>
                <a:ext cx="3883510" cy="11187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3" name="Rectángulo 2"/>
              <p:cNvSpPr/>
              <p:nvPr/>
            </p:nvSpPr>
            <p:spPr>
              <a:xfrm>
                <a:off x="1468420" y="1970404"/>
                <a:ext cx="368449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1200" dirty="0" smtClean="0"/>
                  <a:t>Los </a:t>
                </a:r>
                <a:r>
                  <a:rPr lang="es-ES" sz="1200" b="1" dirty="0" smtClean="0"/>
                  <a:t>verbos modales</a:t>
                </a:r>
                <a:r>
                  <a:rPr lang="es-ES" sz="1200" dirty="0" smtClean="0"/>
                  <a:t> se combinan con otros </a:t>
                </a:r>
                <a:r>
                  <a:rPr lang="es-ES" sz="1200" i="1" dirty="0" smtClean="0"/>
                  <a:t>verbos</a:t>
                </a:r>
                <a:r>
                  <a:rPr lang="es-ES" sz="1200" dirty="0" smtClean="0"/>
                  <a:t> para expresar el "modo" del </a:t>
                </a:r>
                <a:r>
                  <a:rPr lang="es-ES" sz="1200" i="1" dirty="0" smtClean="0"/>
                  <a:t>verbo</a:t>
                </a:r>
                <a:r>
                  <a:rPr lang="es-ES" sz="1200" dirty="0" smtClean="0"/>
                  <a:t>, principalmente su posibilidad o necesidad. </a:t>
                </a:r>
                <a:endParaRPr lang="en-GB" sz="1200" dirty="0"/>
              </a:p>
            </p:txBody>
          </p:sp>
          <p:sp>
            <p:nvSpPr>
              <p:cNvPr id="5" name="Rectángulo 4"/>
              <p:cNvSpPr/>
              <p:nvPr/>
            </p:nvSpPr>
            <p:spPr>
              <a:xfrm>
                <a:off x="1592132" y="1667435"/>
                <a:ext cx="1368041" cy="3334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1815128" y="1693145"/>
                <a:ext cx="9220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400" dirty="0" smtClean="0">
                    <a:solidFill>
                      <a:schemeClr val="accent1"/>
                    </a:solidFill>
                  </a:rPr>
                  <a:t>Definición</a:t>
                </a:r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93" y="2400711"/>
              <a:ext cx="4831884" cy="4172212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5249732" y="2678655"/>
              <a:ext cx="12089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 smtClean="0"/>
                <a:t>Y </a:t>
              </a:r>
              <a:r>
                <a:rPr lang="es-CO" sz="1050" b="1" dirty="0" smtClean="0"/>
                <a:t>no puedo </a:t>
              </a:r>
              <a:r>
                <a:rPr lang="es-CO" sz="1050" i="1" dirty="0" smtClean="0"/>
                <a:t>nadar</a:t>
              </a:r>
              <a:endParaRPr lang="en-GB" sz="1050" i="1" dirty="0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249732" y="2969109"/>
              <a:ext cx="14157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 smtClean="0"/>
                <a:t>Tu </a:t>
              </a:r>
              <a:r>
                <a:rPr lang="es-CO" sz="1050" b="1" dirty="0" smtClean="0"/>
                <a:t>puedes </a:t>
              </a:r>
              <a:r>
                <a:rPr lang="es-CO" sz="1050" i="1" dirty="0" smtClean="0"/>
                <a:t>ir </a:t>
              </a:r>
              <a:r>
                <a:rPr lang="es-CO" sz="1050" dirty="0" smtClean="0"/>
                <a:t>a la fiesta</a:t>
              </a:r>
              <a:endParaRPr lang="en-GB" sz="1050" i="1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260489" y="2813124"/>
              <a:ext cx="1127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b="1" dirty="0" smtClean="0"/>
                <a:t>puedo </a:t>
              </a:r>
              <a:r>
                <a:rPr lang="es-CO" sz="1050" i="1" dirty="0" smtClean="0"/>
                <a:t>prestar …</a:t>
              </a:r>
              <a:endParaRPr lang="en-GB" sz="1050" i="1" dirty="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5260489" y="3273751"/>
              <a:ext cx="10903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b="1" dirty="0" err="1" smtClean="0"/>
                <a:t>podrias</a:t>
              </a:r>
              <a:r>
                <a:rPr lang="es-CO" sz="1050" b="1" dirty="0" smtClean="0"/>
                <a:t> </a:t>
              </a:r>
              <a:r>
                <a:rPr lang="es-CO" sz="1050" i="1" dirty="0" smtClean="0"/>
                <a:t>decir …..</a:t>
              </a:r>
              <a:endParaRPr lang="en-GB" sz="1050" i="1" dirty="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5260489" y="3564205"/>
              <a:ext cx="13724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 smtClean="0"/>
                <a:t>Tu </a:t>
              </a:r>
              <a:r>
                <a:rPr lang="es-CO" sz="1050" b="1" dirty="0" err="1" smtClean="0"/>
                <a:t>puedrias</a:t>
              </a:r>
              <a:r>
                <a:rPr lang="es-CO" sz="1050" b="1" dirty="0" smtClean="0"/>
                <a:t> </a:t>
              </a:r>
              <a:r>
                <a:rPr lang="es-CO" sz="1050" i="1" dirty="0" smtClean="0"/>
                <a:t>llamar  …</a:t>
              </a:r>
              <a:endParaRPr lang="en-GB" sz="1050" i="1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271246" y="3429736"/>
              <a:ext cx="12682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/>
                <a:t>E</a:t>
              </a:r>
              <a:r>
                <a:rPr lang="es-CO" sz="1050" dirty="0" smtClean="0"/>
                <a:t>lla</a:t>
              </a:r>
              <a:r>
                <a:rPr lang="es-CO" sz="1050" b="1" dirty="0" smtClean="0"/>
                <a:t> </a:t>
              </a:r>
              <a:r>
                <a:rPr lang="es-CO" sz="1050" b="1" dirty="0" err="1" smtClean="0"/>
                <a:t>puedria</a:t>
              </a:r>
              <a:r>
                <a:rPr lang="es-CO" sz="1050" b="1" dirty="0" smtClean="0"/>
                <a:t> </a:t>
              </a:r>
              <a:r>
                <a:rPr lang="es-CO" sz="1050" i="1" dirty="0" smtClean="0"/>
                <a:t>estar …</a:t>
              </a:r>
              <a:endParaRPr lang="en-GB" sz="1050" i="1" dirty="0"/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5271246" y="3860310"/>
              <a:ext cx="318709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Donde están ellos?  </a:t>
              </a:r>
              <a:r>
                <a:rPr lang="es-CO" sz="1050" dirty="0" smtClean="0"/>
                <a:t>Ellos</a:t>
              </a:r>
              <a:r>
                <a:rPr lang="es-CO" sz="1050" b="1" dirty="0" smtClean="0"/>
                <a:t> puede que </a:t>
              </a:r>
              <a:r>
                <a:rPr lang="es-CO" sz="1050" i="1" dirty="0" err="1" smtClean="0"/>
                <a:t>esten</a:t>
              </a:r>
              <a:r>
                <a:rPr lang="es-CO" sz="1050" i="1" dirty="0" smtClean="0"/>
                <a:t> </a:t>
              </a:r>
              <a:r>
                <a:rPr lang="es-CO" sz="1050" dirty="0" smtClean="0"/>
                <a:t>en el parque</a:t>
              </a:r>
              <a:endParaRPr lang="en-GB" sz="1050" dirty="0"/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5260489" y="4287186"/>
              <a:ext cx="19319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 smtClean="0"/>
                <a:t>Tu </a:t>
              </a:r>
              <a:r>
                <a:rPr lang="es-CO" sz="1050" b="1" dirty="0" smtClean="0"/>
                <a:t>puedes </a:t>
              </a:r>
              <a:r>
                <a:rPr lang="es-CO" sz="1050" i="1" dirty="0" smtClean="0"/>
                <a:t>hablar  </a:t>
              </a:r>
              <a:r>
                <a:rPr lang="es-CO" sz="1050" dirty="0" smtClean="0"/>
                <a:t>en el examen</a:t>
              </a:r>
              <a:endParaRPr lang="en-GB" sz="1050" i="1" dirty="0"/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5271246" y="4152717"/>
              <a:ext cx="17011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b="1" dirty="0" smtClean="0"/>
                <a:t>podemos </a:t>
              </a:r>
              <a:r>
                <a:rPr lang="es-CO" sz="1050" dirty="0" smtClean="0"/>
                <a:t>nosotros</a:t>
              </a:r>
              <a:r>
                <a:rPr lang="es-CO" sz="1050" i="1" dirty="0" smtClean="0"/>
                <a:t> entrar …</a:t>
              </a:r>
              <a:endParaRPr lang="en-GB" sz="1050" i="1" dirty="0"/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5260489" y="4445124"/>
              <a:ext cx="192392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b="1" dirty="0" smtClean="0"/>
                <a:t>Puede que </a:t>
              </a:r>
              <a:r>
                <a:rPr lang="es-CO" sz="1050" dirty="0" smtClean="0"/>
                <a:t>ella </a:t>
              </a:r>
              <a:r>
                <a:rPr lang="es-CO" sz="1050" i="1" dirty="0" smtClean="0"/>
                <a:t>no se encuentre </a:t>
              </a:r>
              <a:endParaRPr lang="en-GB" sz="1050" i="1" dirty="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5249037" y="4779620"/>
              <a:ext cx="14093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 smtClean="0"/>
                <a:t>Tu</a:t>
              </a:r>
              <a:r>
                <a:rPr lang="es-CO" sz="1050" b="1" dirty="0" smtClean="0"/>
                <a:t> no deberías </a:t>
              </a:r>
              <a:r>
                <a:rPr lang="es-CO" sz="1050" b="1" i="1" dirty="0" smtClean="0"/>
                <a:t>fumar</a:t>
              </a:r>
              <a:r>
                <a:rPr lang="es-CO" sz="1050" b="1" dirty="0" smtClean="0"/>
                <a:t> </a:t>
              </a:r>
              <a:endParaRPr lang="en-GB" sz="1050" i="1" dirty="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5249038" y="5072027"/>
              <a:ext cx="17860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 err="1" smtClean="0"/>
                <a:t>Ellso</a:t>
              </a:r>
              <a:r>
                <a:rPr lang="es-CO" sz="1050" dirty="0" smtClean="0"/>
                <a:t> </a:t>
              </a:r>
              <a:r>
                <a:rPr lang="es-CO" sz="1050" b="1" dirty="0" err="1" smtClean="0"/>
                <a:t>deberian</a:t>
              </a:r>
              <a:r>
                <a:rPr lang="es-CO" sz="1050" b="1" dirty="0" smtClean="0"/>
                <a:t> </a:t>
              </a:r>
              <a:r>
                <a:rPr lang="es-CO" sz="1050" i="1" dirty="0" smtClean="0"/>
                <a:t>llegar</a:t>
              </a:r>
              <a:r>
                <a:rPr lang="es-CO" sz="1050" dirty="0" smtClean="0"/>
                <a:t> a las 10</a:t>
              </a:r>
              <a:r>
                <a:rPr lang="es-CO" sz="1050" i="1" dirty="0" smtClean="0"/>
                <a:t> </a:t>
              </a:r>
              <a:endParaRPr lang="en-GB" sz="1050" i="1" dirty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5232508" y="5531812"/>
              <a:ext cx="39821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 smtClean="0"/>
                <a:t>Tu  </a:t>
              </a:r>
              <a:r>
                <a:rPr lang="es-CO" sz="1050" b="1" dirty="0" smtClean="0"/>
                <a:t>no debes</a:t>
              </a:r>
              <a:r>
                <a:rPr lang="es-CO" sz="1050" dirty="0" smtClean="0"/>
                <a:t> </a:t>
              </a:r>
              <a:r>
                <a:rPr lang="es-CO" sz="1050" i="1" dirty="0" smtClean="0"/>
                <a:t>conducir </a:t>
              </a:r>
              <a:r>
                <a:rPr lang="es-CO" sz="1050" dirty="0" smtClean="0"/>
                <a:t>a la derecha en Inglaterra  (no está permitido)</a:t>
              </a:r>
              <a:endParaRPr lang="en-GB" sz="1050" i="1" dirty="0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5243265" y="5365069"/>
              <a:ext cx="25410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b="1" dirty="0" smtClean="0"/>
                <a:t>Yo debo </a:t>
              </a:r>
              <a:r>
                <a:rPr lang="es-CO" sz="1050" i="1" dirty="0" smtClean="0"/>
                <a:t>hacer </a:t>
              </a:r>
              <a:r>
                <a:rPr lang="es-CO" sz="1050" dirty="0" smtClean="0"/>
                <a:t>mi devolución de impuestos</a:t>
              </a:r>
              <a:endParaRPr lang="en-GB" sz="1050" i="1" dirty="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5238973" y="5785728"/>
              <a:ext cx="24801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 smtClean="0"/>
                <a:t>El no está aquí hoy, el </a:t>
              </a:r>
              <a:r>
                <a:rPr lang="es-CO" sz="1050" b="1" dirty="0" smtClean="0"/>
                <a:t>debe </a:t>
              </a:r>
              <a:r>
                <a:rPr lang="es-CO" sz="1050" i="1" dirty="0" smtClean="0"/>
                <a:t>estar enfermo</a:t>
              </a:r>
              <a:endParaRPr lang="en-GB" sz="1050" i="1" dirty="0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5249037" y="6108456"/>
              <a:ext cx="15183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 smtClean="0"/>
                <a:t>Te </a:t>
              </a:r>
              <a:r>
                <a:rPr lang="es-CO" sz="1050" i="1" dirty="0" smtClean="0"/>
                <a:t>gusta</a:t>
              </a:r>
              <a:r>
                <a:rPr lang="es-CO" sz="1050" b="1" dirty="0" smtClean="0"/>
                <a:t>ría</a:t>
              </a:r>
              <a:r>
                <a:rPr lang="es-CO" sz="1050" dirty="0" smtClean="0"/>
                <a:t> una bebida? </a:t>
              </a:r>
              <a:endParaRPr lang="en-GB" sz="1050" i="1" dirty="0"/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5238973" y="6293560"/>
              <a:ext cx="25074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 smtClean="0"/>
                <a:t>Yo </a:t>
              </a:r>
              <a:r>
                <a:rPr lang="es-CO" sz="1050" b="1" dirty="0" smtClean="0"/>
                <a:t>preferiría</a:t>
              </a:r>
              <a:r>
                <a:rPr lang="es-CO" sz="1050" dirty="0" smtClean="0"/>
                <a:t> </a:t>
              </a:r>
              <a:r>
                <a:rPr lang="es-CO" sz="1050" i="1" dirty="0" smtClean="0"/>
                <a:t>quedarme </a:t>
              </a:r>
              <a:r>
                <a:rPr lang="es-CO" sz="1050" dirty="0" smtClean="0"/>
                <a:t>dentro esta noche </a:t>
              </a:r>
              <a:endParaRPr lang="en-GB" sz="105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0718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003602" y="2667157"/>
            <a:ext cx="7947891" cy="1407538"/>
            <a:chOff x="1376979" y="1667436"/>
            <a:chExt cx="3883510" cy="980641"/>
          </a:xfrm>
        </p:grpSpPr>
        <p:sp>
          <p:nvSpPr>
            <p:cNvPr id="2" name="Rectángulo 1"/>
            <p:cNvSpPr/>
            <p:nvPr/>
          </p:nvSpPr>
          <p:spPr>
            <a:xfrm>
              <a:off x="1376979" y="1828802"/>
              <a:ext cx="3883510" cy="81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1468420" y="1970404"/>
              <a:ext cx="3684493" cy="5575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400" dirty="0"/>
                <a:t>El primer condicional habla de situaciones que vemos posibles o probables.</a:t>
              </a:r>
            </a:p>
            <a:p>
              <a:endParaRPr lang="es-CO" sz="1400" dirty="0"/>
            </a:p>
            <a:p>
              <a:r>
                <a:rPr lang="es-ES" sz="1400" dirty="0"/>
                <a:t>Aquí tienes la forma</a:t>
              </a:r>
              <a:r>
                <a:rPr lang="es-ES" sz="1400" dirty="0" smtClean="0"/>
                <a:t>:</a:t>
              </a:r>
              <a:r>
                <a:rPr lang="es-ES" sz="1400" dirty="0"/>
                <a:t> </a:t>
              </a:r>
              <a:r>
                <a:rPr lang="es-ES" sz="1400" dirty="0" smtClean="0"/>
                <a:t>  </a:t>
              </a:r>
              <a:r>
                <a:rPr lang="es-ES" sz="1400" b="1" dirty="0" smtClean="0"/>
                <a:t> </a:t>
              </a:r>
              <a:r>
                <a:rPr lang="es-ES" b="1" dirty="0" err="1"/>
                <a:t>If</a:t>
              </a:r>
              <a:r>
                <a:rPr lang="es-ES" sz="1400" b="1" dirty="0"/>
                <a:t> </a:t>
              </a:r>
              <a:r>
                <a:rPr lang="es-ES" sz="1400" dirty="0" smtClean="0"/>
                <a:t> S + </a:t>
              </a:r>
              <a:r>
                <a:rPr lang="es-ES" sz="1400" dirty="0" smtClean="0">
                  <a:solidFill>
                    <a:srgbClr val="FF0000"/>
                  </a:solidFill>
                </a:rPr>
                <a:t>V (</a:t>
              </a:r>
              <a:r>
                <a:rPr lang="es-ES" sz="1400" dirty="0" err="1" smtClean="0">
                  <a:solidFill>
                    <a:srgbClr val="FF0000"/>
                  </a:solidFill>
                </a:rPr>
                <a:t>present</a:t>
              </a:r>
              <a:r>
                <a:rPr lang="es-ES" sz="1400" dirty="0" smtClean="0">
                  <a:solidFill>
                    <a:srgbClr val="FF0000"/>
                  </a:solidFill>
                </a:rPr>
                <a:t>) </a:t>
              </a:r>
              <a:r>
                <a:rPr lang="es-ES" sz="1400" dirty="0" smtClean="0"/>
                <a:t>+ C</a:t>
              </a:r>
              <a:r>
                <a:rPr lang="es-ES" sz="1400" b="1" dirty="0"/>
                <a:t> </a:t>
              </a:r>
              <a:r>
                <a:rPr lang="es-ES" dirty="0" smtClean="0"/>
                <a:t>,    </a:t>
              </a:r>
              <a:r>
                <a:rPr lang="es-ES" sz="1400" b="1" dirty="0" smtClean="0"/>
                <a:t> </a:t>
              </a:r>
              <a:r>
                <a:rPr lang="es-ES" sz="1400" dirty="0" smtClean="0"/>
                <a:t>S + </a:t>
              </a:r>
              <a:r>
                <a:rPr lang="es-ES" sz="1400" dirty="0" smtClean="0">
                  <a:solidFill>
                    <a:srgbClr val="FF0000"/>
                  </a:solidFill>
                </a:rPr>
                <a:t>V (</a:t>
              </a:r>
              <a:r>
                <a:rPr lang="es-ES" sz="1400" dirty="0" err="1" smtClean="0">
                  <a:solidFill>
                    <a:schemeClr val="accent1"/>
                  </a:solidFill>
                </a:rPr>
                <a:t>will</a:t>
              </a:r>
              <a:r>
                <a:rPr lang="es-ES" sz="1400" dirty="0" smtClean="0">
                  <a:solidFill>
                    <a:srgbClr val="FF0000"/>
                  </a:solidFill>
                </a:rPr>
                <a:t> + </a:t>
              </a:r>
              <a:r>
                <a:rPr lang="es-ES" sz="1400" dirty="0" err="1" smtClean="0">
                  <a:solidFill>
                    <a:srgbClr val="FF0000"/>
                  </a:solidFill>
                </a:rPr>
                <a:t>infinitive</a:t>
              </a:r>
              <a:r>
                <a:rPr lang="es-ES" sz="1400" dirty="0" smtClean="0">
                  <a:solidFill>
                    <a:srgbClr val="FF0000"/>
                  </a:solidFill>
                </a:rPr>
                <a:t>) </a:t>
              </a:r>
              <a:r>
                <a:rPr lang="es-ES" sz="1400" dirty="0" smtClean="0"/>
                <a:t>+ C</a:t>
              </a:r>
              <a:endParaRPr lang="en-GB" sz="1050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1592132" y="1667436"/>
              <a:ext cx="877846" cy="194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640258" y="1690753"/>
              <a:ext cx="829720" cy="224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 smtClean="0">
                  <a:solidFill>
                    <a:schemeClr val="accent1"/>
                  </a:solidFill>
                </a:rPr>
                <a:t>Primer condicional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003602" y="4528041"/>
            <a:ext cx="7947891" cy="1450520"/>
            <a:chOff x="1376979" y="1667436"/>
            <a:chExt cx="3883510" cy="1010587"/>
          </a:xfrm>
        </p:grpSpPr>
        <p:sp>
          <p:nvSpPr>
            <p:cNvPr id="28" name="Rectángulo 27"/>
            <p:cNvSpPr/>
            <p:nvPr/>
          </p:nvSpPr>
          <p:spPr>
            <a:xfrm>
              <a:off x="1376979" y="1828802"/>
              <a:ext cx="3883510" cy="81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1468420" y="1970404"/>
              <a:ext cx="3684493" cy="7076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400" dirty="0"/>
                <a:t>El </a:t>
              </a:r>
              <a:r>
                <a:rPr lang="es-ES" sz="1400" dirty="0" smtClean="0"/>
                <a:t>segundo </a:t>
              </a:r>
              <a:r>
                <a:rPr lang="es-ES" sz="1400" dirty="0"/>
                <a:t>condicional habla </a:t>
              </a:r>
              <a:r>
                <a:rPr lang="es-ES" sz="1400" dirty="0" smtClean="0"/>
                <a:t>puede hablar de las mismas situaciones, pero los vemos menos probables de ocurrir, por lo tanto la segunda parte de la frase es también improbable..</a:t>
              </a:r>
              <a:endParaRPr lang="es-ES" sz="1400" dirty="0"/>
            </a:p>
            <a:p>
              <a:endParaRPr lang="es-CO" sz="1400" dirty="0"/>
            </a:p>
            <a:p>
              <a:r>
                <a:rPr lang="es-ES" sz="1400" dirty="0"/>
                <a:t>Aquí tienes la forma</a:t>
              </a:r>
              <a:r>
                <a:rPr lang="es-ES" sz="1400" dirty="0" smtClean="0"/>
                <a:t>:</a:t>
              </a:r>
              <a:r>
                <a:rPr lang="es-ES" sz="1400" dirty="0"/>
                <a:t> </a:t>
              </a:r>
              <a:r>
                <a:rPr lang="es-ES" sz="1400" dirty="0" smtClean="0"/>
                <a:t>  </a:t>
              </a:r>
              <a:r>
                <a:rPr lang="es-ES" sz="1400" b="1" dirty="0" smtClean="0"/>
                <a:t> </a:t>
              </a:r>
              <a:r>
                <a:rPr lang="es-ES" b="1" dirty="0" err="1"/>
                <a:t>If</a:t>
              </a:r>
              <a:r>
                <a:rPr lang="es-ES" sz="1400" b="1" dirty="0"/>
                <a:t> </a:t>
              </a:r>
              <a:r>
                <a:rPr lang="es-ES" sz="1400" dirty="0" smtClean="0"/>
                <a:t> S + </a:t>
              </a:r>
              <a:r>
                <a:rPr lang="es-ES" sz="1400" dirty="0" smtClean="0">
                  <a:solidFill>
                    <a:srgbClr val="FF0000"/>
                  </a:solidFill>
                </a:rPr>
                <a:t>V (</a:t>
              </a:r>
              <a:r>
                <a:rPr lang="es-ES" sz="1400" dirty="0" err="1" smtClean="0">
                  <a:solidFill>
                    <a:srgbClr val="FF0000"/>
                  </a:solidFill>
                </a:rPr>
                <a:t>past</a:t>
              </a:r>
              <a:r>
                <a:rPr lang="es-ES" sz="1400" dirty="0" smtClean="0">
                  <a:solidFill>
                    <a:srgbClr val="FF0000"/>
                  </a:solidFill>
                </a:rPr>
                <a:t>) </a:t>
              </a:r>
              <a:r>
                <a:rPr lang="es-ES" sz="1400" dirty="0" smtClean="0"/>
                <a:t>+ C</a:t>
              </a:r>
              <a:r>
                <a:rPr lang="es-ES" sz="1400" b="1" dirty="0"/>
                <a:t> </a:t>
              </a:r>
              <a:r>
                <a:rPr lang="es-ES" dirty="0" smtClean="0"/>
                <a:t>,    </a:t>
              </a:r>
              <a:r>
                <a:rPr lang="es-ES" sz="1400" b="1" dirty="0" smtClean="0"/>
                <a:t> </a:t>
              </a:r>
              <a:r>
                <a:rPr lang="es-ES" sz="1400" dirty="0" smtClean="0"/>
                <a:t>S + </a:t>
              </a:r>
              <a:r>
                <a:rPr lang="es-ES" sz="1400" dirty="0" smtClean="0">
                  <a:solidFill>
                    <a:srgbClr val="FF0000"/>
                  </a:solidFill>
                </a:rPr>
                <a:t>V (</a:t>
              </a:r>
              <a:r>
                <a:rPr lang="es-ES" sz="1400" dirty="0" err="1" smtClean="0">
                  <a:solidFill>
                    <a:schemeClr val="accent1"/>
                  </a:solidFill>
                </a:rPr>
                <a:t>would</a:t>
              </a:r>
              <a:r>
                <a:rPr lang="es-ES" sz="1400" dirty="0" smtClean="0">
                  <a:solidFill>
                    <a:srgbClr val="FF0000"/>
                  </a:solidFill>
                </a:rPr>
                <a:t> + </a:t>
              </a:r>
              <a:r>
                <a:rPr lang="es-ES" sz="1400" dirty="0" err="1" smtClean="0">
                  <a:solidFill>
                    <a:srgbClr val="FF0000"/>
                  </a:solidFill>
                </a:rPr>
                <a:t>infinitive</a:t>
              </a:r>
              <a:r>
                <a:rPr lang="es-ES" sz="1400" dirty="0" smtClean="0">
                  <a:solidFill>
                    <a:srgbClr val="FF0000"/>
                  </a:solidFill>
                </a:rPr>
                <a:t>) </a:t>
              </a:r>
              <a:r>
                <a:rPr lang="es-ES" sz="1400" dirty="0" smtClean="0"/>
                <a:t>+ C</a:t>
              </a:r>
              <a:endParaRPr lang="en-GB" sz="1050" dirty="0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1592132" y="1667436"/>
              <a:ext cx="877846" cy="194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1640258" y="1690753"/>
              <a:ext cx="829720" cy="21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 smtClean="0">
                  <a:solidFill>
                    <a:schemeClr val="accent1"/>
                  </a:solidFill>
                </a:rPr>
                <a:t>Segundo condicional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987091" y="742104"/>
            <a:ext cx="7947891" cy="1450520"/>
            <a:chOff x="1376979" y="1667436"/>
            <a:chExt cx="3883510" cy="1010587"/>
          </a:xfrm>
        </p:grpSpPr>
        <p:sp>
          <p:nvSpPr>
            <p:cNvPr id="51" name="Rectángulo 50"/>
            <p:cNvSpPr/>
            <p:nvPr/>
          </p:nvSpPr>
          <p:spPr>
            <a:xfrm>
              <a:off x="1376979" y="1828802"/>
              <a:ext cx="3883510" cy="81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468420" y="1970404"/>
              <a:ext cx="3684493" cy="7076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400" dirty="0" smtClean="0"/>
                <a:t> El </a:t>
              </a:r>
              <a:r>
                <a:rPr lang="es-ES" sz="1400" dirty="0" err="1" smtClean="0"/>
                <a:t>zero</a:t>
              </a:r>
              <a:r>
                <a:rPr lang="es-ES" sz="1400" dirty="0" smtClean="0"/>
                <a:t> </a:t>
              </a:r>
              <a:r>
                <a:rPr lang="es-ES" sz="1400" dirty="0" err="1" smtClean="0"/>
                <a:t>conditional</a:t>
              </a:r>
              <a:r>
                <a:rPr lang="es-ES" sz="1400" dirty="0" smtClean="0"/>
                <a:t> se usa mucho para hablar de verdades generales. Por ejemplo: </a:t>
              </a:r>
              <a:r>
                <a:rPr lang="es-ES" sz="1400" dirty="0" err="1" smtClean="0"/>
                <a:t>If</a:t>
              </a:r>
              <a:r>
                <a:rPr lang="es-ES" sz="1400" dirty="0" smtClean="0"/>
                <a:t> </a:t>
              </a:r>
              <a:r>
                <a:rPr lang="es-ES" sz="1400" dirty="0" err="1" smtClean="0"/>
                <a:t>you</a:t>
              </a:r>
              <a:r>
                <a:rPr lang="es-ES" sz="1400" dirty="0" smtClean="0"/>
                <a:t> </a:t>
              </a:r>
              <a:r>
                <a:rPr lang="es-ES" sz="1400" dirty="0" err="1" smtClean="0"/>
                <a:t>heat</a:t>
              </a:r>
              <a:r>
                <a:rPr lang="es-ES" sz="1400" dirty="0" smtClean="0"/>
                <a:t> </a:t>
              </a:r>
              <a:r>
                <a:rPr lang="es-ES" sz="1400" dirty="0" err="1" smtClean="0"/>
                <a:t>an</a:t>
              </a:r>
              <a:r>
                <a:rPr lang="es-ES" sz="1400" dirty="0" smtClean="0"/>
                <a:t> ice cube, </a:t>
              </a:r>
              <a:r>
                <a:rPr lang="es-ES" sz="1400" dirty="0" err="1" smtClean="0"/>
                <a:t>it</a:t>
              </a:r>
              <a:r>
                <a:rPr lang="es-ES" sz="1400" dirty="0" smtClean="0"/>
                <a:t> </a:t>
              </a:r>
              <a:r>
                <a:rPr lang="es-ES" sz="1400" dirty="0" err="1" smtClean="0"/>
                <a:t>melts</a:t>
              </a:r>
              <a:r>
                <a:rPr lang="es-ES" sz="1400" dirty="0" smtClean="0"/>
                <a:t>. </a:t>
              </a:r>
              <a:r>
                <a:rPr lang="es-ES" sz="1400" i="1" dirty="0" smtClean="0"/>
                <a:t>(Si calientas un cubito de hielo, se derrite.).</a:t>
              </a:r>
              <a:endParaRPr lang="es-ES" sz="1400" i="1" dirty="0"/>
            </a:p>
            <a:p>
              <a:endParaRPr lang="es-CO" sz="1400" dirty="0"/>
            </a:p>
            <a:p>
              <a:r>
                <a:rPr lang="es-ES" sz="1400" dirty="0"/>
                <a:t>Aquí tienes la forma</a:t>
              </a:r>
              <a:r>
                <a:rPr lang="es-ES" sz="1400" dirty="0" smtClean="0"/>
                <a:t>:</a:t>
              </a:r>
              <a:r>
                <a:rPr lang="es-ES" sz="1400" dirty="0"/>
                <a:t> </a:t>
              </a:r>
              <a:r>
                <a:rPr lang="es-ES" sz="1400" dirty="0" smtClean="0"/>
                <a:t>  </a:t>
              </a:r>
              <a:r>
                <a:rPr lang="es-ES" sz="1400" b="1" dirty="0" smtClean="0"/>
                <a:t> </a:t>
              </a:r>
              <a:r>
                <a:rPr lang="es-ES" b="1" dirty="0" err="1"/>
                <a:t>If</a:t>
              </a:r>
              <a:r>
                <a:rPr lang="es-ES" sz="1400" b="1" dirty="0"/>
                <a:t> </a:t>
              </a:r>
              <a:r>
                <a:rPr lang="es-ES" sz="1400" dirty="0" smtClean="0"/>
                <a:t> S + </a:t>
              </a:r>
              <a:r>
                <a:rPr lang="es-ES" sz="1400" dirty="0" smtClean="0">
                  <a:solidFill>
                    <a:srgbClr val="FF0000"/>
                  </a:solidFill>
                </a:rPr>
                <a:t>V (</a:t>
              </a:r>
              <a:r>
                <a:rPr lang="es-ES" sz="1400" dirty="0" err="1" smtClean="0">
                  <a:solidFill>
                    <a:srgbClr val="FF0000"/>
                  </a:solidFill>
                </a:rPr>
                <a:t>present</a:t>
              </a:r>
              <a:r>
                <a:rPr lang="es-ES" sz="1400" dirty="0" smtClean="0">
                  <a:solidFill>
                    <a:srgbClr val="FF0000"/>
                  </a:solidFill>
                </a:rPr>
                <a:t>) </a:t>
              </a:r>
              <a:r>
                <a:rPr lang="es-ES" sz="1400" dirty="0" smtClean="0"/>
                <a:t>+ C</a:t>
              </a:r>
              <a:r>
                <a:rPr lang="es-ES" sz="1400" b="1" dirty="0"/>
                <a:t> </a:t>
              </a:r>
              <a:r>
                <a:rPr lang="es-ES" dirty="0" smtClean="0"/>
                <a:t>,    </a:t>
              </a:r>
              <a:r>
                <a:rPr lang="es-ES" sz="1400" b="1" dirty="0" smtClean="0"/>
                <a:t> </a:t>
              </a:r>
              <a:r>
                <a:rPr lang="es-ES" sz="1400" dirty="0" smtClean="0"/>
                <a:t>S + </a:t>
              </a:r>
              <a:r>
                <a:rPr lang="es-ES" sz="1400" dirty="0" smtClean="0">
                  <a:solidFill>
                    <a:srgbClr val="FF0000"/>
                  </a:solidFill>
                </a:rPr>
                <a:t>V (</a:t>
              </a:r>
              <a:r>
                <a:rPr lang="es-ES" sz="1400" dirty="0" smtClean="0">
                  <a:solidFill>
                    <a:srgbClr val="FF0000"/>
                  </a:solidFill>
                </a:rPr>
                <a:t>presente</a:t>
              </a:r>
              <a:r>
                <a:rPr lang="es-ES" sz="1400" dirty="0" smtClean="0">
                  <a:solidFill>
                    <a:srgbClr val="FF0000"/>
                  </a:solidFill>
                </a:rPr>
                <a:t>) </a:t>
              </a:r>
              <a:r>
                <a:rPr lang="es-ES" sz="1400" dirty="0" smtClean="0"/>
                <a:t>+ C</a:t>
              </a:r>
              <a:endParaRPr lang="en-GB" sz="1050" dirty="0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1592132" y="1667436"/>
              <a:ext cx="877846" cy="194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1640258" y="1690753"/>
              <a:ext cx="829720" cy="21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 smtClean="0">
                  <a:solidFill>
                    <a:schemeClr val="accent1"/>
                  </a:solidFill>
                </a:rPr>
                <a:t>Zero condicional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852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305</Words>
  <Application>Microsoft Office PowerPoint</Application>
  <PresentationFormat>Panorámica</PresentationFormat>
  <Paragraphs>39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8</cp:revision>
  <dcterms:created xsi:type="dcterms:W3CDTF">2018-11-19T17:10:55Z</dcterms:created>
  <dcterms:modified xsi:type="dcterms:W3CDTF">2018-11-19T19:31:01Z</dcterms:modified>
</cp:coreProperties>
</file>