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9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4"/>
  </p:normalViewPr>
  <p:slideViewPr>
    <p:cSldViewPr snapToGrid="0">
      <p:cViewPr varScale="1">
        <p:scale>
          <a:sx n="90" d="100"/>
          <a:sy n="90" d="100"/>
        </p:scale>
        <p:origin x="1088" y="1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460BE-A8B9-4A41-84D6-11826061EDF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65BC3-3CBA-C040-9318-F853F813A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4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309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309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309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309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0275" y="996956"/>
            <a:ext cx="1586738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309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81" y="6057900"/>
            <a:ext cx="5529512" cy="2209800"/>
          </a:xfrm>
          <a:custGeom>
            <a:avLst/>
            <a:gdLst/>
            <a:ahLst/>
            <a:cxnLst/>
            <a:rect l="l" t="t" r="r" b="b"/>
            <a:pathLst>
              <a:path w="5334000" h="2171700">
                <a:moveTo>
                  <a:pt x="4261395" y="2171617"/>
                </a:moveTo>
                <a:lnTo>
                  <a:pt x="1072441" y="2171617"/>
                </a:lnTo>
                <a:lnTo>
                  <a:pt x="1045801" y="2170964"/>
                </a:lnTo>
                <a:lnTo>
                  <a:pt x="992607" y="2167696"/>
                </a:lnTo>
                <a:lnTo>
                  <a:pt x="939634" y="2161821"/>
                </a:lnTo>
                <a:lnTo>
                  <a:pt x="887015" y="2153354"/>
                </a:lnTo>
                <a:lnTo>
                  <a:pt x="834874" y="2142319"/>
                </a:lnTo>
                <a:lnTo>
                  <a:pt x="783338" y="2128733"/>
                </a:lnTo>
                <a:lnTo>
                  <a:pt x="732530" y="2112640"/>
                </a:lnTo>
                <a:lnTo>
                  <a:pt x="682574" y="2094066"/>
                </a:lnTo>
                <a:lnTo>
                  <a:pt x="633589" y="2073069"/>
                </a:lnTo>
                <a:lnTo>
                  <a:pt x="585693" y="2049695"/>
                </a:lnTo>
                <a:lnTo>
                  <a:pt x="539001" y="2023994"/>
                </a:lnTo>
                <a:lnTo>
                  <a:pt x="493628" y="1996038"/>
                </a:lnTo>
                <a:lnTo>
                  <a:pt x="449680" y="1965886"/>
                </a:lnTo>
                <a:lnTo>
                  <a:pt x="407265" y="1933613"/>
                </a:lnTo>
                <a:lnTo>
                  <a:pt x="366485" y="1899297"/>
                </a:lnTo>
                <a:lnTo>
                  <a:pt x="327437" y="1863025"/>
                </a:lnTo>
                <a:lnTo>
                  <a:pt x="290216" y="1824882"/>
                </a:lnTo>
                <a:lnTo>
                  <a:pt x="254911" y="1784955"/>
                </a:lnTo>
                <a:lnTo>
                  <a:pt x="221608" y="1743345"/>
                </a:lnTo>
                <a:lnTo>
                  <a:pt x="190388" y="1700149"/>
                </a:lnTo>
                <a:lnTo>
                  <a:pt x="161324" y="1655478"/>
                </a:lnTo>
                <a:lnTo>
                  <a:pt x="134488" y="1609430"/>
                </a:lnTo>
                <a:lnTo>
                  <a:pt x="109942" y="1562122"/>
                </a:lnTo>
                <a:lnTo>
                  <a:pt x="87748" y="1513669"/>
                </a:lnTo>
                <a:lnTo>
                  <a:pt x="67959" y="1464178"/>
                </a:lnTo>
                <a:lnTo>
                  <a:pt x="50621" y="1413783"/>
                </a:lnTo>
                <a:lnTo>
                  <a:pt x="35777" y="1362599"/>
                </a:lnTo>
                <a:lnTo>
                  <a:pt x="23462" y="1310741"/>
                </a:lnTo>
                <a:lnTo>
                  <a:pt x="13707" y="1258346"/>
                </a:lnTo>
                <a:lnTo>
                  <a:pt x="6534" y="1205537"/>
                </a:lnTo>
                <a:lnTo>
                  <a:pt x="1961" y="1152436"/>
                </a:lnTo>
                <a:lnTo>
                  <a:pt x="0" y="1099176"/>
                </a:lnTo>
                <a:lnTo>
                  <a:pt x="0" y="1072523"/>
                </a:lnTo>
                <a:lnTo>
                  <a:pt x="653" y="1045883"/>
                </a:lnTo>
                <a:lnTo>
                  <a:pt x="3922" y="992688"/>
                </a:lnTo>
                <a:lnTo>
                  <a:pt x="9796" y="939715"/>
                </a:lnTo>
                <a:lnTo>
                  <a:pt x="18262" y="887096"/>
                </a:lnTo>
                <a:lnTo>
                  <a:pt x="29301" y="834956"/>
                </a:lnTo>
                <a:lnTo>
                  <a:pt x="42884" y="783420"/>
                </a:lnTo>
                <a:lnTo>
                  <a:pt x="58980" y="732612"/>
                </a:lnTo>
                <a:lnTo>
                  <a:pt x="77549" y="682656"/>
                </a:lnTo>
                <a:lnTo>
                  <a:pt x="98547" y="633670"/>
                </a:lnTo>
                <a:lnTo>
                  <a:pt x="121924" y="585775"/>
                </a:lnTo>
                <a:lnTo>
                  <a:pt x="147622" y="539083"/>
                </a:lnTo>
                <a:lnTo>
                  <a:pt x="175581" y="493709"/>
                </a:lnTo>
                <a:lnTo>
                  <a:pt x="205732" y="449762"/>
                </a:lnTo>
                <a:lnTo>
                  <a:pt x="238003" y="407347"/>
                </a:lnTo>
                <a:lnTo>
                  <a:pt x="272317" y="366566"/>
                </a:lnTo>
                <a:lnTo>
                  <a:pt x="308591" y="327518"/>
                </a:lnTo>
                <a:lnTo>
                  <a:pt x="346737" y="290298"/>
                </a:lnTo>
                <a:lnTo>
                  <a:pt x="386663" y="254993"/>
                </a:lnTo>
                <a:lnTo>
                  <a:pt x="428273" y="221690"/>
                </a:lnTo>
                <a:lnTo>
                  <a:pt x="471467" y="190470"/>
                </a:lnTo>
                <a:lnTo>
                  <a:pt x="516141" y="161406"/>
                </a:lnTo>
                <a:lnTo>
                  <a:pt x="562188" y="134570"/>
                </a:lnTo>
                <a:lnTo>
                  <a:pt x="609495" y="110024"/>
                </a:lnTo>
                <a:lnTo>
                  <a:pt x="657951" y="87830"/>
                </a:lnTo>
                <a:lnTo>
                  <a:pt x="707436" y="68040"/>
                </a:lnTo>
                <a:lnTo>
                  <a:pt x="757833" y="50702"/>
                </a:lnTo>
                <a:lnTo>
                  <a:pt x="809021" y="35858"/>
                </a:lnTo>
                <a:lnTo>
                  <a:pt x="860875" y="23544"/>
                </a:lnTo>
                <a:lnTo>
                  <a:pt x="913270" y="13788"/>
                </a:lnTo>
                <a:lnTo>
                  <a:pt x="966080" y="6616"/>
                </a:lnTo>
                <a:lnTo>
                  <a:pt x="1019181" y="2043"/>
                </a:lnTo>
                <a:lnTo>
                  <a:pt x="1072441" y="81"/>
                </a:lnTo>
                <a:lnTo>
                  <a:pt x="1085768" y="0"/>
                </a:lnTo>
                <a:lnTo>
                  <a:pt x="4261395" y="81"/>
                </a:lnTo>
                <a:lnTo>
                  <a:pt x="4314654" y="2043"/>
                </a:lnTo>
                <a:lnTo>
                  <a:pt x="4367755" y="6616"/>
                </a:lnTo>
                <a:lnTo>
                  <a:pt x="4420564" y="13788"/>
                </a:lnTo>
                <a:lnTo>
                  <a:pt x="4472959" y="23544"/>
                </a:lnTo>
                <a:lnTo>
                  <a:pt x="4524813" y="35858"/>
                </a:lnTo>
                <a:lnTo>
                  <a:pt x="4576001" y="50702"/>
                </a:lnTo>
                <a:lnTo>
                  <a:pt x="4626397" y="68040"/>
                </a:lnTo>
                <a:lnTo>
                  <a:pt x="4675883" y="87830"/>
                </a:lnTo>
                <a:lnTo>
                  <a:pt x="4724340" y="110024"/>
                </a:lnTo>
                <a:lnTo>
                  <a:pt x="4771648" y="134570"/>
                </a:lnTo>
                <a:lnTo>
                  <a:pt x="4817696" y="161406"/>
                </a:lnTo>
                <a:lnTo>
                  <a:pt x="4862367" y="190470"/>
                </a:lnTo>
                <a:lnTo>
                  <a:pt x="4905563" y="221690"/>
                </a:lnTo>
                <a:lnTo>
                  <a:pt x="4947173" y="254993"/>
                </a:lnTo>
                <a:lnTo>
                  <a:pt x="4987100" y="290298"/>
                </a:lnTo>
                <a:lnTo>
                  <a:pt x="5025243" y="327518"/>
                </a:lnTo>
                <a:lnTo>
                  <a:pt x="5061516" y="366566"/>
                </a:lnTo>
                <a:lnTo>
                  <a:pt x="5095832" y="407347"/>
                </a:lnTo>
                <a:lnTo>
                  <a:pt x="5128105" y="449762"/>
                </a:lnTo>
                <a:lnTo>
                  <a:pt x="5158256" y="493709"/>
                </a:lnTo>
                <a:lnTo>
                  <a:pt x="5186213" y="539083"/>
                </a:lnTo>
                <a:lnTo>
                  <a:pt x="5211909" y="585775"/>
                </a:lnTo>
                <a:lnTo>
                  <a:pt x="5235287" y="633670"/>
                </a:lnTo>
                <a:lnTo>
                  <a:pt x="5256284" y="682656"/>
                </a:lnTo>
                <a:lnTo>
                  <a:pt x="5274854" y="732612"/>
                </a:lnTo>
                <a:lnTo>
                  <a:pt x="5290951" y="783420"/>
                </a:lnTo>
                <a:lnTo>
                  <a:pt x="5304538" y="834956"/>
                </a:lnTo>
                <a:lnTo>
                  <a:pt x="5315568" y="887096"/>
                </a:lnTo>
                <a:lnTo>
                  <a:pt x="5324039" y="939715"/>
                </a:lnTo>
                <a:lnTo>
                  <a:pt x="5329914" y="992688"/>
                </a:lnTo>
                <a:lnTo>
                  <a:pt x="5333182" y="1045883"/>
                </a:lnTo>
                <a:lnTo>
                  <a:pt x="5333836" y="1072523"/>
                </a:lnTo>
                <a:lnTo>
                  <a:pt x="5333836" y="1099176"/>
                </a:lnTo>
                <a:lnTo>
                  <a:pt x="5331875" y="1152436"/>
                </a:lnTo>
                <a:lnTo>
                  <a:pt x="5327301" y="1205537"/>
                </a:lnTo>
                <a:lnTo>
                  <a:pt x="5320126" y="1258346"/>
                </a:lnTo>
                <a:lnTo>
                  <a:pt x="5310373" y="1310741"/>
                </a:lnTo>
                <a:lnTo>
                  <a:pt x="5298060" y="1362599"/>
                </a:lnTo>
                <a:lnTo>
                  <a:pt x="5283215" y="1413783"/>
                </a:lnTo>
                <a:lnTo>
                  <a:pt x="5265875" y="1464178"/>
                </a:lnTo>
                <a:lnTo>
                  <a:pt x="5246084" y="1513669"/>
                </a:lnTo>
                <a:lnTo>
                  <a:pt x="5223893" y="1562122"/>
                </a:lnTo>
                <a:lnTo>
                  <a:pt x="5199345" y="1609430"/>
                </a:lnTo>
                <a:lnTo>
                  <a:pt x="5172511" y="1655478"/>
                </a:lnTo>
                <a:lnTo>
                  <a:pt x="5143445" y="1700149"/>
                </a:lnTo>
                <a:lnTo>
                  <a:pt x="5112227" y="1743345"/>
                </a:lnTo>
                <a:lnTo>
                  <a:pt x="5078924" y="1784955"/>
                </a:lnTo>
                <a:lnTo>
                  <a:pt x="5043619" y="1824882"/>
                </a:lnTo>
                <a:lnTo>
                  <a:pt x="5006398" y="1863025"/>
                </a:lnTo>
                <a:lnTo>
                  <a:pt x="4967351" y="1899297"/>
                </a:lnTo>
                <a:lnTo>
                  <a:pt x="4926572" y="1933613"/>
                </a:lnTo>
                <a:lnTo>
                  <a:pt x="4884156" y="1965886"/>
                </a:lnTo>
                <a:lnTo>
                  <a:pt x="4840209" y="1996038"/>
                </a:lnTo>
                <a:lnTo>
                  <a:pt x="4794834" y="2023994"/>
                </a:lnTo>
                <a:lnTo>
                  <a:pt x="4748143" y="2049695"/>
                </a:lnTo>
                <a:lnTo>
                  <a:pt x="4700246" y="2073069"/>
                </a:lnTo>
                <a:lnTo>
                  <a:pt x="4651261" y="2094066"/>
                </a:lnTo>
                <a:lnTo>
                  <a:pt x="4601304" y="2112640"/>
                </a:lnTo>
                <a:lnTo>
                  <a:pt x="4550495" y="2128733"/>
                </a:lnTo>
                <a:lnTo>
                  <a:pt x="4498962" y="2142319"/>
                </a:lnTo>
                <a:lnTo>
                  <a:pt x="4446818" y="2153354"/>
                </a:lnTo>
                <a:lnTo>
                  <a:pt x="4394201" y="2161821"/>
                </a:lnTo>
                <a:lnTo>
                  <a:pt x="4341229" y="2167696"/>
                </a:lnTo>
                <a:lnTo>
                  <a:pt x="4288034" y="2170964"/>
                </a:lnTo>
                <a:lnTo>
                  <a:pt x="4261395" y="2171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69100" y="930275"/>
            <a:ext cx="1214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S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T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A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S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0219" y="930275"/>
            <a:ext cx="848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D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T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O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648" y="930275"/>
            <a:ext cx="3042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3185" algn="l"/>
                <a:tab pos="1597025" algn="l"/>
              </a:tabLst>
            </a:pP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P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R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V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G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D</a:t>
            </a:r>
            <a:r>
              <a:rPr sz="1200">
                <a:solidFill>
                  <a:srgbClr val="FFFFFF"/>
                </a:solidFill>
                <a:latin typeface="Monaco"/>
                <a:cs typeface="Monaco"/>
              </a:rPr>
              <a:t>	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&amp;</a:t>
            </a:r>
            <a:r>
              <a:rPr sz="1200">
                <a:solidFill>
                  <a:srgbClr val="FFFFFF"/>
                </a:solidFill>
                <a:latin typeface="Monaco"/>
                <a:cs typeface="Monaco"/>
              </a:rPr>
              <a:t>	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C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O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F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D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T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A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L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1040" y="4387865"/>
            <a:ext cx="10439400" cy="5511800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700" marR="5080" indent="2736215">
              <a:lnSpc>
                <a:spcPts val="13500"/>
              </a:lnSpc>
              <a:spcBef>
                <a:spcPts val="2800"/>
              </a:spcBef>
            </a:pPr>
            <a:r>
              <a:rPr sz="13500" b="1" spc="-420">
                <a:solidFill>
                  <a:srgbClr val="130944"/>
                </a:solidFill>
                <a:latin typeface="Arial"/>
                <a:cs typeface="Arial"/>
              </a:rPr>
              <a:t>UNICORN </a:t>
            </a:r>
            <a:r>
              <a:rPr sz="13500" b="1" spc="-1035">
                <a:solidFill>
                  <a:srgbClr val="130944"/>
                </a:solidFill>
                <a:latin typeface="Arial"/>
                <a:cs typeface="Arial"/>
              </a:rPr>
              <a:t>D</a:t>
            </a:r>
            <a:r>
              <a:rPr sz="13500" b="1" spc="-1445">
                <a:solidFill>
                  <a:srgbClr val="130944"/>
                </a:solidFill>
                <a:latin typeface="Arial"/>
                <a:cs typeface="Arial"/>
              </a:rPr>
              <a:t>A</a:t>
            </a:r>
            <a:r>
              <a:rPr sz="13500" b="1" spc="-1455">
                <a:solidFill>
                  <a:srgbClr val="130944"/>
                </a:solidFill>
                <a:latin typeface="Arial"/>
                <a:cs typeface="Arial"/>
              </a:rPr>
              <a:t>T</a:t>
            </a:r>
            <a:r>
              <a:rPr sz="13500" b="1" spc="-270">
                <a:solidFill>
                  <a:srgbClr val="130944"/>
                </a:solidFill>
                <a:latin typeface="Arial"/>
                <a:cs typeface="Arial"/>
              </a:rPr>
              <a:t>A</a:t>
            </a:r>
            <a:endParaRPr sz="13500">
              <a:latin typeface="Arial"/>
              <a:cs typeface="Arial"/>
            </a:endParaRPr>
          </a:p>
          <a:p>
            <a:pPr marL="1966595">
              <a:lnSpc>
                <a:spcPts val="13500"/>
              </a:lnSpc>
            </a:pPr>
            <a:r>
              <a:rPr sz="13500" b="1" spc="-655">
                <a:solidFill>
                  <a:srgbClr val="130944"/>
                </a:solidFill>
                <a:latin typeface="Arial"/>
                <a:cs typeface="Arial"/>
              </a:rPr>
              <a:t>ANA</a:t>
            </a:r>
            <a:r>
              <a:rPr sz="13500" b="1" spc="-2165">
                <a:solidFill>
                  <a:srgbClr val="130944"/>
                </a:solidFill>
                <a:latin typeface="Arial"/>
                <a:cs typeface="Arial"/>
              </a:rPr>
              <a:t>L</a:t>
            </a:r>
            <a:r>
              <a:rPr sz="13500" b="1" spc="-1245">
                <a:solidFill>
                  <a:srgbClr val="130944"/>
                </a:solidFill>
                <a:latin typeface="Arial"/>
                <a:cs typeface="Arial"/>
              </a:rPr>
              <a:t>Y</a:t>
            </a:r>
            <a:r>
              <a:rPr sz="13500" b="1" spc="-670">
                <a:solidFill>
                  <a:srgbClr val="130944"/>
                </a:solidFill>
                <a:latin typeface="Arial"/>
                <a:cs typeface="Arial"/>
              </a:rPr>
              <a:t>S</a:t>
            </a:r>
            <a:r>
              <a:rPr sz="13500" b="1" spc="-660">
                <a:solidFill>
                  <a:srgbClr val="130944"/>
                </a:solidFill>
                <a:latin typeface="Arial"/>
                <a:cs typeface="Arial"/>
              </a:rPr>
              <a:t>I</a:t>
            </a:r>
            <a:r>
              <a:rPr sz="13500" b="1" spc="-515">
                <a:solidFill>
                  <a:srgbClr val="130944"/>
                </a:solidFill>
                <a:latin typeface="Arial"/>
                <a:cs typeface="Arial"/>
              </a:rPr>
              <a:t>S</a:t>
            </a:r>
            <a:endParaRPr sz="135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566" y="515621"/>
            <a:ext cx="3005287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548" y="1515207"/>
            <a:ext cx="16456639" cy="8096963"/>
          </a:xfrm>
          <a:prstGeom prst="rect">
            <a:avLst/>
          </a:prstGeom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69C1D7D-E8A3-2F55-02AB-BCDD7FE0D848}"/>
              </a:ext>
            </a:extLst>
          </p:cNvPr>
          <p:cNvCxnSpPr>
            <a:cxnSpLocks/>
          </p:cNvCxnSpPr>
          <p:nvPr/>
        </p:nvCxnSpPr>
        <p:spPr>
          <a:xfrm>
            <a:off x="1600200" y="5235168"/>
            <a:ext cx="609600" cy="391026"/>
          </a:xfrm>
          <a:prstGeom prst="curvedConnector3">
            <a:avLst>
              <a:gd name="adj1" fmla="val -23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66ECC7-B185-33FE-A5F0-F5F5EDB94CE2}"/>
              </a:ext>
            </a:extLst>
          </p:cNvPr>
          <p:cNvSpPr txBox="1"/>
          <p:nvPr/>
        </p:nvSpPr>
        <p:spPr>
          <a:xfrm>
            <a:off x="13308933" y="556582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It is not much profitable compared to other products.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1BC47A-E981-51F6-44F4-7FAA5A815F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06800" y="5314704"/>
            <a:ext cx="609600" cy="438396"/>
          </a:xfrm>
          <a:prstGeom prst="curvedConnector3">
            <a:avLst>
              <a:gd name="adj1" fmla="val -210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6B66A-D76E-7B18-2302-13B734F22D88}"/>
              </a:ext>
            </a:extLst>
          </p:cNvPr>
          <p:cNvSpPr txBox="1"/>
          <p:nvPr/>
        </p:nvSpPr>
        <p:spPr>
          <a:xfrm>
            <a:off x="2286000" y="5349039"/>
            <a:ext cx="248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Overall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Chair $330,347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Phones $330,047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C73BBB8-5220-C484-E1AB-5E3AF41FC33C}"/>
              </a:ext>
            </a:extLst>
          </p:cNvPr>
          <p:cNvCxnSpPr>
            <a:cxnSpLocks/>
          </p:cNvCxnSpPr>
          <p:nvPr/>
        </p:nvCxnSpPr>
        <p:spPr>
          <a:xfrm>
            <a:off x="11811000" y="8039100"/>
            <a:ext cx="685800" cy="5715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43454A-970D-15E3-54DD-5B867796330A}"/>
              </a:ext>
            </a:extLst>
          </p:cNvPr>
          <p:cNvSpPr txBox="1"/>
          <p:nvPr/>
        </p:nvSpPr>
        <p:spPr>
          <a:xfrm>
            <a:off x="12649200" y="8148935"/>
            <a:ext cx="248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Chair  17%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Phones 15.5%</a:t>
            </a: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15A5C02D-A8A2-548F-2633-98EF2D61777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6C1C4D7-B9F1-57D5-AB2E-F58038963D11}"/>
              </a:ext>
            </a:extLst>
          </p:cNvPr>
          <p:cNvSpPr txBox="1"/>
          <p:nvPr/>
        </p:nvSpPr>
        <p:spPr>
          <a:xfrm>
            <a:off x="14402602" y="674829"/>
            <a:ext cx="2742398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b="1" spc="50">
                <a:solidFill>
                  <a:schemeClr val="bg1"/>
                </a:solidFill>
                <a:latin typeface="Arial"/>
                <a:cs typeface="Arial"/>
              </a:rPr>
              <a:t>RECOMMENDATION</a:t>
            </a:r>
            <a:endParaRPr sz="21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1235191"/>
            <a:ext cx="15505092" cy="7575227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A593C60-7C95-4721-92E3-7AA9DD293123}"/>
              </a:ext>
            </a:extLst>
          </p:cNvPr>
          <p:cNvCxnSpPr>
            <a:cxnSpLocks/>
          </p:cNvCxnSpPr>
          <p:nvPr/>
        </p:nvCxnSpPr>
        <p:spPr>
          <a:xfrm>
            <a:off x="6781800" y="6895144"/>
            <a:ext cx="685800" cy="628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DAACBB-BE3F-80AE-87C5-2745AAC50898}"/>
              </a:ext>
            </a:extLst>
          </p:cNvPr>
          <p:cNvSpPr txBox="1"/>
          <p:nvPr/>
        </p:nvSpPr>
        <p:spPr>
          <a:xfrm>
            <a:off x="7483642" y="6987388"/>
            <a:ext cx="272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Overall Avg. Profit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Phones 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Chairs 4.5%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CC198-059E-C5B9-4318-4782A524EC07}"/>
              </a:ext>
            </a:extLst>
          </p:cNvPr>
          <p:cNvSpPr txBox="1"/>
          <p:nvPr/>
        </p:nvSpPr>
        <p:spPr>
          <a:xfrm>
            <a:off x="1642915" y="8881859"/>
            <a:ext cx="15346278" cy="11318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+mj-lt"/>
              </a:rPr>
              <a:t>Next goal: To increase profit of chairs and phones in the next four quarters</a:t>
            </a:r>
            <a:endParaRPr lang="en-US" sz="240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</a:rPr>
              <a:t>Recommendation: Test our hypothesis by doing A/B tests on our assumptions.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617EE-20FE-CDF5-1CD0-90F0F46D02A7}"/>
              </a:ext>
            </a:extLst>
          </p:cNvPr>
          <p:cNvSpPr txBox="1"/>
          <p:nvPr/>
        </p:nvSpPr>
        <p:spPr>
          <a:xfrm>
            <a:off x="2229853" y="465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963F489B-DDA7-42A3-2779-16875BCED1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60004028-D284-5227-04B9-7E69D1408420}"/>
              </a:ext>
            </a:extLst>
          </p:cNvPr>
          <p:cNvSpPr txBox="1"/>
          <p:nvPr/>
        </p:nvSpPr>
        <p:spPr>
          <a:xfrm>
            <a:off x="14402602" y="674829"/>
            <a:ext cx="2742398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b="1" spc="50">
                <a:solidFill>
                  <a:schemeClr val="bg1"/>
                </a:solidFill>
                <a:latin typeface="Arial"/>
                <a:cs typeface="Arial"/>
              </a:rPr>
              <a:t>RECOMMENDATION</a:t>
            </a:r>
            <a:endParaRPr sz="21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>
            <a:extLst>
              <a:ext uri="{FF2B5EF4-FFF2-40B4-BE49-F238E27FC236}">
                <a16:creationId xmlns:a16="http://schemas.microsoft.com/office/drawing/2014/main" id="{91EAC406-AFE6-F2FA-F980-3DFFF0991D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1859179"/>
            <a:ext cx="15966510" cy="7865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AACBB-BE3F-80AE-87C5-2745AAC50898}"/>
              </a:ext>
            </a:extLst>
          </p:cNvPr>
          <p:cNvSpPr txBox="1"/>
          <p:nvPr/>
        </p:nvSpPr>
        <p:spPr>
          <a:xfrm>
            <a:off x="12820291" y="7236798"/>
            <a:ext cx="2895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P value: 0.0089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617EE-20FE-CDF5-1CD0-90F0F46D02A7}"/>
              </a:ext>
            </a:extLst>
          </p:cNvPr>
          <p:cNvSpPr txBox="1"/>
          <p:nvPr/>
        </p:nvSpPr>
        <p:spPr>
          <a:xfrm>
            <a:off x="2229853" y="465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855A3-F5B8-F3A6-C5D2-1FA38062AD4F}"/>
              </a:ext>
            </a:extLst>
          </p:cNvPr>
          <p:cNvSpPr txBox="1"/>
          <p:nvPr/>
        </p:nvSpPr>
        <p:spPr>
          <a:xfrm>
            <a:off x="12820291" y="7648201"/>
            <a:ext cx="38876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Confidence level: 99.11%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A4F81C9-EB05-0424-9CA3-F728F697E47A}"/>
              </a:ext>
            </a:extLst>
          </p:cNvPr>
          <p:cNvSpPr txBox="1">
            <a:spLocks/>
          </p:cNvSpPr>
          <p:nvPr/>
        </p:nvSpPr>
        <p:spPr>
          <a:xfrm>
            <a:off x="1851765" y="562409"/>
            <a:ext cx="1539240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36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Historical Total Profits with a Positive Trend Line showing Potential Growth</a:t>
            </a:r>
            <a:endParaRPr lang="en-US" sz="3600" spc="6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9C675439-A809-F0F1-57EA-490A2D6D44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5828" y="4521215"/>
            <a:ext cx="957389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0" b="1" spc="-545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13500" b="1" spc="-8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0" b="1" spc="-118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500" b="1" spc="-509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500" b="1" spc="-375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4465" y="9112265"/>
            <a:ext cx="848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U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C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O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R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930275"/>
            <a:ext cx="1214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S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T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A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S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0920" y="930275"/>
            <a:ext cx="848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D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T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O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4648" y="930275"/>
            <a:ext cx="3042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3185" algn="l"/>
                <a:tab pos="1597025" algn="l"/>
              </a:tabLst>
            </a:pP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P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R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V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G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D</a:t>
            </a:r>
            <a:r>
              <a:rPr sz="1200">
                <a:solidFill>
                  <a:srgbClr val="FFFFFF"/>
                </a:solidFill>
                <a:latin typeface="Monaco"/>
                <a:cs typeface="Monaco"/>
              </a:rPr>
              <a:t>	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&amp;</a:t>
            </a:r>
            <a:r>
              <a:rPr sz="1200">
                <a:solidFill>
                  <a:srgbClr val="FFFFFF"/>
                </a:solidFill>
                <a:latin typeface="Monaco"/>
                <a:cs typeface="Monaco"/>
              </a:rPr>
              <a:t>	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C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O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F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D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E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N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T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I</a:t>
            </a:r>
            <a:r>
              <a:rPr sz="1200" spc="-484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FFFFFF"/>
                </a:solidFill>
                <a:latin typeface="Monaco"/>
                <a:cs typeface="Monaco"/>
              </a:rPr>
              <a:t>A</a:t>
            </a:r>
            <a:r>
              <a:rPr sz="1200" spc="-48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FFFFFF"/>
                </a:solidFill>
                <a:latin typeface="Monaco"/>
                <a:cs typeface="Monaco"/>
              </a:rPr>
              <a:t>L</a:t>
            </a:r>
            <a:endParaRPr sz="1200">
              <a:latin typeface="Monaco"/>
              <a:cs typeface="Monac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050" y="762000"/>
            <a:ext cx="2981324" cy="2543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3292" y="1958975"/>
            <a:ext cx="353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0">
                <a:solidFill>
                  <a:srgbClr val="5A54F4"/>
                </a:solidFill>
                <a:latin typeface="Arial"/>
                <a:cs typeface="Arial"/>
              </a:rPr>
              <a:t>A</a:t>
            </a:r>
            <a:r>
              <a:rPr sz="6000" b="1" spc="420">
                <a:solidFill>
                  <a:srgbClr val="5A54F4"/>
                </a:solidFill>
                <a:latin typeface="Arial"/>
                <a:cs typeface="Arial"/>
              </a:rPr>
              <a:t>GEN</a:t>
            </a:r>
            <a:r>
              <a:rPr sz="6000" b="1" spc="150">
                <a:solidFill>
                  <a:srgbClr val="5A54F4"/>
                </a:solidFill>
                <a:latin typeface="Arial"/>
                <a:cs typeface="Arial"/>
              </a:rPr>
              <a:t>D</a:t>
            </a:r>
            <a:r>
              <a:rPr sz="6000" b="1" spc="-180">
                <a:solidFill>
                  <a:srgbClr val="5A54F4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5" y="5314950"/>
            <a:ext cx="2751772" cy="971550"/>
          </a:xfrm>
          <a:custGeom>
            <a:avLst/>
            <a:gdLst/>
            <a:ahLst/>
            <a:cxnLst/>
            <a:rect l="l" t="t" r="r" b="b"/>
            <a:pathLst>
              <a:path w="3162300" h="971550">
                <a:moveTo>
                  <a:pt x="2676525" y="971550"/>
                </a:moveTo>
                <a:lnTo>
                  <a:pt x="485775" y="971550"/>
                </a:lnTo>
                <a:lnTo>
                  <a:pt x="473849" y="971403"/>
                </a:lnTo>
                <a:lnTo>
                  <a:pt x="426307" y="967896"/>
                </a:lnTo>
                <a:lnTo>
                  <a:pt x="379337" y="959745"/>
                </a:lnTo>
                <a:lnTo>
                  <a:pt x="333392" y="947031"/>
                </a:lnTo>
                <a:lnTo>
                  <a:pt x="288915" y="929874"/>
                </a:lnTo>
                <a:lnTo>
                  <a:pt x="246334" y="908439"/>
                </a:lnTo>
                <a:lnTo>
                  <a:pt x="206058" y="882935"/>
                </a:lnTo>
                <a:lnTo>
                  <a:pt x="168476" y="853605"/>
                </a:lnTo>
                <a:lnTo>
                  <a:pt x="133951" y="820733"/>
                </a:lnTo>
                <a:lnTo>
                  <a:pt x="102813" y="784636"/>
                </a:lnTo>
                <a:lnTo>
                  <a:pt x="75364" y="745660"/>
                </a:lnTo>
                <a:lnTo>
                  <a:pt x="51867" y="704181"/>
                </a:lnTo>
                <a:lnTo>
                  <a:pt x="32548" y="660599"/>
                </a:lnTo>
                <a:lnTo>
                  <a:pt x="17595" y="615333"/>
                </a:lnTo>
                <a:lnTo>
                  <a:pt x="7150" y="568820"/>
                </a:lnTo>
                <a:lnTo>
                  <a:pt x="1315" y="521507"/>
                </a:lnTo>
                <a:lnTo>
                  <a:pt x="0" y="485775"/>
                </a:lnTo>
                <a:lnTo>
                  <a:pt x="146" y="473849"/>
                </a:lnTo>
                <a:lnTo>
                  <a:pt x="3653" y="426307"/>
                </a:lnTo>
                <a:lnTo>
                  <a:pt x="11803" y="379337"/>
                </a:lnTo>
                <a:lnTo>
                  <a:pt x="24518" y="333392"/>
                </a:lnTo>
                <a:lnTo>
                  <a:pt x="41675" y="288915"/>
                </a:lnTo>
                <a:lnTo>
                  <a:pt x="63110" y="246334"/>
                </a:lnTo>
                <a:lnTo>
                  <a:pt x="88614" y="206058"/>
                </a:lnTo>
                <a:lnTo>
                  <a:pt x="117944" y="168476"/>
                </a:lnTo>
                <a:lnTo>
                  <a:pt x="150815" y="133951"/>
                </a:lnTo>
                <a:lnTo>
                  <a:pt x="186913" y="102813"/>
                </a:lnTo>
                <a:lnTo>
                  <a:pt x="225889" y="75364"/>
                </a:lnTo>
                <a:lnTo>
                  <a:pt x="267368" y="51867"/>
                </a:lnTo>
                <a:lnTo>
                  <a:pt x="310950" y="32548"/>
                </a:lnTo>
                <a:lnTo>
                  <a:pt x="356216" y="17595"/>
                </a:lnTo>
                <a:lnTo>
                  <a:pt x="402729" y="7150"/>
                </a:lnTo>
                <a:lnTo>
                  <a:pt x="450042" y="1315"/>
                </a:lnTo>
                <a:lnTo>
                  <a:pt x="485775" y="0"/>
                </a:lnTo>
                <a:lnTo>
                  <a:pt x="2676525" y="0"/>
                </a:lnTo>
                <a:lnTo>
                  <a:pt x="2724140" y="2339"/>
                </a:lnTo>
                <a:lnTo>
                  <a:pt x="2771298" y="9334"/>
                </a:lnTo>
                <a:lnTo>
                  <a:pt x="2817542" y="20917"/>
                </a:lnTo>
                <a:lnTo>
                  <a:pt x="2862424" y="36977"/>
                </a:lnTo>
                <a:lnTo>
                  <a:pt x="2905515" y="57359"/>
                </a:lnTo>
                <a:lnTo>
                  <a:pt x="2946406" y="81867"/>
                </a:lnTo>
                <a:lnTo>
                  <a:pt x="2984696" y="110266"/>
                </a:lnTo>
                <a:lnTo>
                  <a:pt x="3020015" y="142280"/>
                </a:lnTo>
                <a:lnTo>
                  <a:pt x="3052038" y="177602"/>
                </a:lnTo>
                <a:lnTo>
                  <a:pt x="3080432" y="215892"/>
                </a:lnTo>
                <a:lnTo>
                  <a:pt x="3104940" y="256782"/>
                </a:lnTo>
                <a:lnTo>
                  <a:pt x="3125323" y="299876"/>
                </a:lnTo>
                <a:lnTo>
                  <a:pt x="3141383" y="344762"/>
                </a:lnTo>
                <a:lnTo>
                  <a:pt x="3152965" y="391005"/>
                </a:lnTo>
                <a:lnTo>
                  <a:pt x="3159956" y="438160"/>
                </a:lnTo>
                <a:lnTo>
                  <a:pt x="3162300" y="485775"/>
                </a:lnTo>
                <a:lnTo>
                  <a:pt x="3162153" y="497700"/>
                </a:lnTo>
                <a:lnTo>
                  <a:pt x="3158646" y="545242"/>
                </a:lnTo>
                <a:lnTo>
                  <a:pt x="3150495" y="592212"/>
                </a:lnTo>
                <a:lnTo>
                  <a:pt x="3137780" y="638157"/>
                </a:lnTo>
                <a:lnTo>
                  <a:pt x="3120625" y="682634"/>
                </a:lnTo>
                <a:lnTo>
                  <a:pt x="3099191" y="725215"/>
                </a:lnTo>
                <a:lnTo>
                  <a:pt x="3073685" y="765491"/>
                </a:lnTo>
                <a:lnTo>
                  <a:pt x="3044358" y="803072"/>
                </a:lnTo>
                <a:lnTo>
                  <a:pt x="3011480" y="837598"/>
                </a:lnTo>
                <a:lnTo>
                  <a:pt x="2975386" y="868736"/>
                </a:lnTo>
                <a:lnTo>
                  <a:pt x="2936408" y="896185"/>
                </a:lnTo>
                <a:lnTo>
                  <a:pt x="2894930" y="919683"/>
                </a:lnTo>
                <a:lnTo>
                  <a:pt x="2851351" y="939001"/>
                </a:lnTo>
                <a:lnTo>
                  <a:pt x="2806085" y="953955"/>
                </a:lnTo>
                <a:lnTo>
                  <a:pt x="2759570" y="964399"/>
                </a:lnTo>
                <a:lnTo>
                  <a:pt x="2712258" y="970231"/>
                </a:lnTo>
                <a:lnTo>
                  <a:pt x="2676525" y="971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0287" y="5483225"/>
            <a:ext cx="2340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>
                <a:solidFill>
                  <a:srgbClr val="887DFF"/>
                </a:solidFill>
                <a:latin typeface="Arial"/>
                <a:cs typeface="Arial"/>
              </a:rPr>
              <a:t>01</a:t>
            </a:r>
            <a:r>
              <a:rPr sz="3600" spc="-35">
                <a:solidFill>
                  <a:srgbClr val="887DFF"/>
                </a:solidFill>
                <a:latin typeface="Arial"/>
                <a:cs typeface="Arial"/>
              </a:rPr>
              <a:t> </a:t>
            </a:r>
            <a:r>
              <a:rPr lang="en-US" sz="3600" spc="-10">
                <a:latin typeface="Arial"/>
                <a:cs typeface="Arial"/>
              </a:rPr>
              <a:t>Team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2245" y="5314950"/>
            <a:ext cx="3843596" cy="971550"/>
          </a:xfrm>
          <a:custGeom>
            <a:avLst/>
            <a:gdLst/>
            <a:ahLst/>
            <a:cxnLst/>
            <a:rect l="l" t="t" r="r" b="b"/>
            <a:pathLst>
              <a:path w="3105150" h="971550">
                <a:moveTo>
                  <a:pt x="2619375" y="971550"/>
                </a:moveTo>
                <a:lnTo>
                  <a:pt x="485775" y="971550"/>
                </a:lnTo>
                <a:lnTo>
                  <a:pt x="473849" y="971403"/>
                </a:lnTo>
                <a:lnTo>
                  <a:pt x="426307" y="967896"/>
                </a:lnTo>
                <a:lnTo>
                  <a:pt x="379337" y="959745"/>
                </a:lnTo>
                <a:lnTo>
                  <a:pt x="333392" y="947031"/>
                </a:lnTo>
                <a:lnTo>
                  <a:pt x="288915" y="929874"/>
                </a:lnTo>
                <a:lnTo>
                  <a:pt x="246334" y="908439"/>
                </a:lnTo>
                <a:lnTo>
                  <a:pt x="206058" y="882935"/>
                </a:lnTo>
                <a:lnTo>
                  <a:pt x="168476" y="853605"/>
                </a:lnTo>
                <a:lnTo>
                  <a:pt x="133951" y="820733"/>
                </a:lnTo>
                <a:lnTo>
                  <a:pt x="102813" y="784636"/>
                </a:lnTo>
                <a:lnTo>
                  <a:pt x="75364" y="745660"/>
                </a:lnTo>
                <a:lnTo>
                  <a:pt x="51867" y="704181"/>
                </a:lnTo>
                <a:lnTo>
                  <a:pt x="32548" y="660599"/>
                </a:lnTo>
                <a:lnTo>
                  <a:pt x="17595" y="615333"/>
                </a:lnTo>
                <a:lnTo>
                  <a:pt x="7150" y="568820"/>
                </a:lnTo>
                <a:lnTo>
                  <a:pt x="1315" y="521507"/>
                </a:lnTo>
                <a:lnTo>
                  <a:pt x="0" y="485775"/>
                </a:lnTo>
                <a:lnTo>
                  <a:pt x="146" y="473849"/>
                </a:lnTo>
                <a:lnTo>
                  <a:pt x="3653" y="426307"/>
                </a:lnTo>
                <a:lnTo>
                  <a:pt x="11803" y="379337"/>
                </a:lnTo>
                <a:lnTo>
                  <a:pt x="24518" y="333392"/>
                </a:lnTo>
                <a:lnTo>
                  <a:pt x="41675" y="288915"/>
                </a:lnTo>
                <a:lnTo>
                  <a:pt x="63110" y="246334"/>
                </a:lnTo>
                <a:lnTo>
                  <a:pt x="88614" y="206058"/>
                </a:lnTo>
                <a:lnTo>
                  <a:pt x="117944" y="168476"/>
                </a:lnTo>
                <a:lnTo>
                  <a:pt x="150815" y="133951"/>
                </a:lnTo>
                <a:lnTo>
                  <a:pt x="186913" y="102813"/>
                </a:lnTo>
                <a:lnTo>
                  <a:pt x="225889" y="75364"/>
                </a:lnTo>
                <a:lnTo>
                  <a:pt x="267368" y="51867"/>
                </a:lnTo>
                <a:lnTo>
                  <a:pt x="310950" y="32548"/>
                </a:lnTo>
                <a:lnTo>
                  <a:pt x="356216" y="17595"/>
                </a:lnTo>
                <a:lnTo>
                  <a:pt x="402729" y="7150"/>
                </a:lnTo>
                <a:lnTo>
                  <a:pt x="450042" y="1315"/>
                </a:lnTo>
                <a:lnTo>
                  <a:pt x="485775" y="0"/>
                </a:lnTo>
                <a:lnTo>
                  <a:pt x="2619375" y="0"/>
                </a:lnTo>
                <a:lnTo>
                  <a:pt x="2666990" y="2339"/>
                </a:lnTo>
                <a:lnTo>
                  <a:pt x="2714148" y="9334"/>
                </a:lnTo>
                <a:lnTo>
                  <a:pt x="2760392" y="20917"/>
                </a:lnTo>
                <a:lnTo>
                  <a:pt x="2805274" y="36977"/>
                </a:lnTo>
                <a:lnTo>
                  <a:pt x="2848365" y="57359"/>
                </a:lnTo>
                <a:lnTo>
                  <a:pt x="2889256" y="81867"/>
                </a:lnTo>
                <a:lnTo>
                  <a:pt x="2927546" y="110266"/>
                </a:lnTo>
                <a:lnTo>
                  <a:pt x="2962865" y="142280"/>
                </a:lnTo>
                <a:lnTo>
                  <a:pt x="2994888" y="177602"/>
                </a:lnTo>
                <a:lnTo>
                  <a:pt x="3023282" y="215892"/>
                </a:lnTo>
                <a:lnTo>
                  <a:pt x="3047790" y="256782"/>
                </a:lnTo>
                <a:lnTo>
                  <a:pt x="3068173" y="299876"/>
                </a:lnTo>
                <a:lnTo>
                  <a:pt x="3084233" y="344762"/>
                </a:lnTo>
                <a:lnTo>
                  <a:pt x="3095815" y="391005"/>
                </a:lnTo>
                <a:lnTo>
                  <a:pt x="3102806" y="438160"/>
                </a:lnTo>
                <a:lnTo>
                  <a:pt x="3105150" y="485775"/>
                </a:lnTo>
                <a:lnTo>
                  <a:pt x="3105003" y="497700"/>
                </a:lnTo>
                <a:lnTo>
                  <a:pt x="3101496" y="545242"/>
                </a:lnTo>
                <a:lnTo>
                  <a:pt x="3093345" y="592212"/>
                </a:lnTo>
                <a:lnTo>
                  <a:pt x="3080630" y="638157"/>
                </a:lnTo>
                <a:lnTo>
                  <a:pt x="3063475" y="682634"/>
                </a:lnTo>
                <a:lnTo>
                  <a:pt x="3042041" y="725215"/>
                </a:lnTo>
                <a:lnTo>
                  <a:pt x="3016535" y="765491"/>
                </a:lnTo>
                <a:lnTo>
                  <a:pt x="2987204" y="803072"/>
                </a:lnTo>
                <a:lnTo>
                  <a:pt x="2954330" y="837598"/>
                </a:lnTo>
                <a:lnTo>
                  <a:pt x="2918236" y="868736"/>
                </a:lnTo>
                <a:lnTo>
                  <a:pt x="2879258" y="896185"/>
                </a:lnTo>
                <a:lnTo>
                  <a:pt x="2837780" y="919683"/>
                </a:lnTo>
                <a:lnTo>
                  <a:pt x="2794201" y="939001"/>
                </a:lnTo>
                <a:lnTo>
                  <a:pt x="2748935" y="953955"/>
                </a:lnTo>
                <a:lnTo>
                  <a:pt x="2702420" y="964399"/>
                </a:lnTo>
                <a:lnTo>
                  <a:pt x="2655108" y="970231"/>
                </a:lnTo>
                <a:lnTo>
                  <a:pt x="2619375" y="971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73643" y="5476574"/>
            <a:ext cx="23932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0">
                <a:solidFill>
                  <a:srgbClr val="887DFF"/>
                </a:solidFill>
                <a:latin typeface="Arial"/>
                <a:cs typeface="Arial"/>
              </a:rPr>
              <a:t>02</a:t>
            </a:r>
            <a:r>
              <a:rPr sz="3600" spc="-50">
                <a:solidFill>
                  <a:srgbClr val="887DFF"/>
                </a:solidFill>
                <a:latin typeface="Arial"/>
                <a:cs typeface="Arial"/>
              </a:rPr>
              <a:t> </a:t>
            </a:r>
            <a:r>
              <a:rPr lang="en-US" sz="3600" spc="-60">
                <a:latin typeface="Arial"/>
                <a:cs typeface="Arial"/>
              </a:rPr>
              <a:t>Purpose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77190" y="5314950"/>
            <a:ext cx="3705225" cy="971550"/>
          </a:xfrm>
          <a:custGeom>
            <a:avLst/>
            <a:gdLst/>
            <a:ahLst/>
            <a:cxnLst/>
            <a:rect l="l" t="t" r="r" b="b"/>
            <a:pathLst>
              <a:path w="3705225" h="971550">
                <a:moveTo>
                  <a:pt x="3219450" y="971550"/>
                </a:moveTo>
                <a:lnTo>
                  <a:pt x="485775" y="971550"/>
                </a:lnTo>
                <a:lnTo>
                  <a:pt x="473849" y="971403"/>
                </a:lnTo>
                <a:lnTo>
                  <a:pt x="426307" y="967896"/>
                </a:lnTo>
                <a:lnTo>
                  <a:pt x="379337" y="959745"/>
                </a:lnTo>
                <a:lnTo>
                  <a:pt x="333392" y="947031"/>
                </a:lnTo>
                <a:lnTo>
                  <a:pt x="288915" y="929874"/>
                </a:lnTo>
                <a:lnTo>
                  <a:pt x="246334" y="908439"/>
                </a:lnTo>
                <a:lnTo>
                  <a:pt x="206058" y="882935"/>
                </a:lnTo>
                <a:lnTo>
                  <a:pt x="168476" y="853605"/>
                </a:lnTo>
                <a:lnTo>
                  <a:pt x="133951" y="820733"/>
                </a:lnTo>
                <a:lnTo>
                  <a:pt x="102813" y="784636"/>
                </a:lnTo>
                <a:lnTo>
                  <a:pt x="75364" y="745660"/>
                </a:lnTo>
                <a:lnTo>
                  <a:pt x="51867" y="704181"/>
                </a:lnTo>
                <a:lnTo>
                  <a:pt x="32548" y="660599"/>
                </a:lnTo>
                <a:lnTo>
                  <a:pt x="17595" y="615333"/>
                </a:lnTo>
                <a:lnTo>
                  <a:pt x="7150" y="568820"/>
                </a:lnTo>
                <a:lnTo>
                  <a:pt x="1315" y="521507"/>
                </a:lnTo>
                <a:lnTo>
                  <a:pt x="0" y="485775"/>
                </a:lnTo>
                <a:lnTo>
                  <a:pt x="146" y="473849"/>
                </a:lnTo>
                <a:lnTo>
                  <a:pt x="3653" y="426307"/>
                </a:lnTo>
                <a:lnTo>
                  <a:pt x="11803" y="379337"/>
                </a:lnTo>
                <a:lnTo>
                  <a:pt x="24518" y="333392"/>
                </a:lnTo>
                <a:lnTo>
                  <a:pt x="41675" y="288915"/>
                </a:lnTo>
                <a:lnTo>
                  <a:pt x="63110" y="246334"/>
                </a:lnTo>
                <a:lnTo>
                  <a:pt x="88614" y="206058"/>
                </a:lnTo>
                <a:lnTo>
                  <a:pt x="117944" y="168476"/>
                </a:lnTo>
                <a:lnTo>
                  <a:pt x="150815" y="133951"/>
                </a:lnTo>
                <a:lnTo>
                  <a:pt x="186913" y="102813"/>
                </a:lnTo>
                <a:lnTo>
                  <a:pt x="225889" y="75364"/>
                </a:lnTo>
                <a:lnTo>
                  <a:pt x="267368" y="51867"/>
                </a:lnTo>
                <a:lnTo>
                  <a:pt x="310950" y="32548"/>
                </a:lnTo>
                <a:lnTo>
                  <a:pt x="356216" y="17595"/>
                </a:lnTo>
                <a:lnTo>
                  <a:pt x="402729" y="7150"/>
                </a:lnTo>
                <a:lnTo>
                  <a:pt x="450042" y="1315"/>
                </a:lnTo>
                <a:lnTo>
                  <a:pt x="485775" y="0"/>
                </a:lnTo>
                <a:lnTo>
                  <a:pt x="3219450" y="0"/>
                </a:lnTo>
                <a:lnTo>
                  <a:pt x="3267065" y="2339"/>
                </a:lnTo>
                <a:lnTo>
                  <a:pt x="3314223" y="9334"/>
                </a:lnTo>
                <a:lnTo>
                  <a:pt x="3360467" y="20917"/>
                </a:lnTo>
                <a:lnTo>
                  <a:pt x="3405349" y="36977"/>
                </a:lnTo>
                <a:lnTo>
                  <a:pt x="3448440" y="57359"/>
                </a:lnTo>
                <a:lnTo>
                  <a:pt x="3489331" y="81867"/>
                </a:lnTo>
                <a:lnTo>
                  <a:pt x="3527621" y="110266"/>
                </a:lnTo>
                <a:lnTo>
                  <a:pt x="3562940" y="142280"/>
                </a:lnTo>
                <a:lnTo>
                  <a:pt x="3594963" y="177602"/>
                </a:lnTo>
                <a:lnTo>
                  <a:pt x="3623357" y="215892"/>
                </a:lnTo>
                <a:lnTo>
                  <a:pt x="3647865" y="256782"/>
                </a:lnTo>
                <a:lnTo>
                  <a:pt x="3668248" y="299876"/>
                </a:lnTo>
                <a:lnTo>
                  <a:pt x="3684308" y="344762"/>
                </a:lnTo>
                <a:lnTo>
                  <a:pt x="3695890" y="391005"/>
                </a:lnTo>
                <a:lnTo>
                  <a:pt x="3702881" y="438160"/>
                </a:lnTo>
                <a:lnTo>
                  <a:pt x="3705225" y="485775"/>
                </a:lnTo>
                <a:lnTo>
                  <a:pt x="3705078" y="497700"/>
                </a:lnTo>
                <a:lnTo>
                  <a:pt x="3701571" y="545242"/>
                </a:lnTo>
                <a:lnTo>
                  <a:pt x="3693420" y="592212"/>
                </a:lnTo>
                <a:lnTo>
                  <a:pt x="3680705" y="638157"/>
                </a:lnTo>
                <a:lnTo>
                  <a:pt x="3663550" y="682634"/>
                </a:lnTo>
                <a:lnTo>
                  <a:pt x="3642116" y="725215"/>
                </a:lnTo>
                <a:lnTo>
                  <a:pt x="3616610" y="765491"/>
                </a:lnTo>
                <a:lnTo>
                  <a:pt x="3587283" y="803072"/>
                </a:lnTo>
                <a:lnTo>
                  <a:pt x="3554405" y="837598"/>
                </a:lnTo>
                <a:lnTo>
                  <a:pt x="3518311" y="868736"/>
                </a:lnTo>
                <a:lnTo>
                  <a:pt x="3479333" y="896185"/>
                </a:lnTo>
                <a:lnTo>
                  <a:pt x="3437855" y="919683"/>
                </a:lnTo>
                <a:lnTo>
                  <a:pt x="3394276" y="939001"/>
                </a:lnTo>
                <a:lnTo>
                  <a:pt x="3349010" y="953955"/>
                </a:lnTo>
                <a:lnTo>
                  <a:pt x="3302495" y="964399"/>
                </a:lnTo>
                <a:lnTo>
                  <a:pt x="3255183" y="970231"/>
                </a:lnTo>
                <a:lnTo>
                  <a:pt x="3219450" y="971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02963" y="5483225"/>
            <a:ext cx="245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0">
                <a:solidFill>
                  <a:srgbClr val="887DFF"/>
                </a:solidFill>
                <a:latin typeface="Arial"/>
                <a:cs typeface="Arial"/>
              </a:rPr>
              <a:t>03</a:t>
            </a:r>
            <a:r>
              <a:rPr sz="3600" spc="-50">
                <a:solidFill>
                  <a:srgbClr val="887DFF"/>
                </a:solidFill>
                <a:latin typeface="Arial"/>
                <a:cs typeface="Arial"/>
              </a:rPr>
              <a:t> </a:t>
            </a:r>
            <a:r>
              <a:rPr sz="3600" spc="-10"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49140" y="5314950"/>
            <a:ext cx="5591175" cy="971550"/>
          </a:xfrm>
          <a:custGeom>
            <a:avLst/>
            <a:gdLst/>
            <a:ahLst/>
            <a:cxnLst/>
            <a:rect l="l" t="t" r="r" b="b"/>
            <a:pathLst>
              <a:path w="5591175" h="971550">
                <a:moveTo>
                  <a:pt x="5105400" y="971550"/>
                </a:moveTo>
                <a:lnTo>
                  <a:pt x="485775" y="971550"/>
                </a:lnTo>
                <a:lnTo>
                  <a:pt x="473849" y="971403"/>
                </a:lnTo>
                <a:lnTo>
                  <a:pt x="426307" y="967896"/>
                </a:lnTo>
                <a:lnTo>
                  <a:pt x="379337" y="959745"/>
                </a:lnTo>
                <a:lnTo>
                  <a:pt x="333392" y="947031"/>
                </a:lnTo>
                <a:lnTo>
                  <a:pt x="288915" y="929874"/>
                </a:lnTo>
                <a:lnTo>
                  <a:pt x="246334" y="908439"/>
                </a:lnTo>
                <a:lnTo>
                  <a:pt x="206058" y="882935"/>
                </a:lnTo>
                <a:lnTo>
                  <a:pt x="168476" y="853605"/>
                </a:lnTo>
                <a:lnTo>
                  <a:pt x="133951" y="820733"/>
                </a:lnTo>
                <a:lnTo>
                  <a:pt x="102813" y="784636"/>
                </a:lnTo>
                <a:lnTo>
                  <a:pt x="75364" y="745660"/>
                </a:lnTo>
                <a:lnTo>
                  <a:pt x="51867" y="704181"/>
                </a:lnTo>
                <a:lnTo>
                  <a:pt x="32548" y="660599"/>
                </a:lnTo>
                <a:lnTo>
                  <a:pt x="17595" y="615333"/>
                </a:lnTo>
                <a:lnTo>
                  <a:pt x="7150" y="568820"/>
                </a:lnTo>
                <a:lnTo>
                  <a:pt x="1315" y="521507"/>
                </a:lnTo>
                <a:lnTo>
                  <a:pt x="0" y="485775"/>
                </a:lnTo>
                <a:lnTo>
                  <a:pt x="146" y="473849"/>
                </a:lnTo>
                <a:lnTo>
                  <a:pt x="3653" y="426307"/>
                </a:lnTo>
                <a:lnTo>
                  <a:pt x="11803" y="379337"/>
                </a:lnTo>
                <a:lnTo>
                  <a:pt x="24518" y="333392"/>
                </a:lnTo>
                <a:lnTo>
                  <a:pt x="41675" y="288915"/>
                </a:lnTo>
                <a:lnTo>
                  <a:pt x="63110" y="246334"/>
                </a:lnTo>
                <a:lnTo>
                  <a:pt x="88614" y="206058"/>
                </a:lnTo>
                <a:lnTo>
                  <a:pt x="117944" y="168476"/>
                </a:lnTo>
                <a:lnTo>
                  <a:pt x="150815" y="133951"/>
                </a:lnTo>
                <a:lnTo>
                  <a:pt x="186913" y="102813"/>
                </a:lnTo>
                <a:lnTo>
                  <a:pt x="225889" y="75364"/>
                </a:lnTo>
                <a:lnTo>
                  <a:pt x="267368" y="51867"/>
                </a:lnTo>
                <a:lnTo>
                  <a:pt x="310950" y="32548"/>
                </a:lnTo>
                <a:lnTo>
                  <a:pt x="356216" y="17595"/>
                </a:lnTo>
                <a:lnTo>
                  <a:pt x="402729" y="7150"/>
                </a:lnTo>
                <a:lnTo>
                  <a:pt x="450042" y="1315"/>
                </a:lnTo>
                <a:lnTo>
                  <a:pt x="485775" y="0"/>
                </a:lnTo>
                <a:lnTo>
                  <a:pt x="5105400" y="0"/>
                </a:lnTo>
                <a:lnTo>
                  <a:pt x="5153015" y="2339"/>
                </a:lnTo>
                <a:lnTo>
                  <a:pt x="5200173" y="9334"/>
                </a:lnTo>
                <a:lnTo>
                  <a:pt x="5246417" y="20917"/>
                </a:lnTo>
                <a:lnTo>
                  <a:pt x="5291299" y="36977"/>
                </a:lnTo>
                <a:lnTo>
                  <a:pt x="5334390" y="57359"/>
                </a:lnTo>
                <a:lnTo>
                  <a:pt x="5375281" y="81867"/>
                </a:lnTo>
                <a:lnTo>
                  <a:pt x="5413571" y="110266"/>
                </a:lnTo>
                <a:lnTo>
                  <a:pt x="5448890" y="142280"/>
                </a:lnTo>
                <a:lnTo>
                  <a:pt x="5480913" y="177602"/>
                </a:lnTo>
                <a:lnTo>
                  <a:pt x="5509307" y="215892"/>
                </a:lnTo>
                <a:lnTo>
                  <a:pt x="5533815" y="256782"/>
                </a:lnTo>
                <a:lnTo>
                  <a:pt x="5554198" y="299876"/>
                </a:lnTo>
                <a:lnTo>
                  <a:pt x="5570258" y="344762"/>
                </a:lnTo>
                <a:lnTo>
                  <a:pt x="5581840" y="391005"/>
                </a:lnTo>
                <a:lnTo>
                  <a:pt x="5588831" y="438160"/>
                </a:lnTo>
                <a:lnTo>
                  <a:pt x="5591175" y="485775"/>
                </a:lnTo>
                <a:lnTo>
                  <a:pt x="5591028" y="497700"/>
                </a:lnTo>
                <a:lnTo>
                  <a:pt x="5587521" y="545242"/>
                </a:lnTo>
                <a:lnTo>
                  <a:pt x="5579370" y="592212"/>
                </a:lnTo>
                <a:lnTo>
                  <a:pt x="5566655" y="638157"/>
                </a:lnTo>
                <a:lnTo>
                  <a:pt x="5549500" y="682634"/>
                </a:lnTo>
                <a:lnTo>
                  <a:pt x="5528066" y="725215"/>
                </a:lnTo>
                <a:lnTo>
                  <a:pt x="5502560" y="765491"/>
                </a:lnTo>
                <a:lnTo>
                  <a:pt x="5473232" y="803072"/>
                </a:lnTo>
                <a:lnTo>
                  <a:pt x="5440355" y="837598"/>
                </a:lnTo>
                <a:lnTo>
                  <a:pt x="5404261" y="868736"/>
                </a:lnTo>
                <a:lnTo>
                  <a:pt x="5365283" y="896185"/>
                </a:lnTo>
                <a:lnTo>
                  <a:pt x="5323805" y="919683"/>
                </a:lnTo>
                <a:lnTo>
                  <a:pt x="5280226" y="939001"/>
                </a:lnTo>
                <a:lnTo>
                  <a:pt x="5234956" y="953955"/>
                </a:lnTo>
                <a:lnTo>
                  <a:pt x="5188445" y="964399"/>
                </a:lnTo>
                <a:lnTo>
                  <a:pt x="5141133" y="970231"/>
                </a:lnTo>
                <a:lnTo>
                  <a:pt x="5105400" y="971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07047" y="5483225"/>
            <a:ext cx="4475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0">
                <a:solidFill>
                  <a:srgbClr val="887DFF"/>
                </a:solidFill>
                <a:latin typeface="Arial"/>
                <a:cs typeface="Arial"/>
              </a:rPr>
              <a:t>04</a:t>
            </a:r>
            <a:r>
              <a:rPr sz="3600" spc="-50">
                <a:solidFill>
                  <a:srgbClr val="887DFF"/>
                </a:solidFill>
                <a:latin typeface="Arial"/>
                <a:cs typeface="Arial"/>
              </a:rPr>
              <a:t> </a:t>
            </a:r>
            <a:r>
              <a:rPr sz="3600" spc="65">
                <a:latin typeface="Arial"/>
                <a:cs typeface="Arial"/>
              </a:rPr>
              <a:t>Recommendation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3" name="object 7">
            <a:extLst>
              <a:ext uri="{FF2B5EF4-FFF2-40B4-BE49-F238E27FC236}">
                <a16:creationId xmlns:a16="http://schemas.microsoft.com/office/drawing/2014/main" id="{B81DF93E-EE72-DB75-D0D9-F4741AC69E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5796" y="2433021"/>
            <a:ext cx="13441797" cy="246990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ts val="6450"/>
              </a:lnSpc>
              <a:spcBef>
                <a:spcPts val="190"/>
              </a:spcBef>
            </a:pPr>
            <a:r>
              <a:rPr sz="5250">
                <a:solidFill>
                  <a:srgbClr val="130944"/>
                </a:solidFill>
                <a:latin typeface="Arial"/>
                <a:cs typeface="Arial"/>
              </a:rPr>
              <a:t>These</a:t>
            </a:r>
            <a:r>
              <a:rPr sz="5250" spc="-229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65">
                <a:solidFill>
                  <a:srgbClr val="130944"/>
                </a:solidFill>
                <a:latin typeface="Arial"/>
                <a:cs typeface="Arial"/>
              </a:rPr>
              <a:t>are</a:t>
            </a:r>
            <a:r>
              <a:rPr sz="5250" spc="-22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85">
                <a:solidFill>
                  <a:srgbClr val="130944"/>
                </a:solidFill>
                <a:latin typeface="Arial"/>
                <a:cs typeface="Arial"/>
              </a:rPr>
              <a:t>the</a:t>
            </a:r>
            <a:r>
              <a:rPr sz="5250" spc="-22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195">
                <a:solidFill>
                  <a:srgbClr val="130944"/>
                </a:solidFill>
                <a:latin typeface="Arial"/>
                <a:cs typeface="Arial"/>
              </a:rPr>
              <a:t>people</a:t>
            </a:r>
            <a:r>
              <a:rPr sz="5250" spc="-22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70">
                <a:solidFill>
                  <a:srgbClr val="130944"/>
                </a:solidFill>
                <a:latin typeface="Arial"/>
                <a:cs typeface="Arial"/>
              </a:rPr>
              <a:t>at</a:t>
            </a:r>
            <a:r>
              <a:rPr sz="5250" spc="-22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85">
                <a:solidFill>
                  <a:srgbClr val="130944"/>
                </a:solidFill>
                <a:latin typeface="Arial"/>
                <a:cs typeface="Arial"/>
              </a:rPr>
              <a:t>the</a:t>
            </a:r>
            <a:r>
              <a:rPr sz="5250" spc="-229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00">
                <a:solidFill>
                  <a:srgbClr val="130944"/>
                </a:solidFill>
                <a:latin typeface="Arial"/>
                <a:cs typeface="Arial"/>
              </a:rPr>
              <a:t>heart</a:t>
            </a:r>
            <a:r>
              <a:rPr sz="5250" spc="-22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165">
                <a:solidFill>
                  <a:srgbClr val="130944"/>
                </a:solidFill>
                <a:latin typeface="Arial"/>
                <a:cs typeface="Arial"/>
              </a:rPr>
              <a:t>and</a:t>
            </a:r>
            <a:r>
              <a:rPr sz="5250" spc="-22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90">
                <a:solidFill>
                  <a:srgbClr val="130944"/>
                </a:solidFill>
                <a:latin typeface="Arial"/>
                <a:cs typeface="Arial"/>
              </a:rPr>
              <a:t>soul</a:t>
            </a:r>
            <a:r>
              <a:rPr sz="5250" spc="-22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45">
                <a:solidFill>
                  <a:srgbClr val="130944"/>
                </a:solidFill>
                <a:latin typeface="Arial"/>
                <a:cs typeface="Arial"/>
              </a:rPr>
              <a:t>of</a:t>
            </a:r>
            <a:r>
              <a:rPr sz="5250" spc="-22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lang="en-US" sz="5250" spc="130">
                <a:solidFill>
                  <a:srgbClr val="130944"/>
                </a:solidFill>
                <a:latin typeface="Arial"/>
                <a:cs typeface="Arial"/>
              </a:rPr>
              <a:t>your</a:t>
            </a:r>
            <a:r>
              <a:rPr sz="5250" spc="130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lang="en-US" sz="5250" spc="50">
                <a:solidFill>
                  <a:srgbClr val="130944"/>
                </a:solidFill>
                <a:latin typeface="Arial"/>
                <a:cs typeface="Arial"/>
              </a:rPr>
              <a:t>company</a:t>
            </a:r>
            <a:r>
              <a:rPr sz="5250" spc="50">
                <a:solidFill>
                  <a:srgbClr val="130944"/>
                </a:solidFill>
                <a:latin typeface="Arial"/>
                <a:cs typeface="Arial"/>
              </a:rPr>
              <a:t>.</a:t>
            </a:r>
            <a:r>
              <a:rPr sz="5250" spc="-23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>
                <a:solidFill>
                  <a:srgbClr val="130944"/>
                </a:solidFill>
                <a:latin typeface="Arial"/>
                <a:cs typeface="Arial"/>
              </a:rPr>
              <a:t>The</a:t>
            </a:r>
            <a:r>
              <a:rPr sz="5250" spc="-229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195">
                <a:solidFill>
                  <a:srgbClr val="130944"/>
                </a:solidFill>
                <a:latin typeface="Arial"/>
                <a:cs typeface="Arial"/>
              </a:rPr>
              <a:t>multidisciplinary</a:t>
            </a:r>
            <a:r>
              <a:rPr sz="5250" spc="-229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40">
                <a:solidFill>
                  <a:srgbClr val="130944"/>
                </a:solidFill>
                <a:latin typeface="Arial"/>
                <a:cs typeface="Arial"/>
              </a:rPr>
              <a:t>team</a:t>
            </a:r>
            <a:r>
              <a:rPr sz="5250" spc="-23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60">
                <a:solidFill>
                  <a:srgbClr val="130944"/>
                </a:solidFill>
                <a:latin typeface="Arial"/>
                <a:cs typeface="Arial"/>
              </a:rPr>
              <a:t>fits</a:t>
            </a:r>
            <a:r>
              <a:rPr sz="5250" spc="-229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85">
                <a:solidFill>
                  <a:srgbClr val="130944"/>
                </a:solidFill>
                <a:latin typeface="Arial"/>
                <a:cs typeface="Arial"/>
              </a:rPr>
              <a:t>the</a:t>
            </a:r>
            <a:r>
              <a:rPr lang="en-US" sz="5250" spc="-229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135">
                <a:solidFill>
                  <a:srgbClr val="130944"/>
                </a:solidFill>
                <a:latin typeface="Arial"/>
                <a:cs typeface="Arial"/>
              </a:rPr>
              <a:t>needs</a:t>
            </a:r>
            <a:r>
              <a:rPr lang="en-US" sz="5250">
                <a:latin typeface="Arial"/>
                <a:cs typeface="Arial"/>
              </a:rPr>
              <a:t> </a:t>
            </a:r>
            <a:r>
              <a:rPr sz="5250" spc="245">
                <a:solidFill>
                  <a:srgbClr val="130944"/>
                </a:solidFill>
                <a:latin typeface="Arial"/>
                <a:cs typeface="Arial"/>
              </a:rPr>
              <a:t>of</a:t>
            </a:r>
            <a:r>
              <a:rPr sz="5250" spc="-23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150">
                <a:solidFill>
                  <a:srgbClr val="130944"/>
                </a:solidFill>
                <a:latin typeface="Arial"/>
                <a:cs typeface="Arial"/>
              </a:rPr>
              <a:t>your</a:t>
            </a:r>
            <a:r>
              <a:rPr sz="5250" spc="-235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215">
                <a:solidFill>
                  <a:srgbClr val="130944"/>
                </a:solidFill>
                <a:latin typeface="Arial"/>
                <a:cs typeface="Arial"/>
              </a:rPr>
              <a:t>data</a:t>
            </a:r>
            <a:r>
              <a:rPr sz="5250" spc="-229">
                <a:solidFill>
                  <a:srgbClr val="130944"/>
                </a:solidFill>
                <a:latin typeface="Arial"/>
                <a:cs typeface="Arial"/>
              </a:rPr>
              <a:t> </a:t>
            </a:r>
            <a:r>
              <a:rPr sz="5250" spc="-10">
                <a:solidFill>
                  <a:srgbClr val="130944"/>
                </a:solidFill>
                <a:latin typeface="Arial"/>
                <a:cs typeface="Arial"/>
              </a:rPr>
              <a:t>analysis.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1" y="5528340"/>
            <a:ext cx="2105024" cy="21945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1" y="5512465"/>
            <a:ext cx="2257424" cy="2197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89735" y="5480715"/>
            <a:ext cx="2171699" cy="21971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6655" y="7630665"/>
            <a:ext cx="1965325" cy="903605"/>
          </a:xfrm>
          <a:prstGeom prst="rect">
            <a:avLst/>
          </a:prstGeom>
        </p:spPr>
        <p:txBody>
          <a:bodyPr vert="horz" wrap="square" lIns="0" tIns="13589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2100" b="1" spc="60">
                <a:solidFill>
                  <a:srgbClr val="5A54F4"/>
                </a:solidFill>
                <a:latin typeface="Arial"/>
                <a:cs typeface="Arial"/>
              </a:rPr>
              <a:t>ASHLEY</a:t>
            </a:r>
            <a:r>
              <a:rPr sz="2100" b="1" spc="350">
                <a:solidFill>
                  <a:srgbClr val="5A54F4"/>
                </a:solidFill>
                <a:latin typeface="Arial"/>
                <a:cs typeface="Arial"/>
              </a:rPr>
              <a:t> </a:t>
            </a:r>
            <a:r>
              <a:rPr sz="2100" b="1" spc="-20">
                <a:solidFill>
                  <a:srgbClr val="5A54F4"/>
                </a:solidFill>
                <a:latin typeface="Arial"/>
                <a:cs typeface="Arial"/>
              </a:rPr>
              <a:t>SELF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ts val="1430"/>
              </a:lnSpc>
              <a:spcBef>
                <a:spcPts val="555"/>
              </a:spcBef>
              <a:tabLst>
                <a:tab pos="608965" algn="l"/>
              </a:tabLst>
            </a:pP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D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  </a:t>
            </a:r>
            <a:r>
              <a:rPr sz="1200" spc="-10" err="1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endParaRPr lang="en-US" sz="1200">
              <a:latin typeface="Monaco"/>
              <a:cs typeface="Monaco"/>
            </a:endParaRPr>
          </a:p>
          <a:p>
            <a:pPr algn="ctr">
              <a:lnSpc>
                <a:spcPts val="1435"/>
              </a:lnSpc>
              <a:tabLst>
                <a:tab pos="608965" algn="l"/>
              </a:tabLst>
            </a:pPr>
            <a:r>
              <a:rPr lang="en-US"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lang="en-US"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lang="en-US"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lang="en-US"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lang="en-US" sz="1200" spc="-10">
                <a:solidFill>
                  <a:srgbClr val="130944"/>
                </a:solidFill>
                <a:latin typeface="Monaco"/>
                <a:cs typeface="Monaco"/>
              </a:rPr>
              <a:t>C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, </a:t>
            </a:r>
            <a:r>
              <a:rPr lang="en-US" sz="1200" spc="-10">
                <a:solidFill>
                  <a:srgbClr val="130944"/>
                </a:solidFill>
                <a:latin typeface="Monaco"/>
                <a:cs typeface="Monaco"/>
              </a:rPr>
              <a:t>U</a:t>
            </a:r>
            <a:r>
              <a:rPr lang="en-US"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lang="en-US"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lang="en-US"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endParaRPr lang="en-US" sz="1200">
              <a:latin typeface="Monaco"/>
              <a:cs typeface="Monac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3800" y="7630665"/>
            <a:ext cx="2885440" cy="903605"/>
          </a:xfrm>
          <a:prstGeom prst="rect">
            <a:avLst/>
          </a:prstGeom>
        </p:spPr>
        <p:txBody>
          <a:bodyPr vert="horz" wrap="square" lIns="0" tIns="1358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100" b="1" spc="65">
                <a:solidFill>
                  <a:srgbClr val="5A54F4"/>
                </a:solidFill>
                <a:latin typeface="Arial"/>
                <a:cs typeface="Arial"/>
              </a:rPr>
              <a:t>DEEPANSHU</a:t>
            </a:r>
            <a:r>
              <a:rPr sz="2100" b="1" spc="365">
                <a:solidFill>
                  <a:srgbClr val="5A54F4"/>
                </a:solidFill>
                <a:latin typeface="Arial"/>
                <a:cs typeface="Arial"/>
              </a:rPr>
              <a:t> </a:t>
            </a:r>
            <a:r>
              <a:rPr sz="2100" b="1" spc="50">
                <a:solidFill>
                  <a:srgbClr val="5A54F4"/>
                </a:solidFill>
                <a:latin typeface="Arial"/>
                <a:cs typeface="Arial"/>
              </a:rPr>
              <a:t>GUPTA</a:t>
            </a:r>
            <a:endParaRPr sz="2100">
              <a:latin typeface="Arial"/>
              <a:cs typeface="Arial"/>
            </a:endParaRPr>
          </a:p>
          <a:p>
            <a:pPr marR="69850" algn="ctr">
              <a:lnSpc>
                <a:spcPts val="1430"/>
              </a:lnSpc>
              <a:spcBef>
                <a:spcPts val="555"/>
              </a:spcBef>
              <a:tabLst>
                <a:tab pos="608965" algn="l"/>
              </a:tabLst>
            </a:pPr>
            <a:r>
              <a:rPr lang="en-US" sz="1200" spc="-10">
                <a:solidFill>
                  <a:srgbClr val="130944"/>
                </a:solidFill>
                <a:latin typeface="Monaco"/>
                <a:cs typeface="Monaco"/>
              </a:rPr>
              <a:t>D</a:t>
            </a:r>
            <a:r>
              <a:rPr lang="en-US"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lang="en-US"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lang="en-US"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lang="en-US" sz="1200" spc="-1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r>
              <a:rPr lang="en-US"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A  </a:t>
            </a:r>
            <a:r>
              <a:rPr sz="1200" spc="-10" err="1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endParaRPr sz="1200">
              <a:latin typeface="Monaco"/>
              <a:cs typeface="Monaco"/>
            </a:endParaRPr>
          </a:p>
          <a:p>
            <a:pPr marR="69850" algn="ctr">
              <a:lnSpc>
                <a:spcPts val="1435"/>
              </a:lnSpc>
              <a:tabLst>
                <a:tab pos="608965" algn="l"/>
              </a:tabLst>
            </a:pP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C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,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 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U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9210" y="7672777"/>
            <a:ext cx="2115820" cy="876935"/>
          </a:xfrm>
          <a:prstGeom prst="rect">
            <a:avLst/>
          </a:prstGeom>
        </p:spPr>
        <p:txBody>
          <a:bodyPr vert="horz" wrap="square" lIns="0" tIns="11938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2100" b="1" spc="50">
                <a:solidFill>
                  <a:srgbClr val="5A54F4"/>
                </a:solidFill>
                <a:latin typeface="Arial"/>
                <a:cs typeface="Arial"/>
              </a:rPr>
              <a:t>SENDY</a:t>
            </a:r>
            <a:r>
              <a:rPr sz="2100" b="1" spc="330">
                <a:solidFill>
                  <a:srgbClr val="5A54F4"/>
                </a:solidFill>
                <a:latin typeface="Arial"/>
                <a:cs typeface="Arial"/>
              </a:rPr>
              <a:t> </a:t>
            </a:r>
            <a:r>
              <a:rPr sz="2100" b="1" spc="80">
                <a:solidFill>
                  <a:srgbClr val="5A54F4"/>
                </a:solidFill>
                <a:latin typeface="Arial"/>
                <a:cs typeface="Arial"/>
              </a:rPr>
              <a:t>GOSAL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ts val="1430"/>
              </a:lnSpc>
              <a:spcBef>
                <a:spcPts val="480"/>
              </a:spcBef>
              <a:tabLst>
                <a:tab pos="608965" algn="l"/>
              </a:tabLst>
            </a:pP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D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  </a:t>
            </a:r>
            <a:r>
              <a:rPr sz="1200" spc="-10" err="1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endParaRPr sz="1200">
              <a:latin typeface="Monaco"/>
              <a:cs typeface="Monaco"/>
            </a:endParaRPr>
          </a:p>
          <a:p>
            <a:pPr algn="ctr">
              <a:lnSpc>
                <a:spcPts val="1435"/>
              </a:lnSpc>
              <a:tabLst>
                <a:tab pos="608965" algn="l"/>
              </a:tabLst>
            </a:pP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C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,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 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U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endParaRPr sz="1200">
              <a:latin typeface="Monaco"/>
              <a:cs typeface="Monac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87201" y="5480715"/>
            <a:ext cx="2114549" cy="21717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421930" y="7640206"/>
            <a:ext cx="3001645" cy="903605"/>
          </a:xfrm>
          <a:prstGeom prst="rect">
            <a:avLst/>
          </a:prstGeom>
        </p:spPr>
        <p:txBody>
          <a:bodyPr vert="horz" wrap="square" lIns="0" tIns="13589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2100" b="1" spc="80">
                <a:solidFill>
                  <a:srgbClr val="5A54F4"/>
                </a:solidFill>
                <a:latin typeface="Arial"/>
                <a:cs typeface="Arial"/>
              </a:rPr>
              <a:t>JOSEPH</a:t>
            </a:r>
            <a:r>
              <a:rPr sz="2100" b="1" spc="335">
                <a:solidFill>
                  <a:srgbClr val="5A54F4"/>
                </a:solidFill>
                <a:latin typeface="Arial"/>
                <a:cs typeface="Arial"/>
              </a:rPr>
              <a:t> </a:t>
            </a:r>
            <a:r>
              <a:rPr sz="2100" b="1" spc="75">
                <a:solidFill>
                  <a:srgbClr val="5A54F4"/>
                </a:solidFill>
                <a:latin typeface="Arial"/>
                <a:cs typeface="Arial"/>
              </a:rPr>
              <a:t>RODRIGUEZ</a:t>
            </a:r>
            <a:endParaRPr sz="2100">
              <a:latin typeface="Arial"/>
              <a:cs typeface="Arial"/>
            </a:endParaRPr>
          </a:p>
          <a:p>
            <a:pPr marL="3175" algn="ctr">
              <a:lnSpc>
                <a:spcPts val="1430"/>
              </a:lnSpc>
              <a:spcBef>
                <a:spcPts val="555"/>
              </a:spcBef>
              <a:tabLst>
                <a:tab pos="612775" algn="l"/>
              </a:tabLst>
            </a:pP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D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  </a:t>
            </a:r>
            <a:r>
              <a:rPr sz="1200" spc="-10" err="1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endParaRPr sz="1200">
              <a:latin typeface="Monaco"/>
              <a:cs typeface="Monaco"/>
            </a:endParaRPr>
          </a:p>
          <a:p>
            <a:pPr marL="3175" algn="ctr">
              <a:lnSpc>
                <a:spcPts val="1435"/>
              </a:lnSpc>
              <a:tabLst>
                <a:tab pos="612775" algn="l"/>
              </a:tabLst>
            </a:pP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C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,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 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U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endParaRPr sz="1200">
              <a:latin typeface="Monaco"/>
              <a:cs typeface="Monac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0125" y="9320212"/>
            <a:ext cx="16383000" cy="0"/>
          </a:xfrm>
          <a:custGeom>
            <a:avLst/>
            <a:gdLst/>
            <a:ahLst/>
            <a:cxnLst/>
            <a:rect l="l" t="t" r="r" b="b"/>
            <a:pathLst>
              <a:path w="16383000">
                <a:moveTo>
                  <a:pt x="0" y="0"/>
                </a:moveTo>
                <a:lnTo>
                  <a:pt x="16383000" y="0"/>
                </a:lnTo>
              </a:path>
            </a:pathLst>
          </a:custGeom>
          <a:ln w="9525">
            <a:solidFill>
              <a:srgbClr val="5A5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69A3EC-8037-035B-5E53-1416EAA4A571}"/>
              </a:ext>
            </a:extLst>
          </p:cNvPr>
          <p:cNvGrpSpPr/>
          <p:nvPr/>
        </p:nvGrpSpPr>
        <p:grpSpPr>
          <a:xfrm>
            <a:off x="7768114" y="1267388"/>
            <a:ext cx="2751772" cy="971550"/>
            <a:chOff x="7924800" y="1267388"/>
            <a:chExt cx="2751772" cy="971550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BF401B03-804C-DE11-9ABD-AAB18EB2F50A}"/>
                </a:ext>
              </a:extLst>
            </p:cNvPr>
            <p:cNvSpPr/>
            <p:nvPr/>
          </p:nvSpPr>
          <p:spPr>
            <a:xfrm>
              <a:off x="7924800" y="1267388"/>
              <a:ext cx="2751772" cy="971550"/>
            </a:xfrm>
            <a:custGeom>
              <a:avLst/>
              <a:gdLst/>
              <a:ahLst/>
              <a:cxnLst/>
              <a:rect l="l" t="t" r="r" b="b"/>
              <a:pathLst>
                <a:path w="3162300" h="971550">
                  <a:moveTo>
                    <a:pt x="2676525" y="971550"/>
                  </a:moveTo>
                  <a:lnTo>
                    <a:pt x="485775" y="971550"/>
                  </a:lnTo>
                  <a:lnTo>
                    <a:pt x="473849" y="971403"/>
                  </a:lnTo>
                  <a:lnTo>
                    <a:pt x="426307" y="967896"/>
                  </a:lnTo>
                  <a:lnTo>
                    <a:pt x="379337" y="959745"/>
                  </a:lnTo>
                  <a:lnTo>
                    <a:pt x="333392" y="947031"/>
                  </a:lnTo>
                  <a:lnTo>
                    <a:pt x="288915" y="929874"/>
                  </a:lnTo>
                  <a:lnTo>
                    <a:pt x="246334" y="908439"/>
                  </a:lnTo>
                  <a:lnTo>
                    <a:pt x="206058" y="882935"/>
                  </a:lnTo>
                  <a:lnTo>
                    <a:pt x="168476" y="853605"/>
                  </a:lnTo>
                  <a:lnTo>
                    <a:pt x="133951" y="820733"/>
                  </a:lnTo>
                  <a:lnTo>
                    <a:pt x="102813" y="784636"/>
                  </a:lnTo>
                  <a:lnTo>
                    <a:pt x="75364" y="745660"/>
                  </a:lnTo>
                  <a:lnTo>
                    <a:pt x="51867" y="704181"/>
                  </a:lnTo>
                  <a:lnTo>
                    <a:pt x="32548" y="660599"/>
                  </a:lnTo>
                  <a:lnTo>
                    <a:pt x="17595" y="615333"/>
                  </a:lnTo>
                  <a:lnTo>
                    <a:pt x="7150" y="568820"/>
                  </a:lnTo>
                  <a:lnTo>
                    <a:pt x="1315" y="521507"/>
                  </a:lnTo>
                  <a:lnTo>
                    <a:pt x="0" y="485775"/>
                  </a:lnTo>
                  <a:lnTo>
                    <a:pt x="146" y="473849"/>
                  </a:lnTo>
                  <a:lnTo>
                    <a:pt x="3653" y="426307"/>
                  </a:lnTo>
                  <a:lnTo>
                    <a:pt x="11803" y="379337"/>
                  </a:lnTo>
                  <a:lnTo>
                    <a:pt x="24518" y="333392"/>
                  </a:lnTo>
                  <a:lnTo>
                    <a:pt x="41675" y="288915"/>
                  </a:lnTo>
                  <a:lnTo>
                    <a:pt x="63110" y="246334"/>
                  </a:lnTo>
                  <a:lnTo>
                    <a:pt x="88614" y="206058"/>
                  </a:lnTo>
                  <a:lnTo>
                    <a:pt x="117944" y="168476"/>
                  </a:lnTo>
                  <a:lnTo>
                    <a:pt x="150815" y="133951"/>
                  </a:lnTo>
                  <a:lnTo>
                    <a:pt x="186913" y="102813"/>
                  </a:lnTo>
                  <a:lnTo>
                    <a:pt x="225889" y="75364"/>
                  </a:lnTo>
                  <a:lnTo>
                    <a:pt x="267368" y="51867"/>
                  </a:lnTo>
                  <a:lnTo>
                    <a:pt x="310950" y="32548"/>
                  </a:lnTo>
                  <a:lnTo>
                    <a:pt x="356216" y="17595"/>
                  </a:lnTo>
                  <a:lnTo>
                    <a:pt x="402729" y="7150"/>
                  </a:lnTo>
                  <a:lnTo>
                    <a:pt x="450042" y="1315"/>
                  </a:lnTo>
                  <a:lnTo>
                    <a:pt x="485775" y="0"/>
                  </a:lnTo>
                  <a:lnTo>
                    <a:pt x="2676525" y="0"/>
                  </a:lnTo>
                  <a:lnTo>
                    <a:pt x="2724140" y="2339"/>
                  </a:lnTo>
                  <a:lnTo>
                    <a:pt x="2771298" y="9334"/>
                  </a:lnTo>
                  <a:lnTo>
                    <a:pt x="2817542" y="20917"/>
                  </a:lnTo>
                  <a:lnTo>
                    <a:pt x="2862424" y="36977"/>
                  </a:lnTo>
                  <a:lnTo>
                    <a:pt x="2905515" y="57359"/>
                  </a:lnTo>
                  <a:lnTo>
                    <a:pt x="2946406" y="81867"/>
                  </a:lnTo>
                  <a:lnTo>
                    <a:pt x="2984696" y="110266"/>
                  </a:lnTo>
                  <a:lnTo>
                    <a:pt x="3020015" y="142280"/>
                  </a:lnTo>
                  <a:lnTo>
                    <a:pt x="3052038" y="177602"/>
                  </a:lnTo>
                  <a:lnTo>
                    <a:pt x="3080432" y="215892"/>
                  </a:lnTo>
                  <a:lnTo>
                    <a:pt x="3104940" y="256782"/>
                  </a:lnTo>
                  <a:lnTo>
                    <a:pt x="3125323" y="299876"/>
                  </a:lnTo>
                  <a:lnTo>
                    <a:pt x="3141383" y="344762"/>
                  </a:lnTo>
                  <a:lnTo>
                    <a:pt x="3152965" y="391005"/>
                  </a:lnTo>
                  <a:lnTo>
                    <a:pt x="3159956" y="438160"/>
                  </a:lnTo>
                  <a:lnTo>
                    <a:pt x="3162300" y="485775"/>
                  </a:lnTo>
                  <a:lnTo>
                    <a:pt x="3162153" y="497700"/>
                  </a:lnTo>
                  <a:lnTo>
                    <a:pt x="3158646" y="545242"/>
                  </a:lnTo>
                  <a:lnTo>
                    <a:pt x="3150495" y="592212"/>
                  </a:lnTo>
                  <a:lnTo>
                    <a:pt x="3137780" y="638157"/>
                  </a:lnTo>
                  <a:lnTo>
                    <a:pt x="3120625" y="682634"/>
                  </a:lnTo>
                  <a:lnTo>
                    <a:pt x="3099191" y="725215"/>
                  </a:lnTo>
                  <a:lnTo>
                    <a:pt x="3073685" y="765491"/>
                  </a:lnTo>
                  <a:lnTo>
                    <a:pt x="3044358" y="803072"/>
                  </a:lnTo>
                  <a:lnTo>
                    <a:pt x="3011480" y="837598"/>
                  </a:lnTo>
                  <a:lnTo>
                    <a:pt x="2975386" y="868736"/>
                  </a:lnTo>
                  <a:lnTo>
                    <a:pt x="2936408" y="896185"/>
                  </a:lnTo>
                  <a:lnTo>
                    <a:pt x="2894930" y="919683"/>
                  </a:lnTo>
                  <a:lnTo>
                    <a:pt x="2851351" y="939001"/>
                  </a:lnTo>
                  <a:lnTo>
                    <a:pt x="2806085" y="953955"/>
                  </a:lnTo>
                  <a:lnTo>
                    <a:pt x="2759570" y="964399"/>
                  </a:lnTo>
                  <a:lnTo>
                    <a:pt x="2712258" y="970231"/>
                  </a:lnTo>
                  <a:lnTo>
                    <a:pt x="2676525" y="971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6A162278-D3A9-2883-DCDC-34EE8FA41981}"/>
                </a:ext>
              </a:extLst>
            </p:cNvPr>
            <p:cNvSpPr txBox="1"/>
            <p:nvPr/>
          </p:nvSpPr>
          <p:spPr>
            <a:xfrm>
              <a:off x="8335962" y="1435663"/>
              <a:ext cx="1874838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3600" spc="-229">
                  <a:solidFill>
                    <a:srgbClr val="887DFF"/>
                  </a:solidFill>
                  <a:latin typeface="Arial"/>
                  <a:cs typeface="Arial"/>
                </a:rPr>
                <a:t>01</a:t>
              </a:r>
              <a:r>
                <a:rPr sz="3600" spc="-35">
                  <a:solidFill>
                    <a:srgbClr val="887DFF"/>
                  </a:solidFill>
                  <a:latin typeface="Arial"/>
                  <a:cs typeface="Arial"/>
                </a:rPr>
                <a:t> </a:t>
              </a:r>
              <a:r>
                <a:rPr lang="en-US" sz="3600" spc="-10">
                  <a:latin typeface="Arial"/>
                  <a:cs typeface="Arial"/>
                </a:rPr>
                <a:t>Team</a:t>
              </a:r>
              <a:endParaRPr sz="3600">
                <a:latin typeface="Arial"/>
                <a:cs typeface="Arial"/>
              </a:endParaRPr>
            </a:p>
          </p:txBody>
        </p:sp>
      </p:grpSp>
      <p:pic>
        <p:nvPicPr>
          <p:cNvPr id="3" name="object 6">
            <a:extLst>
              <a:ext uri="{FF2B5EF4-FFF2-40B4-BE49-F238E27FC236}">
                <a16:creationId xmlns:a16="http://schemas.microsoft.com/office/drawing/2014/main" id="{8C52AA87-38E1-7D42-06CE-D09B008B798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25700" y="5336620"/>
            <a:ext cx="2167128" cy="2194560"/>
          </a:xfrm>
          <a:prstGeom prst="rect">
            <a:avLst/>
          </a:prstGeom>
        </p:spPr>
      </p:pic>
      <p:sp>
        <p:nvSpPr>
          <p:cNvPr id="16" name="object 10">
            <a:extLst>
              <a:ext uri="{FF2B5EF4-FFF2-40B4-BE49-F238E27FC236}">
                <a16:creationId xmlns:a16="http://schemas.microsoft.com/office/drawing/2014/main" id="{59CCC0FE-3BD3-85A1-AE17-58D18D023D51}"/>
              </a:ext>
            </a:extLst>
          </p:cNvPr>
          <p:cNvSpPr txBox="1"/>
          <p:nvPr/>
        </p:nvSpPr>
        <p:spPr>
          <a:xfrm>
            <a:off x="15240000" y="7652415"/>
            <a:ext cx="2046605" cy="876935"/>
          </a:xfrm>
          <a:prstGeom prst="rect">
            <a:avLst/>
          </a:prstGeom>
        </p:spPr>
        <p:txBody>
          <a:bodyPr vert="horz" wrap="square" lIns="0" tIns="11938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2100" b="1" spc="70">
                <a:solidFill>
                  <a:srgbClr val="5A54F4"/>
                </a:solidFill>
                <a:latin typeface="Arial"/>
                <a:cs typeface="Arial"/>
              </a:rPr>
              <a:t>SAVITA</a:t>
            </a:r>
            <a:r>
              <a:rPr sz="2100" b="1" spc="340">
                <a:solidFill>
                  <a:srgbClr val="5A54F4"/>
                </a:solidFill>
                <a:latin typeface="Arial"/>
                <a:cs typeface="Arial"/>
              </a:rPr>
              <a:t> </a:t>
            </a:r>
            <a:r>
              <a:rPr sz="2100" b="1" spc="85">
                <a:solidFill>
                  <a:srgbClr val="5A54F4"/>
                </a:solidFill>
                <a:latin typeface="Arial"/>
                <a:cs typeface="Arial"/>
              </a:rPr>
              <a:t>DEVI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ts val="1430"/>
              </a:lnSpc>
              <a:spcBef>
                <a:spcPts val="480"/>
              </a:spcBef>
              <a:tabLst>
                <a:tab pos="608965" algn="l"/>
              </a:tabLst>
            </a:pP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D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  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L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T</a:t>
            </a:r>
            <a:endParaRPr sz="1200">
              <a:latin typeface="Monaco"/>
              <a:cs typeface="Monaco"/>
            </a:endParaRPr>
          </a:p>
          <a:p>
            <a:pPr algn="ctr">
              <a:lnSpc>
                <a:spcPts val="1435"/>
              </a:lnSpc>
              <a:tabLst>
                <a:tab pos="608965" algn="l"/>
              </a:tabLst>
            </a:pP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N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Y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C</a:t>
            </a:r>
            <a:r>
              <a:rPr lang="en-US" sz="1200" spc="-50">
                <a:solidFill>
                  <a:srgbClr val="130944"/>
                </a:solidFill>
                <a:latin typeface="Monaco"/>
                <a:cs typeface="Monaco"/>
              </a:rPr>
              <a:t>, 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U</a:t>
            </a:r>
            <a:r>
              <a:rPr sz="1200" spc="-484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10">
                <a:solidFill>
                  <a:srgbClr val="130944"/>
                </a:solidFill>
                <a:latin typeface="Monaco"/>
                <a:cs typeface="Monaco"/>
              </a:rPr>
              <a:t>S</a:t>
            </a:r>
            <a:r>
              <a:rPr sz="1200" spc="-480">
                <a:solidFill>
                  <a:srgbClr val="130944"/>
                </a:solidFill>
                <a:latin typeface="Monaco"/>
                <a:cs typeface="Monaco"/>
              </a:rPr>
              <a:t> </a:t>
            </a:r>
            <a:r>
              <a:rPr sz="1200" spc="-50">
                <a:solidFill>
                  <a:srgbClr val="130944"/>
                </a:solidFill>
                <a:latin typeface="Monaco"/>
                <a:cs typeface="Monaco"/>
              </a:rPr>
              <a:t>A</a:t>
            </a:r>
            <a:endParaRPr sz="1200">
              <a:latin typeface="Monaco"/>
              <a:cs typeface="Monaco"/>
            </a:endParaRPr>
          </a:p>
        </p:txBody>
      </p:sp>
      <p:pic>
        <p:nvPicPr>
          <p:cNvPr id="17" name="object 7">
            <a:extLst>
              <a:ext uri="{FF2B5EF4-FFF2-40B4-BE49-F238E27FC236}">
                <a16:creationId xmlns:a16="http://schemas.microsoft.com/office/drawing/2014/main" id="{98866EF1-0422-D392-5893-B8C789EB2BF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475E18F-9AB0-C6F9-F147-EE228764A19E}"/>
              </a:ext>
            </a:extLst>
          </p:cNvPr>
          <p:cNvSpPr txBox="1"/>
          <p:nvPr/>
        </p:nvSpPr>
        <p:spPr>
          <a:xfrm>
            <a:off x="2423099" y="5143500"/>
            <a:ext cx="13441797" cy="1636345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 algn="ctr">
              <a:lnSpc>
                <a:spcPts val="6450"/>
              </a:lnSpc>
              <a:spcBef>
                <a:spcPts val="190"/>
              </a:spcBef>
            </a:pPr>
            <a:r>
              <a:rPr lang="en-US" sz="5250">
                <a:solidFill>
                  <a:schemeClr val="bg1"/>
                </a:solidFill>
                <a:latin typeface="Arial"/>
                <a:cs typeface="Arial"/>
              </a:rPr>
              <a:t>How can Unicorn increase its profit margin over the next four quarters?</a:t>
            </a:r>
            <a:endParaRPr sz="525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F44338-4C48-2476-EFC3-9041A614C0D4}"/>
              </a:ext>
            </a:extLst>
          </p:cNvPr>
          <p:cNvGrpSpPr/>
          <p:nvPr/>
        </p:nvGrpSpPr>
        <p:grpSpPr>
          <a:xfrm>
            <a:off x="6967299" y="3619500"/>
            <a:ext cx="4353401" cy="1276350"/>
            <a:chOff x="6967299" y="3238500"/>
            <a:chExt cx="4353401" cy="127635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12EE1359-30F5-4DFF-41FF-4377F4B5F961}"/>
                </a:ext>
              </a:extLst>
            </p:cNvPr>
            <p:cNvSpPr/>
            <p:nvPr/>
          </p:nvSpPr>
          <p:spPr>
            <a:xfrm>
              <a:off x="6967299" y="3238500"/>
              <a:ext cx="4353401" cy="1276350"/>
            </a:xfrm>
            <a:custGeom>
              <a:avLst/>
              <a:gdLst/>
              <a:ahLst/>
              <a:cxnLst/>
              <a:rect l="l" t="t" r="r" b="b"/>
              <a:pathLst>
                <a:path w="3162300" h="971550">
                  <a:moveTo>
                    <a:pt x="2676525" y="971550"/>
                  </a:moveTo>
                  <a:lnTo>
                    <a:pt x="485775" y="971550"/>
                  </a:lnTo>
                  <a:lnTo>
                    <a:pt x="473849" y="971403"/>
                  </a:lnTo>
                  <a:lnTo>
                    <a:pt x="426307" y="967896"/>
                  </a:lnTo>
                  <a:lnTo>
                    <a:pt x="379337" y="959745"/>
                  </a:lnTo>
                  <a:lnTo>
                    <a:pt x="333392" y="947031"/>
                  </a:lnTo>
                  <a:lnTo>
                    <a:pt x="288915" y="929874"/>
                  </a:lnTo>
                  <a:lnTo>
                    <a:pt x="246334" y="908439"/>
                  </a:lnTo>
                  <a:lnTo>
                    <a:pt x="206058" y="882935"/>
                  </a:lnTo>
                  <a:lnTo>
                    <a:pt x="168476" y="853605"/>
                  </a:lnTo>
                  <a:lnTo>
                    <a:pt x="133951" y="820733"/>
                  </a:lnTo>
                  <a:lnTo>
                    <a:pt x="102813" y="784636"/>
                  </a:lnTo>
                  <a:lnTo>
                    <a:pt x="75364" y="745660"/>
                  </a:lnTo>
                  <a:lnTo>
                    <a:pt x="51867" y="704181"/>
                  </a:lnTo>
                  <a:lnTo>
                    <a:pt x="32548" y="660599"/>
                  </a:lnTo>
                  <a:lnTo>
                    <a:pt x="17595" y="615333"/>
                  </a:lnTo>
                  <a:lnTo>
                    <a:pt x="7150" y="568820"/>
                  </a:lnTo>
                  <a:lnTo>
                    <a:pt x="1315" y="521507"/>
                  </a:lnTo>
                  <a:lnTo>
                    <a:pt x="0" y="485775"/>
                  </a:lnTo>
                  <a:lnTo>
                    <a:pt x="146" y="473849"/>
                  </a:lnTo>
                  <a:lnTo>
                    <a:pt x="3653" y="426307"/>
                  </a:lnTo>
                  <a:lnTo>
                    <a:pt x="11803" y="379337"/>
                  </a:lnTo>
                  <a:lnTo>
                    <a:pt x="24518" y="333392"/>
                  </a:lnTo>
                  <a:lnTo>
                    <a:pt x="41675" y="288915"/>
                  </a:lnTo>
                  <a:lnTo>
                    <a:pt x="63110" y="246334"/>
                  </a:lnTo>
                  <a:lnTo>
                    <a:pt x="88614" y="206058"/>
                  </a:lnTo>
                  <a:lnTo>
                    <a:pt x="117944" y="168476"/>
                  </a:lnTo>
                  <a:lnTo>
                    <a:pt x="150815" y="133951"/>
                  </a:lnTo>
                  <a:lnTo>
                    <a:pt x="186913" y="102813"/>
                  </a:lnTo>
                  <a:lnTo>
                    <a:pt x="225889" y="75364"/>
                  </a:lnTo>
                  <a:lnTo>
                    <a:pt x="267368" y="51867"/>
                  </a:lnTo>
                  <a:lnTo>
                    <a:pt x="310950" y="32548"/>
                  </a:lnTo>
                  <a:lnTo>
                    <a:pt x="356216" y="17595"/>
                  </a:lnTo>
                  <a:lnTo>
                    <a:pt x="402729" y="7150"/>
                  </a:lnTo>
                  <a:lnTo>
                    <a:pt x="450042" y="1315"/>
                  </a:lnTo>
                  <a:lnTo>
                    <a:pt x="485775" y="0"/>
                  </a:lnTo>
                  <a:lnTo>
                    <a:pt x="2676525" y="0"/>
                  </a:lnTo>
                  <a:lnTo>
                    <a:pt x="2724140" y="2339"/>
                  </a:lnTo>
                  <a:lnTo>
                    <a:pt x="2771298" y="9334"/>
                  </a:lnTo>
                  <a:lnTo>
                    <a:pt x="2817542" y="20917"/>
                  </a:lnTo>
                  <a:lnTo>
                    <a:pt x="2862424" y="36977"/>
                  </a:lnTo>
                  <a:lnTo>
                    <a:pt x="2905515" y="57359"/>
                  </a:lnTo>
                  <a:lnTo>
                    <a:pt x="2946406" y="81867"/>
                  </a:lnTo>
                  <a:lnTo>
                    <a:pt x="2984696" y="110266"/>
                  </a:lnTo>
                  <a:lnTo>
                    <a:pt x="3020015" y="142280"/>
                  </a:lnTo>
                  <a:lnTo>
                    <a:pt x="3052038" y="177602"/>
                  </a:lnTo>
                  <a:lnTo>
                    <a:pt x="3080432" y="215892"/>
                  </a:lnTo>
                  <a:lnTo>
                    <a:pt x="3104940" y="256782"/>
                  </a:lnTo>
                  <a:lnTo>
                    <a:pt x="3125323" y="299876"/>
                  </a:lnTo>
                  <a:lnTo>
                    <a:pt x="3141383" y="344762"/>
                  </a:lnTo>
                  <a:lnTo>
                    <a:pt x="3152965" y="391005"/>
                  </a:lnTo>
                  <a:lnTo>
                    <a:pt x="3159956" y="438160"/>
                  </a:lnTo>
                  <a:lnTo>
                    <a:pt x="3162300" y="485775"/>
                  </a:lnTo>
                  <a:lnTo>
                    <a:pt x="3162153" y="497700"/>
                  </a:lnTo>
                  <a:lnTo>
                    <a:pt x="3158646" y="545242"/>
                  </a:lnTo>
                  <a:lnTo>
                    <a:pt x="3150495" y="592212"/>
                  </a:lnTo>
                  <a:lnTo>
                    <a:pt x="3137780" y="638157"/>
                  </a:lnTo>
                  <a:lnTo>
                    <a:pt x="3120625" y="682634"/>
                  </a:lnTo>
                  <a:lnTo>
                    <a:pt x="3099191" y="725215"/>
                  </a:lnTo>
                  <a:lnTo>
                    <a:pt x="3073685" y="765491"/>
                  </a:lnTo>
                  <a:lnTo>
                    <a:pt x="3044358" y="803072"/>
                  </a:lnTo>
                  <a:lnTo>
                    <a:pt x="3011480" y="837598"/>
                  </a:lnTo>
                  <a:lnTo>
                    <a:pt x="2975386" y="868736"/>
                  </a:lnTo>
                  <a:lnTo>
                    <a:pt x="2936408" y="896185"/>
                  </a:lnTo>
                  <a:lnTo>
                    <a:pt x="2894930" y="919683"/>
                  </a:lnTo>
                  <a:lnTo>
                    <a:pt x="2851351" y="939001"/>
                  </a:lnTo>
                  <a:lnTo>
                    <a:pt x="2806085" y="953955"/>
                  </a:lnTo>
                  <a:lnTo>
                    <a:pt x="2759570" y="964399"/>
                  </a:lnTo>
                  <a:lnTo>
                    <a:pt x="2712258" y="970231"/>
                  </a:lnTo>
                  <a:lnTo>
                    <a:pt x="2676525" y="971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E424FFA6-C748-E91F-5AC5-80BC0E99BA77}"/>
                </a:ext>
              </a:extLst>
            </p:cNvPr>
            <p:cNvSpPr txBox="1"/>
            <p:nvPr/>
          </p:nvSpPr>
          <p:spPr>
            <a:xfrm>
              <a:off x="7336786" y="3454764"/>
              <a:ext cx="3614421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5400" spc="-229">
                  <a:solidFill>
                    <a:srgbClr val="887DFF"/>
                  </a:solidFill>
                  <a:latin typeface="Arial"/>
                  <a:cs typeface="Arial"/>
                </a:rPr>
                <a:t>02</a:t>
              </a:r>
              <a:r>
                <a:rPr lang="en-US" sz="5400" spc="-35">
                  <a:solidFill>
                    <a:srgbClr val="887DFF"/>
                  </a:solidFill>
                  <a:latin typeface="Arial"/>
                  <a:cs typeface="Arial"/>
                </a:rPr>
                <a:t> </a:t>
              </a:r>
              <a:r>
                <a:rPr lang="en-US" sz="5400" spc="-10">
                  <a:latin typeface="Arial"/>
                  <a:cs typeface="Arial"/>
                </a:rPr>
                <a:t>Purpose</a:t>
              </a:r>
              <a:endParaRPr lang="en-US" sz="5400">
                <a:latin typeface="Arial"/>
                <a:cs typeface="Arial"/>
              </a:endParaRPr>
            </a:p>
          </p:txBody>
        </p:sp>
      </p:grpSp>
      <p:pic>
        <p:nvPicPr>
          <p:cNvPr id="15" name="object 7">
            <a:extLst>
              <a:ext uri="{FF2B5EF4-FFF2-40B4-BE49-F238E27FC236}">
                <a16:creationId xmlns:a16="http://schemas.microsoft.com/office/drawing/2014/main" id="{34C2907F-BC25-5C83-C55C-C01E17CAA7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73" y="4095750"/>
            <a:ext cx="6829425" cy="1952625"/>
          </a:xfrm>
          <a:custGeom>
            <a:avLst/>
            <a:gdLst/>
            <a:ahLst/>
            <a:cxnLst/>
            <a:rect l="l" t="t" r="r" b="b"/>
            <a:pathLst>
              <a:path w="6829425" h="1952625">
                <a:moveTo>
                  <a:pt x="5865018" y="1952551"/>
                </a:moveTo>
                <a:lnTo>
                  <a:pt x="964259" y="1952551"/>
                </a:lnTo>
                <a:lnTo>
                  <a:pt x="940305" y="1951965"/>
                </a:lnTo>
                <a:lnTo>
                  <a:pt x="892474" y="1949023"/>
                </a:lnTo>
                <a:lnTo>
                  <a:pt x="844846" y="1943745"/>
                </a:lnTo>
                <a:lnTo>
                  <a:pt x="797535" y="1936129"/>
                </a:lnTo>
                <a:lnTo>
                  <a:pt x="750654" y="1926205"/>
                </a:lnTo>
                <a:lnTo>
                  <a:pt x="704317" y="1913990"/>
                </a:lnTo>
                <a:lnTo>
                  <a:pt x="658635" y="1899517"/>
                </a:lnTo>
                <a:lnTo>
                  <a:pt x="613717" y="1882827"/>
                </a:lnTo>
                <a:lnTo>
                  <a:pt x="569674" y="1863945"/>
                </a:lnTo>
                <a:lnTo>
                  <a:pt x="526609" y="1842928"/>
                </a:lnTo>
                <a:lnTo>
                  <a:pt x="484629" y="1819821"/>
                </a:lnTo>
                <a:lnTo>
                  <a:pt x="443831" y="1794685"/>
                </a:lnTo>
                <a:lnTo>
                  <a:pt x="404317" y="1767573"/>
                </a:lnTo>
                <a:lnTo>
                  <a:pt x="366181" y="1738560"/>
                </a:lnTo>
                <a:lnTo>
                  <a:pt x="329514" y="1707701"/>
                </a:lnTo>
                <a:lnTo>
                  <a:pt x="294406" y="1675089"/>
                </a:lnTo>
                <a:lnTo>
                  <a:pt x="260939" y="1640793"/>
                </a:lnTo>
                <a:lnTo>
                  <a:pt x="229197" y="1604892"/>
                </a:lnTo>
                <a:lnTo>
                  <a:pt x="199253" y="1567482"/>
                </a:lnTo>
                <a:lnTo>
                  <a:pt x="171182" y="1528645"/>
                </a:lnTo>
                <a:lnTo>
                  <a:pt x="145050" y="1488476"/>
                </a:lnTo>
                <a:lnTo>
                  <a:pt x="120921" y="1447076"/>
                </a:lnTo>
                <a:lnTo>
                  <a:pt x="98852" y="1404539"/>
                </a:lnTo>
                <a:lnTo>
                  <a:pt x="78896" y="1360973"/>
                </a:lnTo>
                <a:lnTo>
                  <a:pt x="61103" y="1316479"/>
                </a:lnTo>
                <a:lnTo>
                  <a:pt x="45514" y="1271163"/>
                </a:lnTo>
                <a:lnTo>
                  <a:pt x="32167" y="1225141"/>
                </a:lnTo>
                <a:lnTo>
                  <a:pt x="21095" y="1178519"/>
                </a:lnTo>
                <a:lnTo>
                  <a:pt x="12324" y="1131407"/>
                </a:lnTo>
                <a:lnTo>
                  <a:pt x="5875" y="1083925"/>
                </a:lnTo>
                <a:lnTo>
                  <a:pt x="1763" y="1036179"/>
                </a:lnTo>
                <a:lnTo>
                  <a:pt x="0" y="988292"/>
                </a:lnTo>
                <a:lnTo>
                  <a:pt x="0" y="964332"/>
                </a:lnTo>
                <a:lnTo>
                  <a:pt x="1763" y="916443"/>
                </a:lnTo>
                <a:lnTo>
                  <a:pt x="5875" y="868699"/>
                </a:lnTo>
                <a:lnTo>
                  <a:pt x="12324" y="821216"/>
                </a:lnTo>
                <a:lnTo>
                  <a:pt x="21095" y="774106"/>
                </a:lnTo>
                <a:lnTo>
                  <a:pt x="32167" y="727482"/>
                </a:lnTo>
                <a:lnTo>
                  <a:pt x="45514" y="681459"/>
                </a:lnTo>
                <a:lnTo>
                  <a:pt x="61103" y="636145"/>
                </a:lnTo>
                <a:lnTo>
                  <a:pt x="78896" y="591651"/>
                </a:lnTo>
                <a:lnTo>
                  <a:pt x="98852" y="548085"/>
                </a:lnTo>
                <a:lnTo>
                  <a:pt x="120921" y="505549"/>
                </a:lnTo>
                <a:lnTo>
                  <a:pt x="145050" y="464148"/>
                </a:lnTo>
                <a:lnTo>
                  <a:pt x="171182" y="423980"/>
                </a:lnTo>
                <a:lnTo>
                  <a:pt x="199253" y="385143"/>
                </a:lnTo>
                <a:lnTo>
                  <a:pt x="229197" y="347731"/>
                </a:lnTo>
                <a:lnTo>
                  <a:pt x="260939" y="311832"/>
                </a:lnTo>
                <a:lnTo>
                  <a:pt x="294406" y="277535"/>
                </a:lnTo>
                <a:lnTo>
                  <a:pt x="329514" y="244920"/>
                </a:lnTo>
                <a:lnTo>
                  <a:pt x="366181" y="214068"/>
                </a:lnTo>
                <a:lnTo>
                  <a:pt x="404317" y="185052"/>
                </a:lnTo>
                <a:lnTo>
                  <a:pt x="443831" y="157942"/>
                </a:lnTo>
                <a:lnTo>
                  <a:pt x="484629" y="132804"/>
                </a:lnTo>
                <a:lnTo>
                  <a:pt x="526609" y="109698"/>
                </a:lnTo>
                <a:lnTo>
                  <a:pt x="569674" y="88680"/>
                </a:lnTo>
                <a:lnTo>
                  <a:pt x="613717" y="69800"/>
                </a:lnTo>
                <a:lnTo>
                  <a:pt x="658635" y="53103"/>
                </a:lnTo>
                <a:lnTo>
                  <a:pt x="704317" y="38631"/>
                </a:lnTo>
                <a:lnTo>
                  <a:pt x="750654" y="26418"/>
                </a:lnTo>
                <a:lnTo>
                  <a:pt x="797535" y="16494"/>
                </a:lnTo>
                <a:lnTo>
                  <a:pt x="844847" y="8881"/>
                </a:lnTo>
                <a:lnTo>
                  <a:pt x="892474" y="3599"/>
                </a:lnTo>
                <a:lnTo>
                  <a:pt x="940305" y="661"/>
                </a:lnTo>
                <a:lnTo>
                  <a:pt x="976238" y="0"/>
                </a:lnTo>
                <a:lnTo>
                  <a:pt x="5865018" y="73"/>
                </a:lnTo>
                <a:lnTo>
                  <a:pt x="5912906" y="1837"/>
                </a:lnTo>
                <a:lnTo>
                  <a:pt x="5960650" y="5948"/>
                </a:lnTo>
                <a:lnTo>
                  <a:pt x="6008134" y="12397"/>
                </a:lnTo>
                <a:lnTo>
                  <a:pt x="6055245" y="21169"/>
                </a:lnTo>
                <a:lnTo>
                  <a:pt x="6101867" y="32241"/>
                </a:lnTo>
                <a:lnTo>
                  <a:pt x="6147889" y="45588"/>
                </a:lnTo>
                <a:lnTo>
                  <a:pt x="6193205" y="61176"/>
                </a:lnTo>
                <a:lnTo>
                  <a:pt x="6237699" y="78970"/>
                </a:lnTo>
                <a:lnTo>
                  <a:pt x="6281265" y="98925"/>
                </a:lnTo>
                <a:lnTo>
                  <a:pt x="6323803" y="120994"/>
                </a:lnTo>
                <a:lnTo>
                  <a:pt x="6365203" y="145124"/>
                </a:lnTo>
                <a:lnTo>
                  <a:pt x="6405372" y="171256"/>
                </a:lnTo>
                <a:lnTo>
                  <a:pt x="6444205" y="199327"/>
                </a:lnTo>
                <a:lnTo>
                  <a:pt x="6481619" y="229270"/>
                </a:lnTo>
                <a:lnTo>
                  <a:pt x="6517520" y="261013"/>
                </a:lnTo>
                <a:lnTo>
                  <a:pt x="6551816" y="294479"/>
                </a:lnTo>
                <a:lnTo>
                  <a:pt x="6584432" y="329588"/>
                </a:lnTo>
                <a:lnTo>
                  <a:pt x="6615285" y="366255"/>
                </a:lnTo>
                <a:lnTo>
                  <a:pt x="6644300" y="404391"/>
                </a:lnTo>
                <a:lnTo>
                  <a:pt x="6671408" y="443905"/>
                </a:lnTo>
                <a:lnTo>
                  <a:pt x="6696543" y="484702"/>
                </a:lnTo>
                <a:lnTo>
                  <a:pt x="6719655" y="526683"/>
                </a:lnTo>
                <a:lnTo>
                  <a:pt x="6740671" y="569747"/>
                </a:lnTo>
                <a:lnTo>
                  <a:pt x="6759554" y="613791"/>
                </a:lnTo>
                <a:lnTo>
                  <a:pt x="6776244" y="658708"/>
                </a:lnTo>
                <a:lnTo>
                  <a:pt x="6790717" y="704391"/>
                </a:lnTo>
                <a:lnTo>
                  <a:pt x="6802932" y="750728"/>
                </a:lnTo>
                <a:lnTo>
                  <a:pt x="6812855" y="797609"/>
                </a:lnTo>
                <a:lnTo>
                  <a:pt x="6820472" y="844920"/>
                </a:lnTo>
                <a:lnTo>
                  <a:pt x="6825750" y="892548"/>
                </a:lnTo>
                <a:lnTo>
                  <a:pt x="6828692" y="940378"/>
                </a:lnTo>
                <a:lnTo>
                  <a:pt x="6829278" y="964332"/>
                </a:lnTo>
                <a:lnTo>
                  <a:pt x="6829278" y="988292"/>
                </a:lnTo>
                <a:lnTo>
                  <a:pt x="6827515" y="1036179"/>
                </a:lnTo>
                <a:lnTo>
                  <a:pt x="6823401" y="1083925"/>
                </a:lnTo>
                <a:lnTo>
                  <a:pt x="6816953" y="1131407"/>
                </a:lnTo>
                <a:lnTo>
                  <a:pt x="6808179" y="1178519"/>
                </a:lnTo>
                <a:lnTo>
                  <a:pt x="6797110" y="1225141"/>
                </a:lnTo>
                <a:lnTo>
                  <a:pt x="6783759" y="1271163"/>
                </a:lnTo>
                <a:lnTo>
                  <a:pt x="6768173" y="1316479"/>
                </a:lnTo>
                <a:lnTo>
                  <a:pt x="6750383" y="1360973"/>
                </a:lnTo>
                <a:lnTo>
                  <a:pt x="6730427" y="1404539"/>
                </a:lnTo>
                <a:lnTo>
                  <a:pt x="6708356" y="1447076"/>
                </a:lnTo>
                <a:lnTo>
                  <a:pt x="6684228" y="1488476"/>
                </a:lnTo>
                <a:lnTo>
                  <a:pt x="6658098" y="1528645"/>
                </a:lnTo>
                <a:lnTo>
                  <a:pt x="6630027" y="1567482"/>
                </a:lnTo>
                <a:lnTo>
                  <a:pt x="6600081" y="1604892"/>
                </a:lnTo>
                <a:lnTo>
                  <a:pt x="6568340" y="1640793"/>
                </a:lnTo>
                <a:lnTo>
                  <a:pt x="6534869" y="1675089"/>
                </a:lnTo>
                <a:lnTo>
                  <a:pt x="6499764" y="1707701"/>
                </a:lnTo>
                <a:lnTo>
                  <a:pt x="6463097" y="1738560"/>
                </a:lnTo>
                <a:lnTo>
                  <a:pt x="6424960" y="1767573"/>
                </a:lnTo>
                <a:lnTo>
                  <a:pt x="6385444" y="1794685"/>
                </a:lnTo>
                <a:lnTo>
                  <a:pt x="6344652" y="1819821"/>
                </a:lnTo>
                <a:lnTo>
                  <a:pt x="6302668" y="1842928"/>
                </a:lnTo>
                <a:lnTo>
                  <a:pt x="6259602" y="1863945"/>
                </a:lnTo>
                <a:lnTo>
                  <a:pt x="6215559" y="1882827"/>
                </a:lnTo>
                <a:lnTo>
                  <a:pt x="6170642" y="1899517"/>
                </a:lnTo>
                <a:lnTo>
                  <a:pt x="6124960" y="1913990"/>
                </a:lnTo>
                <a:lnTo>
                  <a:pt x="6078620" y="1926205"/>
                </a:lnTo>
                <a:lnTo>
                  <a:pt x="6031740" y="1936129"/>
                </a:lnTo>
                <a:lnTo>
                  <a:pt x="5984429" y="1943745"/>
                </a:lnTo>
                <a:lnTo>
                  <a:pt x="5936802" y="1949023"/>
                </a:lnTo>
                <a:lnTo>
                  <a:pt x="5888971" y="1951965"/>
                </a:lnTo>
                <a:lnTo>
                  <a:pt x="5865018" y="1952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0786" y="4445000"/>
            <a:ext cx="485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480">
                <a:solidFill>
                  <a:srgbClr val="887DFF"/>
                </a:solidFill>
              </a:rPr>
              <a:t>03</a:t>
            </a:r>
            <a:r>
              <a:rPr sz="7200" spc="-90">
                <a:solidFill>
                  <a:srgbClr val="887DFF"/>
                </a:solidFill>
              </a:rPr>
              <a:t> </a:t>
            </a:r>
            <a:r>
              <a:rPr sz="7200" spc="-10">
                <a:solidFill>
                  <a:srgbClr val="000000"/>
                </a:solidFill>
              </a:rPr>
              <a:t>Analysis</a:t>
            </a:r>
            <a:endParaRPr sz="7200"/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3A7038C0-7641-7E51-3193-FA0D2225BE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3641" y="729283"/>
            <a:ext cx="10200717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4000" spc="135">
                <a:solidFill>
                  <a:srgbClr val="FFFFFF"/>
                </a:solidFill>
              </a:rPr>
              <a:t>Profit</a:t>
            </a:r>
            <a:r>
              <a:rPr sz="4000" spc="-235">
                <a:solidFill>
                  <a:srgbClr val="FFFFFF"/>
                </a:solidFill>
              </a:rPr>
              <a:t> </a:t>
            </a:r>
            <a:r>
              <a:rPr lang="en-US" sz="4000" spc="-235">
                <a:solidFill>
                  <a:srgbClr val="FFFFFF"/>
                </a:solidFill>
              </a:rPr>
              <a:t>Margin per product category over the last four years, broken down by quarter</a:t>
            </a:r>
            <a:endParaRPr lang="en-US" sz="4000" spc="100">
              <a:solidFill>
                <a:srgbClr val="FFFFFF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FD0AA3C-0945-2776-621B-C1FAF6D27848}"/>
              </a:ext>
            </a:extLst>
          </p:cNvPr>
          <p:cNvSpPr txBox="1"/>
          <p:nvPr/>
        </p:nvSpPr>
        <p:spPr>
          <a:xfrm>
            <a:off x="15773400" y="666750"/>
            <a:ext cx="144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0">
                <a:solidFill>
                  <a:schemeClr val="bg1"/>
                </a:solidFill>
                <a:latin typeface="Arial"/>
                <a:cs typeface="Arial"/>
              </a:rPr>
              <a:t>ANALYSIS</a:t>
            </a:r>
            <a:endParaRPr sz="21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object 7">
            <a:extLst>
              <a:ext uri="{FF2B5EF4-FFF2-40B4-BE49-F238E27FC236}">
                <a16:creationId xmlns:a16="http://schemas.microsoft.com/office/drawing/2014/main" id="{3A5344E4-8FE3-9E40-A5D7-3A27C9501C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DB73FD9C-24C9-E19C-C4B5-76BBD9A18F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890" y="2042950"/>
            <a:ext cx="16460729" cy="7901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086" y="1201420"/>
            <a:ext cx="14996794" cy="7053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/>
              <a:t>Total Historical Profit vs Total Quantity Sold per Category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2F6B410-4898-2188-4ECB-61B478D39A51}"/>
              </a:ext>
            </a:extLst>
          </p:cNvPr>
          <p:cNvSpPr txBox="1"/>
          <p:nvPr/>
        </p:nvSpPr>
        <p:spPr>
          <a:xfrm>
            <a:off x="15773400" y="666750"/>
            <a:ext cx="144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0">
                <a:solidFill>
                  <a:srgbClr val="5A54F4"/>
                </a:solidFill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0" name="object 7">
            <a:extLst>
              <a:ext uri="{FF2B5EF4-FFF2-40B4-BE49-F238E27FC236}">
                <a16:creationId xmlns:a16="http://schemas.microsoft.com/office/drawing/2014/main" id="{FA560238-2D4F-E3B1-6944-DE660702F1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DFBC4BA2-A1A3-6CA6-8E0B-1C97A4C2F7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945" y="2058833"/>
            <a:ext cx="16632619" cy="78693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614" y="1181100"/>
            <a:ext cx="142068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4000"/>
              <a:t>Overall</a:t>
            </a:r>
            <a:r>
              <a:rPr sz="4000" spc="-200"/>
              <a:t> </a:t>
            </a:r>
            <a:r>
              <a:rPr sz="4000" spc="110"/>
              <a:t>Profit</a:t>
            </a:r>
            <a:r>
              <a:rPr sz="4000" spc="-195"/>
              <a:t> </a:t>
            </a:r>
            <a:r>
              <a:rPr sz="4000" spc="-95"/>
              <a:t>Vs</a:t>
            </a:r>
            <a:r>
              <a:rPr sz="4000" spc="-195"/>
              <a:t> </a:t>
            </a:r>
            <a:r>
              <a:rPr sz="4000"/>
              <a:t>Total</a:t>
            </a:r>
            <a:r>
              <a:rPr sz="4000" spc="-200"/>
              <a:t> </a:t>
            </a:r>
            <a:r>
              <a:rPr sz="4000" spc="195"/>
              <a:t>Quantity</a:t>
            </a:r>
            <a:r>
              <a:rPr sz="4000" spc="-195"/>
              <a:t> </a:t>
            </a:r>
            <a:r>
              <a:rPr sz="4000" spc="110"/>
              <a:t>in</a:t>
            </a:r>
            <a:r>
              <a:rPr sz="4000" spc="-195"/>
              <a:t> </a:t>
            </a:r>
            <a:r>
              <a:rPr sz="4000" spc="240"/>
              <a:t>the</a:t>
            </a:r>
            <a:r>
              <a:rPr sz="4000" spc="-195"/>
              <a:t> </a:t>
            </a:r>
            <a:r>
              <a:rPr sz="4000" spc="150"/>
              <a:t>Product</a:t>
            </a:r>
            <a:r>
              <a:rPr sz="4000" spc="-200"/>
              <a:t> </a:t>
            </a:r>
            <a:r>
              <a:rPr sz="4000" spc="65"/>
              <a:t>Subcategories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76DCF8F-C56C-0ED8-C736-14F09364E7A8}"/>
              </a:ext>
            </a:extLst>
          </p:cNvPr>
          <p:cNvSpPr txBox="1"/>
          <p:nvPr/>
        </p:nvSpPr>
        <p:spPr>
          <a:xfrm>
            <a:off x="15624008" y="674829"/>
            <a:ext cx="144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0">
                <a:solidFill>
                  <a:srgbClr val="5A54F4"/>
                </a:solidFill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50D9BCD-1556-4CFA-0C30-0E588AD7D6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A449C1BC-1620-0363-97D2-9D190B3B94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764" y="2042950"/>
            <a:ext cx="16558980" cy="7901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8119" y="4219590"/>
            <a:ext cx="11363325" cy="1857375"/>
          </a:xfrm>
          <a:custGeom>
            <a:avLst/>
            <a:gdLst/>
            <a:ahLst/>
            <a:cxnLst/>
            <a:rect l="l" t="t" r="r" b="b"/>
            <a:pathLst>
              <a:path w="11363325" h="1857375">
                <a:moveTo>
                  <a:pt x="10445981" y="1857305"/>
                </a:moveTo>
                <a:lnTo>
                  <a:pt x="917220" y="1857305"/>
                </a:lnTo>
                <a:lnTo>
                  <a:pt x="894435" y="1856748"/>
                </a:lnTo>
                <a:lnTo>
                  <a:pt x="848939" y="1853952"/>
                </a:lnTo>
                <a:lnTo>
                  <a:pt x="803635" y="1848928"/>
                </a:lnTo>
                <a:lnTo>
                  <a:pt x="758631" y="1841688"/>
                </a:lnTo>
                <a:lnTo>
                  <a:pt x="714037" y="1832245"/>
                </a:lnTo>
                <a:lnTo>
                  <a:pt x="669960" y="1820628"/>
                </a:lnTo>
                <a:lnTo>
                  <a:pt x="626506" y="1806862"/>
                </a:lnTo>
                <a:lnTo>
                  <a:pt x="583780" y="1790979"/>
                </a:lnTo>
                <a:lnTo>
                  <a:pt x="541885" y="1773020"/>
                </a:lnTo>
                <a:lnTo>
                  <a:pt x="500921" y="1753024"/>
                </a:lnTo>
                <a:lnTo>
                  <a:pt x="460988" y="1731046"/>
                </a:lnTo>
                <a:lnTo>
                  <a:pt x="422181" y="1707136"/>
                </a:lnTo>
                <a:lnTo>
                  <a:pt x="384595" y="1681349"/>
                </a:lnTo>
                <a:lnTo>
                  <a:pt x="348319" y="1653747"/>
                </a:lnTo>
                <a:lnTo>
                  <a:pt x="313440" y="1624401"/>
                </a:lnTo>
                <a:lnTo>
                  <a:pt x="280044" y="1593377"/>
                </a:lnTo>
                <a:lnTo>
                  <a:pt x="248211" y="1560753"/>
                </a:lnTo>
                <a:lnTo>
                  <a:pt x="218017" y="1526606"/>
                </a:lnTo>
                <a:lnTo>
                  <a:pt x="189534" y="1491018"/>
                </a:lnTo>
                <a:lnTo>
                  <a:pt x="162832" y="1454076"/>
                </a:lnTo>
                <a:lnTo>
                  <a:pt x="137975" y="1415868"/>
                </a:lnTo>
                <a:lnTo>
                  <a:pt x="115022" y="1376483"/>
                </a:lnTo>
                <a:lnTo>
                  <a:pt x="94030" y="1336026"/>
                </a:lnTo>
                <a:lnTo>
                  <a:pt x="75048" y="1294585"/>
                </a:lnTo>
                <a:lnTo>
                  <a:pt x="58122" y="1252260"/>
                </a:lnTo>
                <a:lnTo>
                  <a:pt x="43294" y="1209159"/>
                </a:lnTo>
                <a:lnTo>
                  <a:pt x="30598" y="1165379"/>
                </a:lnTo>
                <a:lnTo>
                  <a:pt x="20066" y="1121028"/>
                </a:lnTo>
                <a:lnTo>
                  <a:pt x="11723" y="1076218"/>
                </a:lnTo>
                <a:lnTo>
                  <a:pt x="5588" y="1031053"/>
                </a:lnTo>
                <a:lnTo>
                  <a:pt x="1677" y="985636"/>
                </a:lnTo>
                <a:lnTo>
                  <a:pt x="0" y="940084"/>
                </a:lnTo>
                <a:lnTo>
                  <a:pt x="0" y="917290"/>
                </a:lnTo>
                <a:lnTo>
                  <a:pt x="1677" y="871738"/>
                </a:lnTo>
                <a:lnTo>
                  <a:pt x="5588" y="826324"/>
                </a:lnTo>
                <a:lnTo>
                  <a:pt x="11723" y="781157"/>
                </a:lnTo>
                <a:lnTo>
                  <a:pt x="20066" y="736344"/>
                </a:lnTo>
                <a:lnTo>
                  <a:pt x="30598" y="691996"/>
                </a:lnTo>
                <a:lnTo>
                  <a:pt x="43294" y="648217"/>
                </a:lnTo>
                <a:lnTo>
                  <a:pt x="58122" y="605114"/>
                </a:lnTo>
                <a:lnTo>
                  <a:pt x="75048" y="562791"/>
                </a:lnTo>
                <a:lnTo>
                  <a:pt x="94030" y="521349"/>
                </a:lnTo>
                <a:lnTo>
                  <a:pt x="115022" y="480888"/>
                </a:lnTo>
                <a:lnTo>
                  <a:pt x="137975" y="441506"/>
                </a:lnTo>
                <a:lnTo>
                  <a:pt x="162832" y="403298"/>
                </a:lnTo>
                <a:lnTo>
                  <a:pt x="189534" y="366356"/>
                </a:lnTo>
                <a:lnTo>
                  <a:pt x="218017" y="330768"/>
                </a:lnTo>
                <a:lnTo>
                  <a:pt x="248211" y="296621"/>
                </a:lnTo>
                <a:lnTo>
                  <a:pt x="280044" y="263996"/>
                </a:lnTo>
                <a:lnTo>
                  <a:pt x="313440" y="232973"/>
                </a:lnTo>
                <a:lnTo>
                  <a:pt x="348319" y="203626"/>
                </a:lnTo>
                <a:lnTo>
                  <a:pt x="384595" y="176025"/>
                </a:lnTo>
                <a:lnTo>
                  <a:pt x="422181" y="150238"/>
                </a:lnTo>
                <a:lnTo>
                  <a:pt x="460988" y="126326"/>
                </a:lnTo>
                <a:lnTo>
                  <a:pt x="500921" y="104347"/>
                </a:lnTo>
                <a:lnTo>
                  <a:pt x="541885" y="84354"/>
                </a:lnTo>
                <a:lnTo>
                  <a:pt x="583780" y="66395"/>
                </a:lnTo>
                <a:lnTo>
                  <a:pt x="626506" y="50513"/>
                </a:lnTo>
                <a:lnTo>
                  <a:pt x="669960" y="36747"/>
                </a:lnTo>
                <a:lnTo>
                  <a:pt x="714037" y="25130"/>
                </a:lnTo>
                <a:lnTo>
                  <a:pt x="758631" y="15689"/>
                </a:lnTo>
                <a:lnTo>
                  <a:pt x="803635" y="8448"/>
                </a:lnTo>
                <a:lnTo>
                  <a:pt x="848939" y="3424"/>
                </a:lnTo>
                <a:lnTo>
                  <a:pt x="894435" y="629"/>
                </a:lnTo>
                <a:lnTo>
                  <a:pt x="928617" y="0"/>
                </a:lnTo>
                <a:lnTo>
                  <a:pt x="10445981" y="69"/>
                </a:lnTo>
                <a:lnTo>
                  <a:pt x="10491510" y="1747"/>
                </a:lnTo>
                <a:lnTo>
                  <a:pt x="10536928" y="5658"/>
                </a:lnTo>
                <a:lnTo>
                  <a:pt x="10582099" y="11793"/>
                </a:lnTo>
                <a:lnTo>
                  <a:pt x="10626916" y="20136"/>
                </a:lnTo>
                <a:lnTo>
                  <a:pt x="10671268" y="30668"/>
                </a:lnTo>
                <a:lnTo>
                  <a:pt x="10715022" y="43364"/>
                </a:lnTo>
                <a:lnTo>
                  <a:pt x="10758160" y="58192"/>
                </a:lnTo>
                <a:lnTo>
                  <a:pt x="10800468" y="75118"/>
                </a:lnTo>
                <a:lnTo>
                  <a:pt x="10841917" y="94100"/>
                </a:lnTo>
                <a:lnTo>
                  <a:pt x="10882372" y="115092"/>
                </a:lnTo>
                <a:lnTo>
                  <a:pt x="10921711" y="138045"/>
                </a:lnTo>
                <a:lnTo>
                  <a:pt x="10959945" y="162902"/>
                </a:lnTo>
                <a:lnTo>
                  <a:pt x="10996886" y="189604"/>
                </a:lnTo>
                <a:lnTo>
                  <a:pt x="11032480" y="218087"/>
                </a:lnTo>
                <a:lnTo>
                  <a:pt x="11066642" y="248281"/>
                </a:lnTo>
                <a:lnTo>
                  <a:pt x="11099239" y="280114"/>
                </a:lnTo>
                <a:lnTo>
                  <a:pt x="11130258" y="313510"/>
                </a:lnTo>
                <a:lnTo>
                  <a:pt x="11159628" y="348389"/>
                </a:lnTo>
                <a:lnTo>
                  <a:pt x="11187203" y="384665"/>
                </a:lnTo>
                <a:lnTo>
                  <a:pt x="11213007" y="422251"/>
                </a:lnTo>
                <a:lnTo>
                  <a:pt x="11236946" y="461058"/>
                </a:lnTo>
                <a:lnTo>
                  <a:pt x="11258925" y="500991"/>
                </a:lnTo>
                <a:lnTo>
                  <a:pt x="11278903" y="541955"/>
                </a:lnTo>
                <a:lnTo>
                  <a:pt x="11296867" y="583850"/>
                </a:lnTo>
                <a:lnTo>
                  <a:pt x="11312748" y="626576"/>
                </a:lnTo>
                <a:lnTo>
                  <a:pt x="11326481" y="670030"/>
                </a:lnTo>
                <a:lnTo>
                  <a:pt x="11338156" y="714107"/>
                </a:lnTo>
                <a:lnTo>
                  <a:pt x="11347586" y="758701"/>
                </a:lnTo>
                <a:lnTo>
                  <a:pt x="11354786" y="803705"/>
                </a:lnTo>
                <a:lnTo>
                  <a:pt x="11359835" y="849009"/>
                </a:lnTo>
                <a:lnTo>
                  <a:pt x="11362612" y="894505"/>
                </a:lnTo>
                <a:lnTo>
                  <a:pt x="11363183" y="917290"/>
                </a:lnTo>
                <a:lnTo>
                  <a:pt x="11363183" y="940084"/>
                </a:lnTo>
                <a:lnTo>
                  <a:pt x="11361484" y="985636"/>
                </a:lnTo>
                <a:lnTo>
                  <a:pt x="11357578" y="1031053"/>
                </a:lnTo>
                <a:lnTo>
                  <a:pt x="11351444" y="1076218"/>
                </a:lnTo>
                <a:lnTo>
                  <a:pt x="11343157" y="1121028"/>
                </a:lnTo>
                <a:lnTo>
                  <a:pt x="11332586" y="1165379"/>
                </a:lnTo>
                <a:lnTo>
                  <a:pt x="11319892" y="1209159"/>
                </a:lnTo>
                <a:lnTo>
                  <a:pt x="11305049" y="1252260"/>
                </a:lnTo>
                <a:lnTo>
                  <a:pt x="11288151" y="1294585"/>
                </a:lnTo>
                <a:lnTo>
                  <a:pt x="11269173" y="1336026"/>
                </a:lnTo>
                <a:lnTo>
                  <a:pt x="11248194" y="1376483"/>
                </a:lnTo>
                <a:lnTo>
                  <a:pt x="11225216" y="1415868"/>
                </a:lnTo>
                <a:lnTo>
                  <a:pt x="11200347" y="1454076"/>
                </a:lnTo>
                <a:lnTo>
                  <a:pt x="11173630" y="1491018"/>
                </a:lnTo>
                <a:lnTo>
                  <a:pt x="11145183" y="1526606"/>
                </a:lnTo>
                <a:lnTo>
                  <a:pt x="11114956" y="1560753"/>
                </a:lnTo>
                <a:lnTo>
                  <a:pt x="11083111" y="1593377"/>
                </a:lnTo>
                <a:lnTo>
                  <a:pt x="11049741" y="1624401"/>
                </a:lnTo>
                <a:lnTo>
                  <a:pt x="11014849" y="1653747"/>
                </a:lnTo>
                <a:lnTo>
                  <a:pt x="10978584" y="1681349"/>
                </a:lnTo>
                <a:lnTo>
                  <a:pt x="10940999" y="1707136"/>
                </a:lnTo>
                <a:lnTo>
                  <a:pt x="10902192" y="1731046"/>
                </a:lnTo>
                <a:lnTo>
                  <a:pt x="10862244" y="1753024"/>
                </a:lnTo>
                <a:lnTo>
                  <a:pt x="10821301" y="1773020"/>
                </a:lnTo>
                <a:lnTo>
                  <a:pt x="10779409" y="1790979"/>
                </a:lnTo>
                <a:lnTo>
                  <a:pt x="10736673" y="1806862"/>
                </a:lnTo>
                <a:lnTo>
                  <a:pt x="10693232" y="1820628"/>
                </a:lnTo>
                <a:lnTo>
                  <a:pt x="10649139" y="1832245"/>
                </a:lnTo>
                <a:lnTo>
                  <a:pt x="10604557" y="1841688"/>
                </a:lnTo>
                <a:lnTo>
                  <a:pt x="10559568" y="1848928"/>
                </a:lnTo>
                <a:lnTo>
                  <a:pt x="10514266" y="1853952"/>
                </a:lnTo>
                <a:lnTo>
                  <a:pt x="10468737" y="1856748"/>
                </a:lnTo>
                <a:lnTo>
                  <a:pt x="10445981" y="18573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1071" y="4583090"/>
            <a:ext cx="934585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80">
                <a:solidFill>
                  <a:srgbClr val="887DFF"/>
                </a:solidFill>
              </a:rPr>
              <a:t>0</a:t>
            </a:r>
            <a:r>
              <a:rPr lang="en-US" sz="7200" spc="580">
                <a:solidFill>
                  <a:srgbClr val="887DFF"/>
                </a:solidFill>
              </a:rPr>
              <a:t>4 </a:t>
            </a:r>
            <a:r>
              <a:rPr sz="7200" spc="140">
                <a:solidFill>
                  <a:srgbClr val="000000"/>
                </a:solidFill>
              </a:rPr>
              <a:t>Recommendation</a:t>
            </a:r>
            <a:endParaRPr sz="7200"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484685BD-1E33-D766-68AE-7FA593C27B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"/>
            <a:ext cx="1180476" cy="1005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Macintosh PowerPoint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PowerPoint Presentation</vt:lpstr>
      <vt:lpstr>AGENDA</vt:lpstr>
      <vt:lpstr>PowerPoint Presentation</vt:lpstr>
      <vt:lpstr>PowerPoint Presentation</vt:lpstr>
      <vt:lpstr>03 Analysis</vt:lpstr>
      <vt:lpstr>Profit Margin per product category over the last four years, broken down by quarter</vt:lpstr>
      <vt:lpstr>Total Historical Profit vs Total Quantity Sold per Category</vt:lpstr>
      <vt:lpstr>Overall Profit Vs Total Quantity in the Product Subcategories</vt:lpstr>
      <vt:lpstr>04 Recommendation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Sendy G</cp:lastModifiedBy>
  <cp:revision>1</cp:revision>
  <dcterms:created xsi:type="dcterms:W3CDTF">2022-11-13T23:30:44Z</dcterms:created>
  <dcterms:modified xsi:type="dcterms:W3CDTF">2022-11-30T01:15:03Z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2022-11-13T00:00:00Z</vt:filetime>
  </property>
  <property fmtid="{D5CDD505-2E9C-101B-9397-08002B2CF9AE}" pid="5" name="Producer">
    <vt:lpwstr>3-Heights™ PDF Optimization API 6.17.0.2 (http://www.pdf-tools.com)</vt:lpwstr>
  </property>
</Properties>
</file>