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90" r:id="rId4"/>
    <p:sldId id="259" r:id="rId5"/>
    <p:sldId id="278" r:id="rId6"/>
    <p:sldId id="279" r:id="rId7"/>
    <p:sldId id="280" r:id="rId8"/>
    <p:sldId id="289" r:id="rId9"/>
    <p:sldId id="282" r:id="rId10"/>
    <p:sldId id="281" r:id="rId11"/>
    <p:sldId id="286" r:id="rId12"/>
    <p:sldId id="284" r:id="rId13"/>
    <p:sldId id="285" r:id="rId14"/>
    <p:sldId id="291" r:id="rId15"/>
    <p:sldId id="293" r:id="rId16"/>
    <p:sldId id="292" r:id="rId17"/>
    <p:sldId id="294" r:id="rId18"/>
    <p:sldId id="296" r:id="rId19"/>
    <p:sldId id="2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1D3AF-B55E-4432-B8C4-621B7E020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BF7CE-1445-4AF2-A0C5-1E83BCC34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86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3489-9CF3-4046-A388-6AFF0B785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082CF-6846-4F7B-9DBD-A392850A8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324EA-7B02-48CC-8E10-D92DAE13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BB00-13BB-4F32-BB13-ADEBF26A3DE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69F8-2905-4C8B-AA45-0B6D965B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BEBDF-F9C1-4326-A277-B6A4098E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ED74-BB5A-4766-8455-2819E589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18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19BD-4FFA-4306-A385-276D8CA9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539CF-EDEE-4B45-B8DE-AD1C49761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E605-2439-4EC5-B9A8-112AE9B3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BB00-13BB-4F32-BB13-ADEBF26A3DE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01C70-4E95-48B4-984E-33F779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A9DED-ABD4-4807-AED8-176D566E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ED74-BB5A-4766-8455-2819E589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59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0B462-511F-43C6-9583-C2D12045D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826E0-A68F-4C5D-837D-C0DAD9925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2ADC-33EE-4778-9349-AFA5B27B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BB00-13BB-4F32-BB13-ADEBF26A3DE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86ACF-F0BE-47D1-9A69-4539C3F4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D3EAA-D5FE-4557-8671-F235A3C0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ED74-BB5A-4766-8455-2819E589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45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7DC9-4915-46F8-84B2-819D0207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00C1-5125-42AE-A1D4-3C70BE2E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BF53-7A96-41B9-8824-042288D5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BB00-13BB-4F32-BB13-ADEBF26A3DE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44D64-6B76-4C3E-809B-15656832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5433-4AE4-4B39-96AD-A51056E9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ED74-BB5A-4766-8455-2819E589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8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B912-2819-419F-A399-9006477B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A4B0-C967-4A81-943E-37F0C3A3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B2134-A178-4706-8C71-E0F669CB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BB00-13BB-4F32-BB13-ADEBF26A3DE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89AE-89FC-4DE5-AAC9-A05457F9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DEC57-39BC-4174-AD6E-CE493D1D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ED74-BB5A-4766-8455-2819E589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14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B212-68A4-4F24-9018-817B6B32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DFB3-AFA4-4468-A773-379ADA24B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95E12-9444-4854-8BCE-3242B819B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8D657-18BB-43FD-AC83-9848B646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BB00-13BB-4F32-BB13-ADEBF26A3DE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6A0B-9A88-48B6-A671-FA8A5ABD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1A93D-4858-4BAD-B893-C5495566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ED74-BB5A-4766-8455-2819E589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8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0A55-A817-47A3-960A-9F927AE0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A2B87-5660-4DD2-A365-A893DCC6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BC113-31E4-425E-964C-98EE6D62E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320BD-18B7-4F7D-86AE-BC0EDDB96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B1B54-7F34-4A51-88F3-6312B5E1D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89C4F-0034-42A7-BD9D-A6CD2A82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BB00-13BB-4F32-BB13-ADEBF26A3DE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838A0-F515-4339-A195-E871FC80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06E0C-1659-4104-9D78-75A57F1C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ED74-BB5A-4766-8455-2819E589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8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5ED7-C52E-445A-9488-AF870800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11C69-3B4D-48CA-9BD3-C1DA1DAB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BB00-13BB-4F32-BB13-ADEBF26A3DE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68FB6-7242-41E4-BC13-C1A978DC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5C3C-EEB8-4D13-8D0D-93DF28F0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ED74-BB5A-4766-8455-2819E589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70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D9967-AE74-41EB-A983-8581C320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BB00-13BB-4F32-BB13-ADEBF26A3DE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1BC93-F51D-4917-B762-6089235E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1BA2A-0344-4696-A5DB-932D6F79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ED74-BB5A-4766-8455-2819E589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48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42F0-6FD4-4895-B77F-F9C314B5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AC7A0-3633-4FD1-A9FD-E4BE649E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C03F3-24A5-4021-BB49-7B5C345C4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53CDC-2079-4429-B100-43E159DC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BB00-13BB-4F32-BB13-ADEBF26A3DE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FA94F-FD21-443A-9A83-F16318C3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A5BBA-B0BF-4122-9ADE-56C8B8C7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ED74-BB5A-4766-8455-2819E589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5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136A-55F0-4942-85A5-B2C26701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BC83B-5D99-49EE-92F4-ABB21ABA0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F57C3-FB3F-4355-A87F-D91F74D03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5DC8A-6EF9-42F8-BE76-25DA7730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BB00-13BB-4F32-BB13-ADEBF26A3DE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4B8E7-CF5B-4930-A0E1-D64B695D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36566-11CF-4E39-9F08-D22AE49E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ED74-BB5A-4766-8455-2819E589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17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C49DF-3E6B-434C-8C2F-57124BE7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DB8BB-390F-441B-9B3C-32243CB29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3C9A4-9880-4E25-A9AE-682DD19EA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6BB00-13BB-4F32-BB13-ADEBF26A3DE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21464-0C58-4F8F-97CC-A68F51D31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7884-122C-4D66-85A3-2BEFCE604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ED74-BB5A-4766-8455-2819E589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4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C52507E-7414-48EA-887F-F3660E86F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1762125"/>
            <a:ext cx="4620584" cy="3448479"/>
          </a:xfrm>
        </p:spPr>
        <p:txBody>
          <a:bodyPr>
            <a:normAutofit fontScale="90000"/>
          </a:bodyPr>
          <a:lstStyle/>
          <a:p>
            <a:pPr algn="l"/>
            <a:b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53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</a:t>
            </a:r>
            <a:br>
              <a:rPr lang="en-IN" sz="53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53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5300" i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bot era</a:t>
            </a:r>
            <a:r>
              <a:rPr lang="en-IN" sz="53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4400" dirty="0"/>
            </a:br>
            <a:endParaRPr lang="en-IN" sz="4400" dirty="0"/>
          </a:p>
        </p:txBody>
      </p:sp>
      <p:pic>
        <p:nvPicPr>
          <p:cNvPr id="1026" name="Picture 2" descr="Google Analytics Filters Bot Traffic From App + Web Properties">
            <a:extLst>
              <a:ext uri="{FF2B5EF4-FFF2-40B4-BE49-F238E27FC236}">
                <a16:creationId xmlns:a16="http://schemas.microsoft.com/office/drawing/2014/main" id="{C11174AB-18B6-CB8E-16CC-65E2D1DA36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1" r="19124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oup of people sitting on a blue text&#10;&#10;Description automatically generated">
            <a:extLst>
              <a:ext uri="{FF2B5EF4-FFF2-40B4-BE49-F238E27FC236}">
                <a16:creationId xmlns:a16="http://schemas.microsoft.com/office/drawing/2014/main" id="{55CF53BA-9E5F-15F7-5CE3-502D73FC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0"/>
            <a:ext cx="19050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9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60F-3B99-4BEE-8DAA-6250195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2715"/>
            <a:ext cx="10677525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79051-6F31-4B19-8D7E-6928193B93F5}"/>
              </a:ext>
            </a:extLst>
          </p:cNvPr>
          <p:cNvCxnSpPr/>
          <p:nvPr/>
        </p:nvCxnSpPr>
        <p:spPr>
          <a:xfrm>
            <a:off x="0" y="11525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sitting on a blue text&#10;&#10;Description automatically generated">
            <a:extLst>
              <a:ext uri="{FF2B5EF4-FFF2-40B4-BE49-F238E27FC236}">
                <a16:creationId xmlns:a16="http://schemas.microsoft.com/office/drawing/2014/main" id="{C78F5DA9-20EF-8686-BB6D-4AB430C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FBC24-EBC7-7715-6B5C-37202AABF254}"/>
              </a:ext>
            </a:extLst>
          </p:cNvPr>
          <p:cNvSpPr txBox="1"/>
          <p:nvPr/>
        </p:nvSpPr>
        <p:spPr>
          <a:xfrm>
            <a:off x="400247" y="909572"/>
            <a:ext cx="6100762" cy="1663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IN" sz="2800" dirty="0">
                <a:latin typeface="Amasis MT Pro" panose="02040504050005020304" pitchFamily="18" charset="0"/>
                <a:cs typeface="Arial" panose="020B0604020202020204" pitchFamily="34" charset="0"/>
              </a:rPr>
              <a:t>Components</a:t>
            </a:r>
          </a:p>
          <a:p>
            <a:pPr>
              <a:lnSpc>
                <a:spcPct val="180000"/>
              </a:lnSpc>
              <a:spcBef>
                <a:spcPts val="1000"/>
              </a:spcBef>
            </a:pPr>
            <a:endParaRPr lang="en-IN" sz="2800" dirty="0">
              <a:latin typeface="Amasis MT Pro" panose="020405040500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6EEA0-C8D9-B23F-FE8D-A338A64689BC}"/>
              </a:ext>
            </a:extLst>
          </p:cNvPr>
          <p:cNvSpPr txBox="1"/>
          <p:nvPr/>
        </p:nvSpPr>
        <p:spPr>
          <a:xfrm>
            <a:off x="462060" y="1458278"/>
            <a:ext cx="10496353" cy="3394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masis MT Pro" panose="02040504050005020304" pitchFamily="18" charset="0"/>
              </a:rPr>
              <a:t>Recorder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Is a user-friendly software tool that allows users to record and capture their actions on a computer screen</a:t>
            </a:r>
            <a:r>
              <a:rPr lang="en-IN" dirty="0">
                <a:latin typeface="Amasis MT Pro" panose="02040504050005020304" pitchFamily="18" charset="0"/>
              </a:rPr>
              <a:t>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It records the user's mouse clicks, keyboard inputs, and other interactions, and translates them into a set of instructions that a software robot (or bot) can follow.</a:t>
            </a:r>
            <a:endParaRPr lang="en-IN" dirty="0">
              <a:latin typeface="Amasis MT Pro" panose="02040504050005020304" pitchFamily="18" charset="0"/>
            </a:endParaRPr>
          </a:p>
          <a:p>
            <a:pPr lvl="1">
              <a:lnSpc>
                <a:spcPct val="200000"/>
              </a:lnSpc>
            </a:pPr>
            <a:endParaRPr lang="en-IN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2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60F-3B99-4BEE-8DAA-6250195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2715"/>
            <a:ext cx="10677525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79051-6F31-4B19-8D7E-6928193B93F5}"/>
              </a:ext>
            </a:extLst>
          </p:cNvPr>
          <p:cNvCxnSpPr/>
          <p:nvPr/>
        </p:nvCxnSpPr>
        <p:spPr>
          <a:xfrm>
            <a:off x="0" y="11525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sitting on a blue text&#10;&#10;Description automatically generated">
            <a:extLst>
              <a:ext uri="{FF2B5EF4-FFF2-40B4-BE49-F238E27FC236}">
                <a16:creationId xmlns:a16="http://schemas.microsoft.com/office/drawing/2014/main" id="{C78F5DA9-20EF-8686-BB6D-4AB430C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FBC24-EBC7-7715-6B5C-37202AABF254}"/>
              </a:ext>
            </a:extLst>
          </p:cNvPr>
          <p:cNvSpPr txBox="1"/>
          <p:nvPr/>
        </p:nvSpPr>
        <p:spPr>
          <a:xfrm>
            <a:off x="400247" y="909572"/>
            <a:ext cx="6100762" cy="1663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IN" sz="2800" dirty="0">
                <a:latin typeface="Amasis MT Pro" panose="02040504050005020304" pitchFamily="18" charset="0"/>
                <a:cs typeface="Arial" panose="020B0604020202020204" pitchFamily="34" charset="0"/>
              </a:rPr>
              <a:t>Components</a:t>
            </a:r>
          </a:p>
          <a:p>
            <a:pPr>
              <a:lnSpc>
                <a:spcPct val="180000"/>
              </a:lnSpc>
              <a:spcBef>
                <a:spcPts val="1000"/>
              </a:spcBef>
            </a:pPr>
            <a:endParaRPr lang="en-IN" sz="2800" dirty="0">
              <a:latin typeface="Amasis MT Pro" panose="020405040500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6EEA0-C8D9-B23F-FE8D-A338A64689BC}"/>
              </a:ext>
            </a:extLst>
          </p:cNvPr>
          <p:cNvSpPr txBox="1"/>
          <p:nvPr/>
        </p:nvSpPr>
        <p:spPr>
          <a:xfrm>
            <a:off x="462060" y="1458278"/>
            <a:ext cx="10496353" cy="284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masis MT Pro" panose="02040504050005020304" pitchFamily="18" charset="0"/>
              </a:rPr>
              <a:t>Bot Runner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U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sed for executing the developed software bots.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They are the machines on which bots are run or executed</a:t>
            </a:r>
          </a:p>
          <a:p>
            <a:pPr lvl="1">
              <a:lnSpc>
                <a:spcPct val="200000"/>
              </a:lnSpc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2">
              <a:lnSpc>
                <a:spcPct val="200000"/>
              </a:lnSpc>
            </a:pPr>
            <a:endParaRPr lang="en-IN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98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60F-3B99-4BEE-8DAA-6250195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2715"/>
            <a:ext cx="10677525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79051-6F31-4B19-8D7E-6928193B93F5}"/>
              </a:ext>
            </a:extLst>
          </p:cNvPr>
          <p:cNvCxnSpPr/>
          <p:nvPr/>
        </p:nvCxnSpPr>
        <p:spPr>
          <a:xfrm>
            <a:off x="0" y="11525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sitting on a blue text&#10;&#10;Description automatically generated">
            <a:extLst>
              <a:ext uri="{FF2B5EF4-FFF2-40B4-BE49-F238E27FC236}">
                <a16:creationId xmlns:a16="http://schemas.microsoft.com/office/drawing/2014/main" id="{C78F5DA9-20EF-8686-BB6D-4AB430C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FBC24-EBC7-7715-6B5C-37202AABF254}"/>
              </a:ext>
            </a:extLst>
          </p:cNvPr>
          <p:cNvSpPr txBox="1"/>
          <p:nvPr/>
        </p:nvSpPr>
        <p:spPr>
          <a:xfrm>
            <a:off x="400247" y="909572"/>
            <a:ext cx="6100762" cy="1663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IN" sz="2800" dirty="0">
                <a:latin typeface="Amasis MT Pro" panose="02040504050005020304" pitchFamily="18" charset="0"/>
                <a:cs typeface="Arial" panose="020B0604020202020204" pitchFamily="34" charset="0"/>
              </a:rPr>
              <a:t>Components</a:t>
            </a:r>
          </a:p>
          <a:p>
            <a:pPr>
              <a:lnSpc>
                <a:spcPct val="180000"/>
              </a:lnSpc>
              <a:spcBef>
                <a:spcPts val="1000"/>
              </a:spcBef>
            </a:pPr>
            <a:endParaRPr lang="en-IN" sz="2800" dirty="0">
              <a:latin typeface="Amasis MT Pro" panose="020405040500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6EEA0-C8D9-B23F-FE8D-A338A64689BC}"/>
              </a:ext>
            </a:extLst>
          </p:cNvPr>
          <p:cNvSpPr txBox="1"/>
          <p:nvPr/>
        </p:nvSpPr>
        <p:spPr>
          <a:xfrm>
            <a:off x="462060" y="1458278"/>
            <a:ext cx="10496353" cy="3394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masis MT Pro" panose="02040504050005020304" pitchFamily="18" charset="0"/>
              </a:rPr>
              <a:t>Plugin/ Extension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are the set of programs that can be installed along with the RPA tool.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These plugins handle different types of tasks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extracting the data from invoices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manipulating the dates of different databases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2">
              <a:lnSpc>
                <a:spcPct val="200000"/>
              </a:lnSpc>
            </a:pPr>
            <a:endParaRPr lang="en-IN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5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60F-3B99-4BEE-8DAA-6250195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2715"/>
            <a:ext cx="10677525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79051-6F31-4B19-8D7E-6928193B93F5}"/>
              </a:ext>
            </a:extLst>
          </p:cNvPr>
          <p:cNvCxnSpPr/>
          <p:nvPr/>
        </p:nvCxnSpPr>
        <p:spPr>
          <a:xfrm>
            <a:off x="0" y="11525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sitting on a blue text&#10;&#10;Description automatically generated">
            <a:extLst>
              <a:ext uri="{FF2B5EF4-FFF2-40B4-BE49-F238E27FC236}">
                <a16:creationId xmlns:a16="http://schemas.microsoft.com/office/drawing/2014/main" id="{C78F5DA9-20EF-8686-BB6D-4AB430C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FBC24-EBC7-7715-6B5C-37202AABF254}"/>
              </a:ext>
            </a:extLst>
          </p:cNvPr>
          <p:cNvSpPr txBox="1"/>
          <p:nvPr/>
        </p:nvSpPr>
        <p:spPr>
          <a:xfrm>
            <a:off x="400247" y="909572"/>
            <a:ext cx="6100762" cy="1663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IN" sz="2800" dirty="0">
                <a:latin typeface="Amasis MT Pro" panose="02040504050005020304" pitchFamily="18" charset="0"/>
                <a:cs typeface="Arial" panose="020B0604020202020204" pitchFamily="34" charset="0"/>
              </a:rPr>
              <a:t>Components</a:t>
            </a:r>
          </a:p>
          <a:p>
            <a:pPr>
              <a:lnSpc>
                <a:spcPct val="180000"/>
              </a:lnSpc>
              <a:spcBef>
                <a:spcPts val="1000"/>
              </a:spcBef>
            </a:pPr>
            <a:endParaRPr lang="en-IN" sz="2800" dirty="0">
              <a:latin typeface="Amasis MT Pro" panose="020405040500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6EEA0-C8D9-B23F-FE8D-A338A64689BC}"/>
              </a:ext>
            </a:extLst>
          </p:cNvPr>
          <p:cNvSpPr txBox="1"/>
          <p:nvPr/>
        </p:nvSpPr>
        <p:spPr>
          <a:xfrm>
            <a:off x="462060" y="1458278"/>
            <a:ext cx="10496353" cy="5056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masis MT Pro" panose="02040504050005020304" pitchFamily="18" charset="0"/>
              </a:rPr>
              <a:t>Control Centre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 web-based platform that is used to control the software bots created by the Bot Creator.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They are the machines on which bots are run or executed.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allows users to schedule, manage, control, and scale the activity of a vast amount of digital workforce.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O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ffers features such as centralized user management, automation deployment, source control, and a dashboard</a:t>
            </a:r>
          </a:p>
          <a:p>
            <a:pPr lvl="1">
              <a:lnSpc>
                <a:spcPct val="200000"/>
              </a:lnSpc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2">
              <a:lnSpc>
                <a:spcPct val="200000"/>
              </a:lnSpc>
            </a:pPr>
            <a:endParaRPr lang="en-IN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60F-3B99-4BEE-8DAA-6250195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2715"/>
            <a:ext cx="10677525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79051-6F31-4B19-8D7E-6928193B93F5}"/>
              </a:ext>
            </a:extLst>
          </p:cNvPr>
          <p:cNvCxnSpPr/>
          <p:nvPr/>
        </p:nvCxnSpPr>
        <p:spPr>
          <a:xfrm>
            <a:off x="0" y="11525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sitting on a blue text&#10;&#10;Description automatically generated">
            <a:extLst>
              <a:ext uri="{FF2B5EF4-FFF2-40B4-BE49-F238E27FC236}">
                <a16:creationId xmlns:a16="http://schemas.microsoft.com/office/drawing/2014/main" id="{C78F5DA9-20EF-8686-BB6D-4AB430C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FBC24-EBC7-7715-6B5C-37202AABF254}"/>
              </a:ext>
            </a:extLst>
          </p:cNvPr>
          <p:cNvSpPr txBox="1"/>
          <p:nvPr/>
        </p:nvSpPr>
        <p:spPr>
          <a:xfrm>
            <a:off x="400247" y="909572"/>
            <a:ext cx="6100762" cy="1663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IN" sz="2800" dirty="0">
                <a:latin typeface="Amasis MT Pro" panose="02040504050005020304" pitchFamily="18" charset="0"/>
                <a:cs typeface="Arial" panose="020B0604020202020204" pitchFamily="34" charset="0"/>
              </a:rPr>
              <a:t>Life Cycle</a:t>
            </a:r>
          </a:p>
          <a:p>
            <a:pPr>
              <a:lnSpc>
                <a:spcPct val="180000"/>
              </a:lnSpc>
              <a:spcBef>
                <a:spcPts val="1000"/>
              </a:spcBef>
            </a:pPr>
            <a:endParaRPr lang="en-IN" sz="2800" dirty="0">
              <a:latin typeface="Amasis MT Pro" panose="020405040500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6EEA0-C8D9-B23F-FE8D-A338A64689BC}"/>
              </a:ext>
            </a:extLst>
          </p:cNvPr>
          <p:cNvSpPr txBox="1"/>
          <p:nvPr/>
        </p:nvSpPr>
        <p:spPr>
          <a:xfrm>
            <a:off x="462060" y="1458278"/>
            <a:ext cx="10496353" cy="111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2">
              <a:lnSpc>
                <a:spcPct val="200000"/>
              </a:lnSpc>
            </a:pPr>
            <a:endParaRPr lang="en-IN" dirty="0">
              <a:latin typeface="Amasis MT Pro" panose="02040504050005020304" pitchFamily="18" charset="0"/>
            </a:endParaRPr>
          </a:p>
        </p:txBody>
      </p:sp>
      <p:pic>
        <p:nvPicPr>
          <p:cNvPr id="1026" name="Picture 2" descr="RPA Lifecycle Stages - RPA Lifecycle - Edureka">
            <a:extLst>
              <a:ext uri="{FF2B5EF4-FFF2-40B4-BE49-F238E27FC236}">
                <a16:creationId xmlns:a16="http://schemas.microsoft.com/office/drawing/2014/main" id="{6E8C4DC5-37D2-D0FD-778F-ED12D424F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5138"/>
            <a:ext cx="12192000" cy="33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8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60F-3B99-4BEE-8DAA-6250195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2715"/>
            <a:ext cx="10677525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79051-6F31-4B19-8D7E-6928193B93F5}"/>
              </a:ext>
            </a:extLst>
          </p:cNvPr>
          <p:cNvCxnSpPr/>
          <p:nvPr/>
        </p:nvCxnSpPr>
        <p:spPr>
          <a:xfrm>
            <a:off x="0" y="11525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sitting on a blue text&#10;&#10;Description automatically generated">
            <a:extLst>
              <a:ext uri="{FF2B5EF4-FFF2-40B4-BE49-F238E27FC236}">
                <a16:creationId xmlns:a16="http://schemas.microsoft.com/office/drawing/2014/main" id="{C78F5DA9-20EF-8686-BB6D-4AB430C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FBC24-EBC7-7715-6B5C-37202AABF254}"/>
              </a:ext>
            </a:extLst>
          </p:cNvPr>
          <p:cNvSpPr txBox="1"/>
          <p:nvPr/>
        </p:nvSpPr>
        <p:spPr>
          <a:xfrm>
            <a:off x="400247" y="909572"/>
            <a:ext cx="6100762" cy="1663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IN" sz="2800" dirty="0">
                <a:latin typeface="Amasis MT Pro" panose="02040504050005020304" pitchFamily="18" charset="0"/>
                <a:cs typeface="Arial" panose="020B0604020202020204" pitchFamily="34" charset="0"/>
              </a:rPr>
              <a:t>Life Cycle</a:t>
            </a:r>
          </a:p>
          <a:p>
            <a:pPr>
              <a:lnSpc>
                <a:spcPct val="180000"/>
              </a:lnSpc>
              <a:spcBef>
                <a:spcPts val="1000"/>
              </a:spcBef>
            </a:pPr>
            <a:endParaRPr lang="en-IN" sz="2800" dirty="0">
              <a:latin typeface="Amasis MT Pro" panose="020405040500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6EEA0-C8D9-B23F-FE8D-A338A64689BC}"/>
              </a:ext>
            </a:extLst>
          </p:cNvPr>
          <p:cNvSpPr txBox="1"/>
          <p:nvPr/>
        </p:nvSpPr>
        <p:spPr>
          <a:xfrm>
            <a:off x="462060" y="1458278"/>
            <a:ext cx="10496353" cy="2291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masis MT Pro" panose="02040504050005020304" pitchFamily="18" charset="0"/>
              </a:rPr>
              <a:t>Discovery Phase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The requirements of the client are analyzed by the Process Architect.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Then the complexity of the process is analyzed.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Finally, the benefits from the automation are penned down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38989-3F18-08FA-14B9-0887FE765A4E}"/>
              </a:ext>
            </a:extLst>
          </p:cNvPr>
          <p:cNvSpPr txBox="1"/>
          <p:nvPr/>
        </p:nvSpPr>
        <p:spPr>
          <a:xfrm>
            <a:off x="462060" y="4055042"/>
            <a:ext cx="10496353" cy="1738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masis MT Pro" panose="02040504050005020304" pitchFamily="18" charset="0"/>
              </a:rPr>
              <a:t>Solution Design Phase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The Technical Architect in collaboration with the Process Architect makes a Process Definition Document(PDD) which contains the information about each process/step to depth.</a:t>
            </a:r>
          </a:p>
        </p:txBody>
      </p:sp>
    </p:spTree>
    <p:extLst>
      <p:ext uri="{BB962C8B-B14F-4D97-AF65-F5344CB8AC3E}">
        <p14:creationId xmlns:p14="http://schemas.microsoft.com/office/powerpoint/2010/main" val="161680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60F-3B99-4BEE-8DAA-6250195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2715"/>
            <a:ext cx="10677525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79051-6F31-4B19-8D7E-6928193B93F5}"/>
              </a:ext>
            </a:extLst>
          </p:cNvPr>
          <p:cNvCxnSpPr/>
          <p:nvPr/>
        </p:nvCxnSpPr>
        <p:spPr>
          <a:xfrm>
            <a:off x="0" y="11525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sitting on a blue text&#10;&#10;Description automatically generated">
            <a:extLst>
              <a:ext uri="{FF2B5EF4-FFF2-40B4-BE49-F238E27FC236}">
                <a16:creationId xmlns:a16="http://schemas.microsoft.com/office/drawing/2014/main" id="{C78F5DA9-20EF-8686-BB6D-4AB430C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FBC24-EBC7-7715-6B5C-37202AABF254}"/>
              </a:ext>
            </a:extLst>
          </p:cNvPr>
          <p:cNvSpPr txBox="1"/>
          <p:nvPr/>
        </p:nvSpPr>
        <p:spPr>
          <a:xfrm>
            <a:off x="400247" y="909572"/>
            <a:ext cx="6100762" cy="1663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IN" sz="2800" dirty="0">
                <a:latin typeface="Amasis MT Pro" panose="02040504050005020304" pitchFamily="18" charset="0"/>
                <a:cs typeface="Arial" panose="020B0604020202020204" pitchFamily="34" charset="0"/>
              </a:rPr>
              <a:t>Life Cycle</a:t>
            </a:r>
          </a:p>
          <a:p>
            <a:pPr>
              <a:lnSpc>
                <a:spcPct val="180000"/>
              </a:lnSpc>
              <a:spcBef>
                <a:spcPts val="1000"/>
              </a:spcBef>
            </a:pPr>
            <a:endParaRPr lang="en-IN" sz="2800" dirty="0">
              <a:latin typeface="Amasis MT Pro" panose="020405040500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6EEA0-C8D9-B23F-FE8D-A338A64689BC}"/>
              </a:ext>
            </a:extLst>
          </p:cNvPr>
          <p:cNvSpPr txBox="1"/>
          <p:nvPr/>
        </p:nvSpPr>
        <p:spPr>
          <a:xfrm>
            <a:off x="462060" y="1458278"/>
            <a:ext cx="10496353" cy="340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masis MT Pro" panose="02040504050005020304" pitchFamily="18" charset="0"/>
              </a:rPr>
              <a:t>Development Phase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Automation Developer creates Automation Scripts in the chosen RPA Tool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Tools like 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UiPath, Blue Prism, Automation Anywhere , Pega(BPM) , Work fusion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lvl="1">
              <a:lnSpc>
                <a:spcPct val="200000"/>
              </a:lnSpc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38989-3F18-08FA-14B9-0887FE765A4E}"/>
              </a:ext>
            </a:extLst>
          </p:cNvPr>
          <p:cNvSpPr txBox="1"/>
          <p:nvPr/>
        </p:nvSpPr>
        <p:spPr>
          <a:xfrm>
            <a:off x="462059" y="4085489"/>
            <a:ext cx="10496353" cy="1737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masis MT Pro" panose="02040504050005020304" pitchFamily="18" charset="0"/>
              </a:rPr>
              <a:t>UAT ( User Acceptance Tests)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 bot is tested in the pre-production environment to test how the users can use this bot to automate a specific task</a:t>
            </a:r>
          </a:p>
        </p:txBody>
      </p:sp>
    </p:spTree>
    <p:extLst>
      <p:ext uri="{BB962C8B-B14F-4D97-AF65-F5344CB8AC3E}">
        <p14:creationId xmlns:p14="http://schemas.microsoft.com/office/powerpoint/2010/main" val="40389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60F-3B99-4BEE-8DAA-6250195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2715"/>
            <a:ext cx="10677525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79051-6F31-4B19-8D7E-6928193B93F5}"/>
              </a:ext>
            </a:extLst>
          </p:cNvPr>
          <p:cNvCxnSpPr/>
          <p:nvPr/>
        </p:nvCxnSpPr>
        <p:spPr>
          <a:xfrm>
            <a:off x="0" y="11525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sitting on a blue text&#10;&#10;Description automatically generated">
            <a:extLst>
              <a:ext uri="{FF2B5EF4-FFF2-40B4-BE49-F238E27FC236}">
                <a16:creationId xmlns:a16="http://schemas.microsoft.com/office/drawing/2014/main" id="{C78F5DA9-20EF-8686-BB6D-4AB430C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FBC24-EBC7-7715-6B5C-37202AABF254}"/>
              </a:ext>
            </a:extLst>
          </p:cNvPr>
          <p:cNvSpPr txBox="1"/>
          <p:nvPr/>
        </p:nvSpPr>
        <p:spPr>
          <a:xfrm>
            <a:off x="400247" y="909572"/>
            <a:ext cx="6100762" cy="1663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IN" sz="2800" dirty="0">
                <a:latin typeface="Amasis MT Pro" panose="02040504050005020304" pitchFamily="18" charset="0"/>
                <a:cs typeface="Arial" panose="020B0604020202020204" pitchFamily="34" charset="0"/>
              </a:rPr>
              <a:t>Life Cycle</a:t>
            </a:r>
          </a:p>
          <a:p>
            <a:pPr>
              <a:lnSpc>
                <a:spcPct val="180000"/>
              </a:lnSpc>
              <a:spcBef>
                <a:spcPts val="1000"/>
              </a:spcBef>
            </a:pPr>
            <a:endParaRPr lang="en-IN" sz="2800" dirty="0">
              <a:latin typeface="Amasis MT Pro" panose="020405040500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6EEA0-C8D9-B23F-FE8D-A338A64689BC}"/>
              </a:ext>
            </a:extLst>
          </p:cNvPr>
          <p:cNvSpPr txBox="1"/>
          <p:nvPr/>
        </p:nvSpPr>
        <p:spPr>
          <a:xfrm>
            <a:off x="462060" y="1458278"/>
            <a:ext cx="10496353" cy="284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masis MT Pro" panose="02040504050005020304" pitchFamily="18" charset="0"/>
              </a:rPr>
              <a:t>Deployment &amp; Maintenance Phase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he bot is deployed into the production environment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lvl="1">
              <a:lnSpc>
                <a:spcPct val="200000"/>
              </a:lnSpc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38989-3F18-08FA-14B9-0887FE765A4E}"/>
              </a:ext>
            </a:extLst>
          </p:cNvPr>
          <p:cNvSpPr txBox="1"/>
          <p:nvPr/>
        </p:nvSpPr>
        <p:spPr>
          <a:xfrm>
            <a:off x="462059" y="4075964"/>
            <a:ext cx="10496353" cy="118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masis MT Pro" panose="02040504050005020304" pitchFamily="18" charset="0"/>
              </a:rPr>
              <a:t>Execute Bots </a:t>
            </a:r>
            <a:endParaRPr lang="en-US" sz="2000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he bots are executed and thereafter checked to generate meaningful results</a:t>
            </a:r>
          </a:p>
        </p:txBody>
      </p:sp>
    </p:spTree>
    <p:extLst>
      <p:ext uri="{BB962C8B-B14F-4D97-AF65-F5344CB8AC3E}">
        <p14:creationId xmlns:p14="http://schemas.microsoft.com/office/powerpoint/2010/main" val="2304291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60F-3B99-4BEE-8DAA-6250195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2715"/>
            <a:ext cx="10677525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79051-6F31-4B19-8D7E-6928193B93F5}"/>
              </a:ext>
            </a:extLst>
          </p:cNvPr>
          <p:cNvCxnSpPr/>
          <p:nvPr/>
        </p:nvCxnSpPr>
        <p:spPr>
          <a:xfrm>
            <a:off x="0" y="11525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sitting on a blue text&#10;&#10;Description automatically generated">
            <a:extLst>
              <a:ext uri="{FF2B5EF4-FFF2-40B4-BE49-F238E27FC236}">
                <a16:creationId xmlns:a16="http://schemas.microsoft.com/office/drawing/2014/main" id="{C78F5DA9-20EF-8686-BB6D-4AB430C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FBC24-EBC7-7715-6B5C-37202AABF254}"/>
              </a:ext>
            </a:extLst>
          </p:cNvPr>
          <p:cNvSpPr txBox="1"/>
          <p:nvPr/>
        </p:nvSpPr>
        <p:spPr>
          <a:xfrm>
            <a:off x="371473" y="932199"/>
            <a:ext cx="6100762" cy="1663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IN" sz="2800" dirty="0">
                <a:latin typeface="Amasis MT Pro" panose="02040504050005020304" pitchFamily="18" charset="0"/>
                <a:cs typeface="Arial" panose="020B0604020202020204" pitchFamily="34" charset="0"/>
              </a:rPr>
              <a:t>Future</a:t>
            </a:r>
          </a:p>
          <a:p>
            <a:pPr>
              <a:lnSpc>
                <a:spcPct val="180000"/>
              </a:lnSpc>
              <a:spcBef>
                <a:spcPts val="1000"/>
              </a:spcBef>
            </a:pPr>
            <a:endParaRPr lang="en-IN" sz="2800" dirty="0">
              <a:latin typeface="Amasis MT Pro" panose="020405040500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6EEA0-C8D9-B23F-FE8D-A338A64689BC}"/>
              </a:ext>
            </a:extLst>
          </p:cNvPr>
          <p:cNvSpPr txBox="1"/>
          <p:nvPr/>
        </p:nvSpPr>
        <p:spPr>
          <a:xfrm>
            <a:off x="371473" y="1678604"/>
            <a:ext cx="10496353" cy="4262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masis MT Pro" panose="02040504050005020304" pitchFamily="18" charset="0"/>
              </a:rPr>
              <a:t>AI.,  ML, RPA Integration (Hyperautomation)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masis MT Pro" panose="02040504050005020304" pitchFamily="18" charset="0"/>
              </a:rPr>
              <a:t>With the amalgamation of AI, ML, RPA, bots will be able to 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masis MT Pro" panose="02040504050005020304" pitchFamily="18" charset="0"/>
              </a:rPr>
              <a:t>processing of unstructured data.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masis MT Pro" panose="02040504050005020304" pitchFamily="18" charset="0"/>
              </a:rPr>
              <a:t>Make decisions and perform complex tasks.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masis MT Pro" panose="02040504050005020304" pitchFamily="18" charset="0"/>
              </a:rPr>
              <a:t>The global market is expected to grow with an annual growth rate of 11.1%. It is expected to grow from 1.5 billion USD in 2023 to 2.6 billion by 2026.</a:t>
            </a:r>
            <a:endParaRPr lang="en-US" sz="2000" dirty="0">
              <a:latin typeface="Amasis MT Pro" panose="02040504050005020304" pitchFamily="18" charset="0"/>
            </a:endParaRPr>
          </a:p>
          <a:p>
            <a:pPr lvl="1">
              <a:lnSpc>
                <a:spcPct val="200000"/>
              </a:lnSpc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1639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60F-3B99-4BEE-8DAA-6250195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2715"/>
            <a:ext cx="10677525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79051-6F31-4B19-8D7E-6928193B93F5}"/>
              </a:ext>
            </a:extLst>
          </p:cNvPr>
          <p:cNvCxnSpPr/>
          <p:nvPr/>
        </p:nvCxnSpPr>
        <p:spPr>
          <a:xfrm>
            <a:off x="0" y="11525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sitting on a blue text&#10;&#10;Description automatically generated">
            <a:extLst>
              <a:ext uri="{FF2B5EF4-FFF2-40B4-BE49-F238E27FC236}">
                <a16:creationId xmlns:a16="http://schemas.microsoft.com/office/drawing/2014/main" id="{C78F5DA9-20EF-8686-BB6D-4AB430C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781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96EEA0-C8D9-B23F-FE8D-A338A64689BC}"/>
              </a:ext>
            </a:extLst>
          </p:cNvPr>
          <p:cNvSpPr txBox="1"/>
          <p:nvPr/>
        </p:nvSpPr>
        <p:spPr>
          <a:xfrm>
            <a:off x="328612" y="2649217"/>
            <a:ext cx="10496353" cy="204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masis MT Pro" panose="02040504050005020304" pitchFamily="18" charset="0"/>
              </a:rPr>
              <a:t>Queries?</a:t>
            </a:r>
          </a:p>
          <a:p>
            <a:pPr lvl="1" algn="ctr">
              <a:lnSpc>
                <a:spcPct val="200000"/>
              </a:lnSpc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7910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60F-3B99-4BEE-8DAA-6250195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2715"/>
            <a:ext cx="10677525" cy="1325563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F9197-408B-4624-A3F4-AD89230D7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6" y="1238250"/>
            <a:ext cx="11534774" cy="5337967"/>
          </a:xfrm>
        </p:spPr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en-US" sz="2000" dirty="0">
                <a:latin typeface="Amasis MT Pro" panose="02040504050005020304" pitchFamily="18" charset="0"/>
                <a:cs typeface="Arial" panose="020B0604020202020204" pitchFamily="34" charset="0"/>
              </a:rPr>
              <a:t>Also know as Software robotics, is a technology that can automate business task which are</a:t>
            </a:r>
            <a:endParaRPr lang="en-IN" sz="2000" dirty="0">
              <a:latin typeface="Amasis MT Pro" panose="020405040500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80000"/>
              </a:lnSpc>
            </a:pPr>
            <a:r>
              <a:rPr lang="en-IN" sz="1600" dirty="0">
                <a:latin typeface="Amasis MT Pro" panose="02040504050005020304" pitchFamily="18" charset="0"/>
                <a:cs typeface="Arial" panose="020B0604020202020204" pitchFamily="34" charset="0"/>
              </a:rPr>
              <a:t>Rules – based</a:t>
            </a:r>
          </a:p>
          <a:p>
            <a:pPr lvl="1">
              <a:lnSpc>
                <a:spcPct val="190000"/>
              </a:lnSpc>
            </a:pPr>
            <a:r>
              <a:rPr lang="en-IN" sz="1600" dirty="0">
                <a:latin typeface="Amasis MT Pro" panose="02040504050005020304" pitchFamily="18" charset="0"/>
                <a:cs typeface="Arial" panose="020B0604020202020204" pitchFamily="34" charset="0"/>
              </a:rPr>
              <a:t>Structured </a:t>
            </a:r>
          </a:p>
          <a:p>
            <a:pPr lvl="1">
              <a:lnSpc>
                <a:spcPct val="190000"/>
              </a:lnSpc>
            </a:pPr>
            <a:r>
              <a:rPr lang="en-IN" sz="1600" dirty="0">
                <a:latin typeface="Amasis MT Pro" panose="02040504050005020304" pitchFamily="18" charset="0"/>
                <a:cs typeface="Arial" panose="020B0604020202020204" pitchFamily="34" charset="0"/>
              </a:rPr>
              <a:t>Repetitive</a:t>
            </a:r>
          </a:p>
          <a:p>
            <a:pPr lvl="1">
              <a:lnSpc>
                <a:spcPct val="190000"/>
              </a:lnSpc>
            </a:pPr>
            <a:r>
              <a:rPr lang="en-IN" sz="1600" dirty="0">
                <a:latin typeface="Amasis MT Pro" panose="02040504050005020304" pitchFamily="18" charset="0"/>
                <a:cs typeface="Arial" panose="020B0604020202020204" pitchFamily="34" charset="0"/>
              </a:rPr>
              <a:t>Pre-defined trigger.</a:t>
            </a:r>
          </a:p>
          <a:p>
            <a:pPr lvl="1">
              <a:lnSpc>
                <a:spcPct val="190000"/>
              </a:lnSpc>
            </a:pPr>
            <a:r>
              <a:rPr lang="en-IN" sz="1600" dirty="0">
                <a:latin typeface="Amasis MT Pro" panose="02040504050005020304" pitchFamily="18" charset="0"/>
                <a:cs typeface="Arial" panose="020B0604020202020204" pitchFamily="34" charset="0"/>
              </a:rPr>
              <a:t>Defined inputs and outputs</a:t>
            </a:r>
          </a:p>
          <a:p>
            <a:pPr lvl="1">
              <a:lnSpc>
                <a:spcPct val="190000"/>
              </a:lnSpc>
            </a:pPr>
            <a:r>
              <a:rPr lang="en-IN" sz="1600" dirty="0">
                <a:latin typeface="Amasis MT Pro" panose="02040504050005020304" pitchFamily="18" charset="0"/>
                <a:cs typeface="Arial" panose="020B0604020202020204" pitchFamily="34" charset="0"/>
              </a:rPr>
              <a:t>Sufficient volume.</a:t>
            </a:r>
          </a:p>
          <a:p>
            <a:pPr>
              <a:lnSpc>
                <a:spcPct val="180000"/>
              </a:lnSpc>
            </a:pPr>
            <a:r>
              <a:rPr lang="en-US" sz="2000" dirty="0">
                <a:latin typeface="Amasis MT Pro" panose="02040504050005020304" pitchFamily="18" charset="0"/>
                <a:cs typeface="Arial" panose="020B0604020202020204" pitchFamily="34" charset="0"/>
              </a:rPr>
              <a:t>Tools are used to communicate with other digital systems, capture data, retrieve information, process a transaction and more. </a:t>
            </a:r>
          </a:p>
          <a:p>
            <a:pPr>
              <a:lnSpc>
                <a:spcPct val="180000"/>
              </a:lnSpc>
            </a:pPr>
            <a:endParaRPr lang="en-US" sz="2000" dirty="0">
              <a:latin typeface="Amasis MT Pro" panose="02040504050005020304" pitchFamily="18" charset="0"/>
              <a:cs typeface="Arial" panose="020B0604020202020204" pitchFamily="34" charset="0"/>
            </a:endParaRPr>
          </a:p>
          <a:p>
            <a:pPr>
              <a:lnSpc>
                <a:spcPct val="180000"/>
              </a:lnSpc>
            </a:pPr>
            <a:endParaRPr lang="en-US" sz="2000" dirty="0">
              <a:latin typeface="Amasis MT Pro" panose="02040504050005020304" pitchFamily="18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79051-6F31-4B19-8D7E-6928193B93F5}"/>
              </a:ext>
            </a:extLst>
          </p:cNvPr>
          <p:cNvCxnSpPr/>
          <p:nvPr/>
        </p:nvCxnSpPr>
        <p:spPr>
          <a:xfrm>
            <a:off x="0" y="11525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sitting on a blue text&#10;&#10;Description automatically generated">
            <a:extLst>
              <a:ext uri="{FF2B5EF4-FFF2-40B4-BE49-F238E27FC236}">
                <a16:creationId xmlns:a16="http://schemas.microsoft.com/office/drawing/2014/main" id="{C78F5DA9-20EF-8686-BB6D-4AB430C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7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60F-3B99-4BEE-8DAA-6250195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2715"/>
            <a:ext cx="10677525" cy="1325563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F9197-408B-4624-A3F4-AD89230D7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6" y="1238250"/>
            <a:ext cx="11534774" cy="5337967"/>
          </a:xfrm>
        </p:spPr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en-US" sz="2000" dirty="0">
                <a:latin typeface="Amasis MT Pro" panose="02040504050005020304" pitchFamily="18" charset="0"/>
                <a:cs typeface="Arial" panose="020B0604020202020204" pitchFamily="34" charset="0"/>
              </a:rPr>
              <a:t>Robotics :</a:t>
            </a:r>
            <a:endParaRPr lang="en-IN" sz="2000" dirty="0">
              <a:latin typeface="Amasis MT Pro" panose="020405040500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80000"/>
              </a:lnSpc>
            </a:pPr>
            <a:r>
              <a:rPr lang="en-US" sz="1600" dirty="0">
                <a:latin typeface="Amasis MT Pro" panose="02040504050005020304" pitchFamily="18" charset="0"/>
                <a:cs typeface="Arial" panose="020B0604020202020204" pitchFamily="34" charset="0"/>
              </a:rPr>
              <a:t>Entities which mimic human actions are called Robots</a:t>
            </a:r>
            <a:r>
              <a:rPr lang="en-US" sz="1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</a:t>
            </a:r>
            <a:endParaRPr lang="en-IN" sz="1600" dirty="0">
              <a:latin typeface="Amasis MT Pro" panose="02040504050005020304" pitchFamily="18" charset="0"/>
              <a:cs typeface="Arial" panose="020B0604020202020204" pitchFamily="34" charset="0"/>
            </a:endParaRPr>
          </a:p>
          <a:p>
            <a:pPr>
              <a:lnSpc>
                <a:spcPct val="180000"/>
              </a:lnSpc>
            </a:pPr>
            <a:r>
              <a:rPr lang="en-US" sz="2000" dirty="0">
                <a:latin typeface="Amasis MT Pro" panose="02040504050005020304" pitchFamily="18" charset="0"/>
                <a:cs typeface="Arial" panose="020B0604020202020204" pitchFamily="34" charset="0"/>
              </a:rPr>
              <a:t>Process : </a:t>
            </a:r>
          </a:p>
          <a:p>
            <a:pPr lvl="1">
              <a:lnSpc>
                <a:spcPct val="180000"/>
              </a:lnSpc>
            </a:pPr>
            <a:r>
              <a:rPr lang="en-US" sz="1600" dirty="0">
                <a:latin typeface="Amasis MT Pro" panose="02040504050005020304" pitchFamily="18" charset="0"/>
                <a:cs typeface="Arial" panose="020B0604020202020204" pitchFamily="34" charset="0"/>
              </a:rPr>
              <a:t>Sequence of steps which lead to a meaningful activity.</a:t>
            </a:r>
          </a:p>
          <a:p>
            <a:pPr>
              <a:lnSpc>
                <a:spcPct val="180000"/>
              </a:lnSpc>
            </a:pPr>
            <a:r>
              <a:rPr lang="en-IN" sz="2000" dirty="0">
                <a:latin typeface="Amasis MT Pro" panose="02040504050005020304" pitchFamily="18" charset="0"/>
                <a:cs typeface="Arial" panose="020B0604020202020204" pitchFamily="34" charset="0"/>
              </a:rPr>
              <a:t>Automation :</a:t>
            </a:r>
            <a:endParaRPr lang="en-US" sz="2000" dirty="0">
              <a:latin typeface="Amasis MT Pro" panose="020405040500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80000"/>
              </a:lnSpc>
            </a:pPr>
            <a:r>
              <a:rPr lang="en-US" sz="1600" dirty="0">
                <a:latin typeface="Amasis MT Pro" panose="02040504050005020304" pitchFamily="18" charset="0"/>
                <a:cs typeface="Arial" panose="020B0604020202020204" pitchFamily="34" charset="0"/>
              </a:rPr>
              <a:t>Any process which is done by a robot without human intervention.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79051-6F31-4B19-8D7E-6928193B93F5}"/>
              </a:ext>
            </a:extLst>
          </p:cNvPr>
          <p:cNvCxnSpPr/>
          <p:nvPr/>
        </p:nvCxnSpPr>
        <p:spPr>
          <a:xfrm>
            <a:off x="0" y="11525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sitting on a blue text&#10;&#10;Description automatically generated">
            <a:extLst>
              <a:ext uri="{FF2B5EF4-FFF2-40B4-BE49-F238E27FC236}">
                <a16:creationId xmlns:a16="http://schemas.microsoft.com/office/drawing/2014/main" id="{C78F5DA9-20EF-8686-BB6D-4AB430C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2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60F-3B99-4BEE-8DAA-6250195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2715"/>
            <a:ext cx="10677525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F9197-408B-4624-A3F4-AD89230D7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152525"/>
            <a:ext cx="11534774" cy="58102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80000"/>
              </a:lnSpc>
            </a:pPr>
            <a:endParaRPr lang="en-IN" sz="2000" dirty="0">
              <a:latin typeface="Amasis MT Pro" panose="02040504050005020304" pitchFamily="18" charset="0"/>
              <a:cs typeface="Arial" panose="020B0604020202020204" pitchFamily="34" charset="0"/>
            </a:endParaRPr>
          </a:p>
          <a:p>
            <a:pPr>
              <a:lnSpc>
                <a:spcPct val="180000"/>
              </a:lnSpc>
            </a:pPr>
            <a:r>
              <a:rPr lang="en-IN" sz="2000" dirty="0">
                <a:latin typeface="Amasis MT Pro" panose="02040504050005020304" pitchFamily="18" charset="0"/>
                <a:cs typeface="Arial" panose="020B0604020202020204" pitchFamily="34" charset="0"/>
              </a:rPr>
              <a:t>Customer Service</a:t>
            </a:r>
          </a:p>
          <a:p>
            <a:pPr lvl="1">
              <a:lnSpc>
                <a:spcPct val="180000"/>
              </a:lnSpc>
            </a:pPr>
            <a:r>
              <a:rPr lang="en-IN" sz="1600" dirty="0">
                <a:latin typeface="Amasis MT Pro" panose="02040504050005020304" pitchFamily="18" charset="0"/>
                <a:cs typeface="Arial" panose="020B0604020202020204" pitchFamily="34" charset="0"/>
              </a:rPr>
              <a:t>Addressing redundant quires  </a:t>
            </a:r>
          </a:p>
          <a:p>
            <a:pPr lvl="1">
              <a:lnSpc>
                <a:spcPct val="180000"/>
              </a:lnSpc>
            </a:pPr>
            <a:r>
              <a:rPr lang="en-IN" sz="1600" dirty="0">
                <a:latin typeface="Amasis MT Pro" panose="02040504050005020304" pitchFamily="18" charset="0"/>
                <a:cs typeface="Arial" panose="020B0604020202020204" pitchFamily="34" charset="0"/>
              </a:rPr>
              <a:t>Initial responses to a customers </a:t>
            </a:r>
          </a:p>
          <a:p>
            <a:pPr>
              <a:lnSpc>
                <a:spcPct val="180000"/>
              </a:lnSpc>
            </a:pPr>
            <a:r>
              <a:rPr lang="en-IN" sz="2000" dirty="0">
                <a:latin typeface="Amasis MT Pro" panose="02040504050005020304" pitchFamily="18" charset="0"/>
                <a:cs typeface="Arial" panose="020B0604020202020204" pitchFamily="34" charset="0"/>
              </a:rPr>
              <a:t>Banking Services</a:t>
            </a:r>
          </a:p>
          <a:p>
            <a:pPr lvl="1">
              <a:lnSpc>
                <a:spcPct val="180000"/>
              </a:lnSpc>
            </a:pPr>
            <a:r>
              <a:rPr lang="en-IN" sz="1600" dirty="0">
                <a:latin typeface="Amasis MT Pro" panose="02040504050005020304" pitchFamily="18" charset="0"/>
                <a:cs typeface="Arial" panose="020B0604020202020204" pitchFamily="34" charset="0"/>
              </a:rPr>
              <a:t>KYC Process </a:t>
            </a:r>
          </a:p>
          <a:p>
            <a:pPr lvl="1">
              <a:lnSpc>
                <a:spcPct val="180000"/>
              </a:lnSpc>
            </a:pPr>
            <a:r>
              <a:rPr lang="en-IN" sz="1600" dirty="0">
                <a:latin typeface="Amasis MT Pro" panose="02040504050005020304" pitchFamily="18" charset="0"/>
                <a:cs typeface="Arial" panose="020B0604020202020204" pitchFamily="34" charset="0"/>
              </a:rPr>
              <a:t>Account opening </a:t>
            </a:r>
          </a:p>
          <a:p>
            <a:pPr>
              <a:lnSpc>
                <a:spcPct val="180000"/>
              </a:lnSpc>
            </a:pPr>
            <a:r>
              <a:rPr lang="en-IN" sz="2000" dirty="0">
                <a:latin typeface="Amasis MT Pro" panose="02040504050005020304" pitchFamily="18" charset="0"/>
                <a:cs typeface="Arial" panose="020B0604020202020204" pitchFamily="34" charset="0"/>
              </a:rPr>
              <a:t>Employee Service</a:t>
            </a:r>
          </a:p>
          <a:p>
            <a:pPr lvl="1">
              <a:lnSpc>
                <a:spcPct val="180000"/>
              </a:lnSpc>
            </a:pPr>
            <a:r>
              <a:rPr lang="en-IN" sz="1600" dirty="0">
                <a:latin typeface="Amasis MT Pro" panose="02040504050005020304" pitchFamily="18" charset="0"/>
                <a:cs typeface="Arial" panose="020B0604020202020204" pitchFamily="34" charset="0"/>
              </a:rPr>
              <a:t>Employee Onboarding task </a:t>
            </a:r>
          </a:p>
          <a:p>
            <a:pPr lvl="1">
              <a:lnSpc>
                <a:spcPct val="180000"/>
              </a:lnSpc>
            </a:pPr>
            <a:r>
              <a:rPr lang="en-IN" sz="1600" dirty="0">
                <a:latin typeface="Amasis MT Pro" panose="02040504050005020304" pitchFamily="18" charset="0"/>
                <a:cs typeface="Arial" panose="020B0604020202020204" pitchFamily="34" charset="0"/>
              </a:rPr>
              <a:t>Employee help desk</a:t>
            </a:r>
          </a:p>
          <a:p>
            <a:pPr marL="457200" lvl="1" indent="0">
              <a:lnSpc>
                <a:spcPct val="180000"/>
              </a:lnSpc>
              <a:buNone/>
            </a:pPr>
            <a:endParaRPr lang="en-IN" sz="1600" dirty="0">
              <a:latin typeface="Amasis MT Pro" panose="02040504050005020304" pitchFamily="18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80000"/>
              </a:lnSpc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79051-6F31-4B19-8D7E-6928193B93F5}"/>
              </a:ext>
            </a:extLst>
          </p:cNvPr>
          <p:cNvCxnSpPr/>
          <p:nvPr/>
        </p:nvCxnSpPr>
        <p:spPr>
          <a:xfrm>
            <a:off x="0" y="11525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sitting on a blue text&#10;&#10;Description automatically generated">
            <a:extLst>
              <a:ext uri="{FF2B5EF4-FFF2-40B4-BE49-F238E27FC236}">
                <a16:creationId xmlns:a16="http://schemas.microsoft.com/office/drawing/2014/main" id="{C78F5DA9-20EF-8686-BB6D-4AB430C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781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AD02CA-7124-4A0A-20B7-457849C31A9D}"/>
              </a:ext>
            </a:extLst>
          </p:cNvPr>
          <p:cNvSpPr txBox="1"/>
          <p:nvPr/>
        </p:nvSpPr>
        <p:spPr>
          <a:xfrm>
            <a:off x="400247" y="909572"/>
            <a:ext cx="6100762" cy="759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IN" sz="2800" dirty="0">
                <a:latin typeface="Amasis MT Pro" panose="02040504050005020304" pitchFamily="18" charset="0"/>
                <a:cs typeface="Arial" panose="020B0604020202020204" pitchFamily="34" charset="0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031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60F-3B99-4BEE-8DAA-6250195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2715"/>
            <a:ext cx="10677525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F9197-408B-4624-A3F4-AD89230D7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69395"/>
            <a:ext cx="11534774" cy="5337967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IN" sz="1900" dirty="0">
                <a:latin typeface="Amasis MT Pro" panose="02040504050005020304" pitchFamily="18" charset="0"/>
                <a:cs typeface="Arial" panose="020B0604020202020204" pitchFamily="34" charset="0"/>
              </a:rPr>
              <a:t>Save time</a:t>
            </a:r>
            <a:endParaRPr lang="en-US" sz="1900" dirty="0">
              <a:latin typeface="Amasis MT Pro" panose="020405040500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IN" sz="1900" dirty="0">
                <a:latin typeface="Amasis MT Pro" panose="02040504050005020304" pitchFamily="18" charset="0"/>
                <a:cs typeface="Arial" panose="020B0604020202020204" pitchFamily="34" charset="0"/>
              </a:rPr>
              <a:t>Increase ROI</a:t>
            </a:r>
            <a:endParaRPr lang="en-US" sz="1900" dirty="0">
              <a:latin typeface="Amasis MT Pro" panose="020405040500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IN" sz="1900" dirty="0">
                <a:latin typeface="Amasis MT Pro" panose="02040504050005020304" pitchFamily="18" charset="0"/>
                <a:cs typeface="Arial" panose="020B0604020202020204" pitchFamily="34" charset="0"/>
              </a:rPr>
              <a:t>Eliminate human error</a:t>
            </a:r>
          </a:p>
          <a:p>
            <a:pPr lvl="1">
              <a:lnSpc>
                <a:spcPct val="200000"/>
              </a:lnSpc>
            </a:pPr>
            <a:r>
              <a:rPr lang="en-US" sz="1900" dirty="0">
                <a:latin typeface="Amasis MT Pro" panose="02040504050005020304" pitchFamily="18" charset="0"/>
                <a:cs typeface="Arial" panose="020B0604020202020204" pitchFamily="34" charset="0"/>
              </a:rPr>
              <a:t>Workflow balance</a:t>
            </a:r>
          </a:p>
          <a:p>
            <a:pPr lvl="1">
              <a:lnSpc>
                <a:spcPct val="200000"/>
              </a:lnSpc>
            </a:pPr>
            <a:r>
              <a:rPr lang="en-IN" sz="1900" dirty="0">
                <a:latin typeface="Amasis MT Pro" panose="02040504050005020304" pitchFamily="18" charset="0"/>
                <a:cs typeface="Arial" panose="020B0604020202020204" pitchFamily="34" charset="0"/>
              </a:rPr>
              <a:t>Increase compliance</a:t>
            </a:r>
          </a:p>
          <a:p>
            <a:pPr lvl="1">
              <a:lnSpc>
                <a:spcPct val="200000"/>
              </a:lnSpc>
            </a:pPr>
            <a:r>
              <a:rPr lang="en-IN" sz="1900" dirty="0">
                <a:latin typeface="Amasis MT Pro" panose="02040504050005020304" pitchFamily="18" charset="0"/>
                <a:cs typeface="Arial" panose="020B0604020202020204" pitchFamily="34" charset="0"/>
              </a:rPr>
              <a:t>Employee satisfaction</a:t>
            </a:r>
          </a:p>
          <a:p>
            <a:pPr lvl="1">
              <a:lnSpc>
                <a:spcPct val="200000"/>
              </a:lnSpc>
            </a:pPr>
            <a:r>
              <a:rPr lang="en-IN" sz="1900" b="0" i="0" dirty="0">
                <a:solidFill>
                  <a:srgbClr val="040C28"/>
                </a:solidFill>
                <a:effectLst/>
                <a:latin typeface="Amasis MT Pro" panose="02040504050005020304" pitchFamily="18" charset="0"/>
                <a:cs typeface="Arial" panose="020B0604020202020204" pitchFamily="34" charset="0"/>
              </a:rPr>
              <a:t>C</a:t>
            </a:r>
            <a:r>
              <a:rPr lang="en-IN" sz="1900" dirty="0">
                <a:latin typeface="Amasis MT Pro" panose="02040504050005020304" pitchFamily="18" charset="0"/>
                <a:cs typeface="Arial" panose="020B0604020202020204" pitchFamily="34" charset="0"/>
              </a:rPr>
              <a:t>onsistent and accurate results</a:t>
            </a:r>
          </a:p>
          <a:p>
            <a:pPr marL="457200" lvl="1" indent="0">
              <a:lnSpc>
                <a:spcPct val="210000"/>
              </a:lnSpc>
              <a:buNone/>
            </a:pPr>
            <a:endParaRPr lang="en-US" sz="2600" dirty="0">
              <a:latin typeface="Amasis MT Pro" panose="02040504050005020304" pitchFamily="18" charset="0"/>
              <a:cs typeface="Arial" panose="020B0604020202020204" pitchFamily="34" charset="0"/>
            </a:endParaRPr>
          </a:p>
          <a:p>
            <a:pPr>
              <a:lnSpc>
                <a:spcPct val="180000"/>
              </a:lnSpc>
            </a:pPr>
            <a:endParaRPr lang="en-US" sz="2000" dirty="0">
              <a:latin typeface="Amasis MT Pro" panose="02040504050005020304" pitchFamily="18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79051-6F31-4B19-8D7E-6928193B93F5}"/>
              </a:ext>
            </a:extLst>
          </p:cNvPr>
          <p:cNvCxnSpPr/>
          <p:nvPr/>
        </p:nvCxnSpPr>
        <p:spPr>
          <a:xfrm>
            <a:off x="0" y="11525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sitting on a blue text&#10;&#10;Description automatically generated">
            <a:extLst>
              <a:ext uri="{FF2B5EF4-FFF2-40B4-BE49-F238E27FC236}">
                <a16:creationId xmlns:a16="http://schemas.microsoft.com/office/drawing/2014/main" id="{C78F5DA9-20EF-8686-BB6D-4AB430C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FBC24-EBC7-7715-6B5C-37202AABF254}"/>
              </a:ext>
            </a:extLst>
          </p:cNvPr>
          <p:cNvSpPr txBox="1"/>
          <p:nvPr/>
        </p:nvSpPr>
        <p:spPr>
          <a:xfrm>
            <a:off x="400247" y="909572"/>
            <a:ext cx="6100762" cy="759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IN" sz="2800" dirty="0">
                <a:latin typeface="Amasis MT Pro" panose="02040504050005020304" pitchFamily="18" charset="0"/>
                <a:cs typeface="Arial" panose="020B0604020202020204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71157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60F-3B99-4BEE-8DAA-6250195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2715"/>
            <a:ext cx="10677525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79051-6F31-4B19-8D7E-6928193B93F5}"/>
              </a:ext>
            </a:extLst>
          </p:cNvPr>
          <p:cNvCxnSpPr/>
          <p:nvPr/>
        </p:nvCxnSpPr>
        <p:spPr>
          <a:xfrm>
            <a:off x="0" y="11525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sitting on a blue text&#10;&#10;Description automatically generated">
            <a:extLst>
              <a:ext uri="{FF2B5EF4-FFF2-40B4-BE49-F238E27FC236}">
                <a16:creationId xmlns:a16="http://schemas.microsoft.com/office/drawing/2014/main" id="{C78F5DA9-20EF-8686-BB6D-4AB430C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FBC24-EBC7-7715-6B5C-37202AABF254}"/>
              </a:ext>
            </a:extLst>
          </p:cNvPr>
          <p:cNvSpPr txBox="1"/>
          <p:nvPr/>
        </p:nvSpPr>
        <p:spPr>
          <a:xfrm>
            <a:off x="400247" y="909572"/>
            <a:ext cx="6100762" cy="1663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IN" sz="2800" dirty="0">
                <a:latin typeface="Amasis MT Pro" panose="02040504050005020304" pitchFamily="18" charset="0"/>
                <a:cs typeface="Arial" panose="020B0604020202020204" pitchFamily="34" charset="0"/>
              </a:rPr>
              <a:t>Types</a:t>
            </a:r>
          </a:p>
          <a:p>
            <a:pPr>
              <a:lnSpc>
                <a:spcPct val="180000"/>
              </a:lnSpc>
              <a:spcBef>
                <a:spcPts val="1000"/>
              </a:spcBef>
            </a:pPr>
            <a:endParaRPr lang="en-IN" sz="2800" dirty="0">
              <a:latin typeface="Amasis MT Pro" panose="020405040500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6EEA0-C8D9-B23F-FE8D-A338A64689BC}"/>
              </a:ext>
            </a:extLst>
          </p:cNvPr>
          <p:cNvSpPr txBox="1"/>
          <p:nvPr/>
        </p:nvSpPr>
        <p:spPr>
          <a:xfrm>
            <a:off x="462060" y="1458278"/>
            <a:ext cx="10496353" cy="3948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masis MT Pro" panose="02040504050005020304" pitchFamily="18" charset="0"/>
              </a:rPr>
              <a:t>Attended Automation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masis MT Pro" panose="02040504050005020304" pitchFamily="18" charset="0"/>
              </a:rPr>
              <a:t>This type of bots are like virtual assistants resides on the user’s system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masis MT Pro" panose="02040504050005020304" pitchFamily="18" charset="0"/>
              </a:rPr>
              <a:t>Best suited for jobs that are triggered as per the instructions of user and where task triggering is unpredicted.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masis MT Pro" panose="02040504050005020304" pitchFamily="18" charset="0"/>
              </a:rPr>
              <a:t>For example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masis MT Pro" panose="02040504050005020304" pitchFamily="18" charset="0"/>
              </a:rPr>
              <a:t>Accessing patient records from various system on single instructions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masis MT Pro" panose="02040504050005020304" pitchFamily="18" charset="0"/>
              </a:rPr>
              <a:t>In call centre accessing caller details  </a:t>
            </a:r>
          </a:p>
        </p:txBody>
      </p:sp>
    </p:spTree>
    <p:extLst>
      <p:ext uri="{BB962C8B-B14F-4D97-AF65-F5344CB8AC3E}">
        <p14:creationId xmlns:p14="http://schemas.microsoft.com/office/powerpoint/2010/main" val="208808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60F-3B99-4BEE-8DAA-6250195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2715"/>
            <a:ext cx="10677525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79051-6F31-4B19-8D7E-6928193B93F5}"/>
              </a:ext>
            </a:extLst>
          </p:cNvPr>
          <p:cNvCxnSpPr/>
          <p:nvPr/>
        </p:nvCxnSpPr>
        <p:spPr>
          <a:xfrm>
            <a:off x="0" y="11525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sitting on a blue text&#10;&#10;Description automatically generated">
            <a:extLst>
              <a:ext uri="{FF2B5EF4-FFF2-40B4-BE49-F238E27FC236}">
                <a16:creationId xmlns:a16="http://schemas.microsoft.com/office/drawing/2014/main" id="{C78F5DA9-20EF-8686-BB6D-4AB430C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FBC24-EBC7-7715-6B5C-37202AABF254}"/>
              </a:ext>
            </a:extLst>
          </p:cNvPr>
          <p:cNvSpPr txBox="1"/>
          <p:nvPr/>
        </p:nvSpPr>
        <p:spPr>
          <a:xfrm>
            <a:off x="400247" y="909572"/>
            <a:ext cx="6100762" cy="1663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IN" sz="2800" dirty="0">
                <a:latin typeface="Amasis MT Pro" panose="02040504050005020304" pitchFamily="18" charset="0"/>
                <a:cs typeface="Arial" panose="020B0604020202020204" pitchFamily="34" charset="0"/>
              </a:rPr>
              <a:t>Types</a:t>
            </a:r>
          </a:p>
          <a:p>
            <a:pPr>
              <a:lnSpc>
                <a:spcPct val="180000"/>
              </a:lnSpc>
              <a:spcBef>
                <a:spcPts val="1000"/>
              </a:spcBef>
            </a:pPr>
            <a:endParaRPr lang="en-IN" sz="2800" dirty="0">
              <a:latin typeface="Amasis MT Pro" panose="020405040500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6EEA0-C8D9-B23F-FE8D-A338A64689BC}"/>
              </a:ext>
            </a:extLst>
          </p:cNvPr>
          <p:cNvSpPr txBox="1"/>
          <p:nvPr/>
        </p:nvSpPr>
        <p:spPr>
          <a:xfrm>
            <a:off x="462060" y="1458278"/>
            <a:ext cx="10496353" cy="5056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masis MT Pro" panose="02040504050005020304" pitchFamily="18" charset="0"/>
              </a:rPr>
              <a:t>Unattended Automation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masis MT Pro" panose="02040504050005020304" pitchFamily="18" charset="0"/>
              </a:rPr>
              <a:t>This type of bots are like batch processes in the cloud || remote workstation system which process the task in the background.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masis MT Pro" panose="02040504050005020304" pitchFamily="18" charset="0"/>
              </a:rPr>
              <a:t>Can be triggered in following ways 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masis MT Pro" panose="02040504050005020304" pitchFamily="18" charset="0"/>
              </a:rPr>
              <a:t>Bot || orchestrator startup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masis MT Pro" panose="02040504050005020304" pitchFamily="18" charset="0"/>
              </a:rPr>
              <a:t>Specific time interval or timestamp 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masis MT Pro" panose="02040504050005020304" pitchFamily="18" charset="0"/>
              </a:rPr>
              <a:t>For example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masis MT Pro" panose="02040504050005020304" pitchFamily="18" charset="0"/>
              </a:rPr>
              <a:t>Customer Support chatbots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masis MT Pro" panose="02040504050005020304" pitchFamily="18" charset="0"/>
              </a:rPr>
              <a:t>Timesheet uploading </a:t>
            </a:r>
          </a:p>
        </p:txBody>
      </p:sp>
    </p:spTree>
    <p:extLst>
      <p:ext uri="{BB962C8B-B14F-4D97-AF65-F5344CB8AC3E}">
        <p14:creationId xmlns:p14="http://schemas.microsoft.com/office/powerpoint/2010/main" val="91566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60F-3B99-4BEE-8DAA-6250195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2715"/>
            <a:ext cx="10677525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79051-6F31-4B19-8D7E-6928193B93F5}"/>
              </a:ext>
            </a:extLst>
          </p:cNvPr>
          <p:cNvCxnSpPr/>
          <p:nvPr/>
        </p:nvCxnSpPr>
        <p:spPr>
          <a:xfrm>
            <a:off x="0" y="11525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sitting on a blue text&#10;&#10;Description automatically generated">
            <a:extLst>
              <a:ext uri="{FF2B5EF4-FFF2-40B4-BE49-F238E27FC236}">
                <a16:creationId xmlns:a16="http://schemas.microsoft.com/office/drawing/2014/main" id="{C78F5DA9-20EF-8686-BB6D-4AB430C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FBC24-EBC7-7715-6B5C-37202AABF254}"/>
              </a:ext>
            </a:extLst>
          </p:cNvPr>
          <p:cNvSpPr txBox="1"/>
          <p:nvPr/>
        </p:nvSpPr>
        <p:spPr>
          <a:xfrm>
            <a:off x="400247" y="909572"/>
            <a:ext cx="6100762" cy="1663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IN" sz="2800" dirty="0">
                <a:latin typeface="Amasis MT Pro" panose="02040504050005020304" pitchFamily="18" charset="0"/>
                <a:cs typeface="Arial" panose="020B0604020202020204" pitchFamily="34" charset="0"/>
              </a:rPr>
              <a:t>Types</a:t>
            </a:r>
          </a:p>
          <a:p>
            <a:pPr>
              <a:lnSpc>
                <a:spcPct val="180000"/>
              </a:lnSpc>
              <a:spcBef>
                <a:spcPts val="1000"/>
              </a:spcBef>
            </a:pPr>
            <a:endParaRPr lang="en-IN" sz="2800" dirty="0">
              <a:latin typeface="Amasis MT Pro" panose="020405040500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6EEA0-C8D9-B23F-FE8D-A338A64689BC}"/>
              </a:ext>
            </a:extLst>
          </p:cNvPr>
          <p:cNvSpPr txBox="1"/>
          <p:nvPr/>
        </p:nvSpPr>
        <p:spPr>
          <a:xfrm>
            <a:off x="462060" y="1458278"/>
            <a:ext cx="10496353" cy="1178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masis MT Pro" panose="02040504050005020304" pitchFamily="18" charset="0"/>
              </a:rPr>
              <a:t>Hybrid Automation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>
                <a:latin typeface="Amasis MT Pro" panose="02040504050005020304" pitchFamily="18" charset="0"/>
              </a:rPr>
              <a:t>Combination </a:t>
            </a:r>
            <a:endParaRPr lang="en-IN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560F-3B99-4BEE-8DAA-6250195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2715"/>
            <a:ext cx="10677525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79051-6F31-4B19-8D7E-6928193B93F5}"/>
              </a:ext>
            </a:extLst>
          </p:cNvPr>
          <p:cNvCxnSpPr/>
          <p:nvPr/>
        </p:nvCxnSpPr>
        <p:spPr>
          <a:xfrm>
            <a:off x="0" y="11525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sitting on a blue text&#10;&#10;Description automatically generated">
            <a:extLst>
              <a:ext uri="{FF2B5EF4-FFF2-40B4-BE49-F238E27FC236}">
                <a16:creationId xmlns:a16="http://schemas.microsoft.com/office/drawing/2014/main" id="{C78F5DA9-20EF-8686-BB6D-4AB430C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FBC24-EBC7-7715-6B5C-37202AABF254}"/>
              </a:ext>
            </a:extLst>
          </p:cNvPr>
          <p:cNvSpPr txBox="1"/>
          <p:nvPr/>
        </p:nvSpPr>
        <p:spPr>
          <a:xfrm>
            <a:off x="400247" y="909572"/>
            <a:ext cx="6100762" cy="1663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IN" sz="2800" dirty="0">
                <a:latin typeface="Amasis MT Pro" panose="02040504050005020304" pitchFamily="18" charset="0"/>
                <a:cs typeface="Arial" panose="020B0604020202020204" pitchFamily="34" charset="0"/>
              </a:rPr>
              <a:t>Components</a:t>
            </a:r>
          </a:p>
          <a:p>
            <a:pPr>
              <a:lnSpc>
                <a:spcPct val="180000"/>
              </a:lnSpc>
              <a:spcBef>
                <a:spcPts val="1000"/>
              </a:spcBef>
            </a:pPr>
            <a:endParaRPr lang="en-IN" sz="2800" dirty="0">
              <a:latin typeface="Amasis MT Pro" panose="020405040500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6EEA0-C8D9-B23F-FE8D-A338A64689BC}"/>
              </a:ext>
            </a:extLst>
          </p:cNvPr>
          <p:cNvSpPr txBox="1"/>
          <p:nvPr/>
        </p:nvSpPr>
        <p:spPr>
          <a:xfrm>
            <a:off x="462060" y="1458278"/>
            <a:ext cx="10496353" cy="5610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masis MT Pro" panose="02040504050005020304" pitchFamily="18" charset="0"/>
              </a:rPr>
              <a:t>Development Studio IDE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helps to design or develop intelligent process automation workflows.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allows you to get full control over the automation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It comes with below tools and services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Dashboard with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GUI (Graphical User Interface)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Integration support with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OCR (Optical Character Reader)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Collection of pre-built, drag-and-drop templates.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Universal search option to search across all the automation resources such as libraries, activities, projects, etc.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4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763</Words>
  <Application>Microsoft Office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Amasis MT Pro</vt:lpstr>
      <vt:lpstr>Arial</vt:lpstr>
      <vt:lpstr>Calibri</vt:lpstr>
      <vt:lpstr>Calibri Light</vt:lpstr>
      <vt:lpstr>inter-bold</vt:lpstr>
      <vt:lpstr>inter-regular</vt:lpstr>
      <vt:lpstr>Open Sans</vt:lpstr>
      <vt:lpstr>Office Theme</vt:lpstr>
      <vt:lpstr>   RPA (The bot era)   </vt:lpstr>
      <vt:lpstr>RPA</vt:lpstr>
      <vt:lpstr>RPA</vt:lpstr>
      <vt:lpstr>RPA</vt:lpstr>
      <vt:lpstr>RPA </vt:lpstr>
      <vt:lpstr>RPA </vt:lpstr>
      <vt:lpstr>RPA </vt:lpstr>
      <vt:lpstr>RPA </vt:lpstr>
      <vt:lpstr>RPA </vt:lpstr>
      <vt:lpstr>RPA </vt:lpstr>
      <vt:lpstr>RPA </vt:lpstr>
      <vt:lpstr>RPA </vt:lpstr>
      <vt:lpstr>RPA </vt:lpstr>
      <vt:lpstr>RPA </vt:lpstr>
      <vt:lpstr>RPA </vt:lpstr>
      <vt:lpstr>RPA </vt:lpstr>
      <vt:lpstr>RPA </vt:lpstr>
      <vt:lpstr>RPA </vt:lpstr>
      <vt:lpstr>RPA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Challenges</dc:title>
  <dc:creator>Mahajan, Satish</dc:creator>
  <cp:lastModifiedBy>Satish Dashrath Mahajan</cp:lastModifiedBy>
  <cp:revision>21</cp:revision>
  <dcterms:created xsi:type="dcterms:W3CDTF">2022-11-16T16:34:55Z</dcterms:created>
  <dcterms:modified xsi:type="dcterms:W3CDTF">2023-11-03T05:10:33Z</dcterms:modified>
</cp:coreProperties>
</file>