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8" r:id="rId6"/>
    <p:sldId id="262" r:id="rId7"/>
    <p:sldId id="263" r:id="rId8"/>
    <p:sldId id="264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46244" y="-66554"/>
            <a:ext cx="10671789" cy="6858000"/>
            <a:chOff x="10206219" y="653736"/>
            <a:chExt cx="10671790" cy="6858000"/>
          </a:xfrm>
        </p:grpSpPr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06219" y="653736"/>
              <a:ext cx="10671790" cy="6858000"/>
              <a:chOff x="-4158187" y="653736"/>
              <a:chExt cx="10671790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58187" y="653736"/>
                <a:ext cx="9848849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632540" y="3286834"/>
                <a:ext cx="881063" cy="931453"/>
                <a:chOff x="8299540" y="3941872"/>
                <a:chExt cx="881063" cy="931453"/>
              </a:xfrm>
            </p:grpSpPr>
            <p:sp>
              <p:nvSpPr>
                <p:cNvPr id="430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299193" y="3991915"/>
                  <a:ext cx="881757" cy="881063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458005" y="3941872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A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587376" y="1501624"/>
              <a:ext cx="5921015" cy="4036597"/>
              <a:chOff x="4861608" y="1501624"/>
              <a:chExt cx="5921015" cy="4036597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AGGERSQUARE" pitchFamily="50" charset="0"/>
                  </a:rPr>
                  <a:t>Index-1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861608" y="1501624"/>
                <a:ext cx="5921015" cy="4036597"/>
                <a:chOff x="4861608" y="1501624"/>
                <a:chExt cx="5921015" cy="4036597"/>
              </a:xfrm>
            </p:grpSpPr>
            <p:sp>
              <p:nvSpPr>
                <p:cNvPr id="399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861608" y="1501624"/>
                  <a:ext cx="5921015" cy="4036597"/>
                  <a:chOff x="4861608" y="1501624"/>
                  <a:chExt cx="5921015" cy="4036597"/>
                </a:xfrm>
              </p:grpSpPr>
              <p:sp>
                <p:nvSpPr>
                  <p:cNvPr id="401" name="Block Arc 400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2" name="Block Arc 401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3" name="Block Arc 402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426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TextBox 426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Semantic UI</a:t>
                      </a:r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 ?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5" name="Group 404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26585" y="1501624"/>
                    <a:ext cx="1135695" cy="434848"/>
                    <a:chOff x="5471223" y="1501624"/>
                    <a:chExt cx="1135695" cy="434848"/>
                  </a:xfrm>
                </p:grpSpPr>
                <p:sp>
                  <p:nvSpPr>
                    <p:cNvPr id="42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135695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TextBox 42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1588" y="1549771"/>
                      <a:ext cx="93197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History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6" name="Group 40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861608" y="5103373"/>
                    <a:ext cx="2482167" cy="434848"/>
                    <a:chOff x="4951043" y="1501624"/>
                    <a:chExt cx="2482167" cy="434848"/>
                  </a:xfrm>
                </p:grpSpPr>
                <p:sp>
                  <p:nvSpPr>
                    <p:cNvPr id="422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237239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" name="TextBox 422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043" y="1549771"/>
                      <a:ext cx="248216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Use of Semantic UI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7" name="Group 406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284255" y="5103373"/>
                    <a:ext cx="2498368" cy="434848"/>
                    <a:chOff x="4928893" y="1501624"/>
                    <a:chExt cx="2498368" cy="434848"/>
                  </a:xfrm>
                </p:grpSpPr>
                <p:sp>
                  <p:nvSpPr>
                    <p:cNvPr id="42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4261" y="1501624"/>
                      <a:ext cx="2364944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TextBox 42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893" y="1562796"/>
                      <a:ext cx="249836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Less &amp; </a:t>
                      </a:r>
                      <a:r>
                        <a:rPr lang="en-IN" sz="1600" dirty="0" err="1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Jquery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Arrow Connector 418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Arrow Connector 416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Arrow Connector 41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Straight Arrow Connector 412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8611842" y="2569523"/>
            <a:ext cx="33769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Lightning Talk by</a:t>
            </a:r>
            <a:r>
              <a:rPr lang="en-US" sz="20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sym typeface="Wingdings" panose="05000000000000000000" pitchFamily="2" charset="2"/>
              </a:rPr>
              <a:t> </a:t>
            </a:r>
          </a:p>
          <a:p>
            <a:endParaRPr lang="en-US" sz="2000" dirty="0" smtClean="0">
              <a:ln w="0"/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  <a:p>
            <a:r>
              <a:rPr lang="en-US" sz="28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Vanchhit Khare</a:t>
            </a:r>
          </a:p>
          <a:p>
            <a:r>
              <a:rPr lang="en-IN" sz="20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Front-End Engineering</a:t>
            </a:r>
          </a:p>
          <a:p>
            <a:r>
              <a:rPr lang="en-IN" sz="20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Section-II</a:t>
            </a:r>
          </a:p>
          <a:p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  <a:p>
            <a:r>
              <a:rPr lang="en-IN" sz="2000" dirty="0" smtClean="0">
                <a:ln w="0"/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Semantic UI</a:t>
            </a:r>
            <a:endParaRPr lang="en-US" sz="2000" dirty="0">
              <a:ln w="0"/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52509" y="-153840"/>
            <a:ext cx="10721710" cy="6858000"/>
            <a:chOff x="10156402" y="390476"/>
            <a:chExt cx="10721710" cy="685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156402" y="390476"/>
              <a:ext cx="10721710" cy="6858000"/>
              <a:chOff x="-4208004" y="390476"/>
              <a:chExt cx="10721710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208004" y="390476"/>
                <a:ext cx="9848850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632643" y="2186914"/>
                <a:ext cx="881063" cy="958407"/>
                <a:chOff x="8299643" y="2841952"/>
                <a:chExt cx="881063" cy="958407"/>
              </a:xfrm>
            </p:grpSpPr>
            <p:sp>
              <p:nvSpPr>
                <p:cNvPr id="316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299296" y="2918949"/>
                  <a:ext cx="881757" cy="881063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421801" y="2841952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 smtClean="0">
                      <a:solidFill>
                        <a:schemeClr val="bg1"/>
                      </a:solidFill>
                      <a:latin typeface="DAGGERSQUARE" pitchFamily="50" charset="0"/>
                    </a:rPr>
                    <a:t>B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587376" y="1501624"/>
              <a:ext cx="6253344" cy="4036597"/>
              <a:chOff x="4861608" y="1501624"/>
              <a:chExt cx="6253344" cy="4036597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AGGERSQUARE" pitchFamily="50" charset="0"/>
                  </a:rPr>
                  <a:t>Index-2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861608" y="1501624"/>
                <a:ext cx="6253344" cy="4036597"/>
                <a:chOff x="4861608" y="1501624"/>
                <a:chExt cx="6253344" cy="4036597"/>
              </a:xfrm>
            </p:grpSpPr>
            <p:sp>
              <p:nvSpPr>
                <p:cNvPr id="285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861608" y="1501624"/>
                  <a:ext cx="6253344" cy="4036597"/>
                  <a:chOff x="4861608" y="1501624"/>
                  <a:chExt cx="6253344" cy="4036597"/>
                </a:xfrm>
              </p:grpSpPr>
              <p:sp>
                <p:nvSpPr>
                  <p:cNvPr id="287" name="Block Arc 286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Block Arc 287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Block Arc 288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312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Installation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06025" y="1501624"/>
                    <a:ext cx="2308927" cy="434848"/>
                    <a:chOff x="5450663" y="1501624"/>
                    <a:chExt cx="2308927" cy="434848"/>
                  </a:xfrm>
                </p:grpSpPr>
                <p:sp>
                  <p:nvSpPr>
                    <p:cNvPr id="310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216702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0663" y="1549771"/>
                      <a:ext cx="23089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Bootstrap Vs Semantic UI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861608" y="5103373"/>
                    <a:ext cx="2482167" cy="434848"/>
                    <a:chOff x="4951043" y="1501624"/>
                    <a:chExt cx="2482167" cy="434848"/>
                  </a:xfrm>
                </p:grpSpPr>
                <p:sp>
                  <p:nvSpPr>
                    <p:cNvPr id="308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237239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TextBox 308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043" y="1549771"/>
                      <a:ext cx="248216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Pros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3" name="Group 292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81313" y="5103373"/>
                    <a:ext cx="1518542" cy="434848"/>
                    <a:chOff x="5425951" y="1501624"/>
                    <a:chExt cx="1518542" cy="434848"/>
                  </a:xfrm>
                </p:grpSpPr>
                <p:sp>
                  <p:nvSpPr>
                    <p:cNvPr id="306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5951" y="1501624"/>
                      <a:ext cx="1518542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TextBox 306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951" y="1539806"/>
                      <a:ext cx="15007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Cons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4" name="Group 293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304" name="Straight Connector 303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Arrow Connector 304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Arrow Connector 298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80578" y="-153840"/>
            <a:ext cx="10673244" cy="6858000"/>
            <a:chOff x="9360640" y="426349"/>
            <a:chExt cx="10673244" cy="6858000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9360640" y="426349"/>
              <a:ext cx="10673244" cy="6858000"/>
              <a:chOff x="-5003766" y="426349"/>
              <a:chExt cx="10673244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5003766" y="426349"/>
                <a:ext cx="984885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4788415" y="1397787"/>
                <a:ext cx="881063" cy="923330"/>
                <a:chOff x="7455415" y="2052825"/>
                <a:chExt cx="881063" cy="923330"/>
              </a:xfrm>
            </p:grpSpPr>
            <p:sp>
              <p:nvSpPr>
                <p:cNvPr id="39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7455068" y="2077508"/>
                  <a:ext cx="881757" cy="881063"/>
                </a:xfrm>
                <a:prstGeom prst="round2Same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7584850" y="2052825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C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682398" y="1501624"/>
              <a:ext cx="5482890" cy="4036597"/>
              <a:chOff x="4956630" y="1501624"/>
              <a:chExt cx="5482890" cy="403659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chemeClr val="bg1"/>
                    </a:solidFill>
                    <a:latin typeface="DAGGERSQUARE" pitchFamily="50" charset="0"/>
                  </a:rPr>
                  <a:t>Components in Semantic UI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956630" y="1501624"/>
                <a:ext cx="5482890" cy="4036597"/>
                <a:chOff x="4956630" y="1501624"/>
                <a:chExt cx="5482890" cy="4036597"/>
              </a:xfrm>
            </p:grpSpPr>
            <p:sp>
              <p:nvSpPr>
                <p:cNvPr id="361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956630" y="1501624"/>
                  <a:ext cx="5482890" cy="4036597"/>
                  <a:chOff x="4956630" y="1501624"/>
                  <a:chExt cx="5482890" cy="4036597"/>
                </a:xfrm>
              </p:grpSpPr>
              <p:sp>
                <p:nvSpPr>
                  <p:cNvPr id="363" name="Block Arc 362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4" name="Block Arc 363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Block Arc 364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388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Elements 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7" name="Group 366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26585" y="1501624"/>
                    <a:ext cx="1135695" cy="434848"/>
                    <a:chOff x="5471223" y="1501624"/>
                    <a:chExt cx="1135695" cy="434848"/>
                  </a:xfrm>
                </p:grpSpPr>
                <p:sp>
                  <p:nvSpPr>
                    <p:cNvPr id="386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135695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1588" y="1549771"/>
                      <a:ext cx="93197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Modules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8" name="Group 367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956630" y="5103373"/>
                    <a:ext cx="1576170" cy="434848"/>
                    <a:chOff x="5046065" y="1501624"/>
                    <a:chExt cx="1576170" cy="434848"/>
                  </a:xfrm>
                </p:grpSpPr>
                <p:sp>
                  <p:nvSpPr>
                    <p:cNvPr id="384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150374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1547" y="1531151"/>
                      <a:ext cx="15306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Collection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184761" y="5103373"/>
                    <a:ext cx="2254759" cy="434848"/>
                    <a:chOff x="4829399" y="1501624"/>
                    <a:chExt cx="2254759" cy="434848"/>
                  </a:xfrm>
                </p:grpSpPr>
                <p:sp>
                  <p:nvSpPr>
                    <p:cNvPr id="382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469" y="1501624"/>
                      <a:ext cx="176302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9399" y="1556500"/>
                      <a:ext cx="225475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Views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Arrow Connector 380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Arrow Connector 37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2" name="Group 371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Arrow Connector 376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Straight Arrow Connector 374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406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54388 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54388 -3.33333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5438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7749" y="150471"/>
            <a:ext cx="2835796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 err="1" smtClean="0"/>
              <a:t>BreadCrumb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8" y="1278068"/>
            <a:ext cx="7037408" cy="5278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1094" y="1711899"/>
            <a:ext cx="4109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&lt;div class="</a:t>
            </a:r>
            <a:r>
              <a:rPr lang="en-US" sz="1400" dirty="0" err="1" smtClean="0"/>
              <a:t>ui</a:t>
            </a:r>
            <a:r>
              <a:rPr lang="en-US" sz="1400" dirty="0" smtClean="0"/>
              <a:t> </a:t>
            </a:r>
            <a:r>
              <a:rPr lang="en-US" sz="1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mini</a:t>
            </a:r>
            <a:r>
              <a:rPr lang="en-US" sz="1400" dirty="0" smtClean="0"/>
              <a:t> breadcrumb"&gt;</a:t>
            </a:r>
          </a:p>
          <a:p>
            <a:pPr lvl="1"/>
            <a:r>
              <a:rPr lang="en-US" sz="1400" dirty="0" smtClean="0"/>
              <a:t>  &lt;a class="section"&gt;Home&lt;/a&gt;</a:t>
            </a:r>
          </a:p>
          <a:p>
            <a:pPr lvl="1"/>
            <a:r>
              <a:rPr lang="en-US" sz="1400" dirty="0" smtClean="0"/>
              <a:t>  &lt;</a:t>
            </a:r>
            <a:r>
              <a:rPr lang="en-US" sz="1400" dirty="0" err="1" smtClean="0"/>
              <a:t>i</a:t>
            </a:r>
            <a:r>
              <a:rPr lang="en-US" sz="1400" dirty="0" smtClean="0"/>
              <a:t> class="right chevron icon divider"&gt;&lt;/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  &lt;a class="section"&gt;Registration&lt;/a&gt;</a:t>
            </a:r>
          </a:p>
          <a:p>
            <a:pPr lvl="1"/>
            <a:r>
              <a:rPr lang="en-US" sz="1400" dirty="0" smtClean="0"/>
              <a:t>  &lt;</a:t>
            </a:r>
            <a:r>
              <a:rPr lang="en-US" sz="1400" dirty="0" err="1" smtClean="0"/>
              <a:t>i</a:t>
            </a:r>
            <a:r>
              <a:rPr lang="en-US" sz="1400" dirty="0" smtClean="0"/>
              <a:t> class="right chevron icon divider"&gt;&lt;/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  &lt;div class="active section"&gt;Personal Information&lt;/div&gt;</a:t>
            </a:r>
          </a:p>
          <a:p>
            <a:r>
              <a:rPr lang="en-US" sz="1400" dirty="0" smtClean="0"/>
              <a:t>&lt;/div&gt;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44539" y="2337499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Tiny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9462" y="3663134"/>
            <a:ext cx="7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large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541" y="4579985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huge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9462" y="5397158"/>
            <a:ext cx="65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effectLst>
                  <a:glow rad="101600">
                    <a:srgbClr val="7030A0">
                      <a:alpha val="60000"/>
                    </a:srgbClr>
                  </a:glow>
                </a:effectLst>
              </a:rPr>
              <a:t>big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3047" y="6166545"/>
            <a:ext cx="151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massive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4540" y="2972243"/>
            <a:ext cx="7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1635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 to Change Your Life in a Few Days | Creative Sol Vibrati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0" y="1192708"/>
            <a:ext cx="10197292" cy="5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195" y="381964"/>
            <a:ext cx="2472793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4000" dirty="0" smtClean="0"/>
              <a:t>References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670452" y="1913245"/>
            <a:ext cx="2545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https://semantic-ui.com/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0452" y="2282577"/>
            <a:ext cx="7820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https://www.upwork.com/hiring/development/twitter-bootstrap-vs-semantic-ui/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0452" y="2651909"/>
            <a:ext cx="6871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https://stackshare.io/stackups/bootstrap-vs-foundation-vs-semantic-ui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0452" y="3067407"/>
            <a:ext cx="8827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https://codeburst.io/evaluating-css-frameworks-bulma-vs-foundation-vs-milligram-vs-pure-vs-semantic-vs-uikit-503883bd25a3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0452" y="3759904"/>
            <a:ext cx="8580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https://www.slant.co/versus/520/5087/~semantic-ui_vs_html5-boilerplate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937" y="5382850"/>
            <a:ext cx="10300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smtClean="0">
                <a:solidFill>
                  <a:srgbClr val="3A3A3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</a:rPr>
              <a:t>Semantic UI is a modern front-end development framework, powered by </a:t>
            </a:r>
            <a:r>
              <a:rPr lang="en-US" sz="2400" b="0" i="0" u="none" strike="noStrike" dirty="0" smtClean="0">
                <a:solidFill>
                  <a:srgbClr val="189697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  <a:hlinkClick r:id="rId2"/>
              </a:rPr>
              <a:t>LESS</a:t>
            </a:r>
            <a:r>
              <a:rPr lang="en-US" sz="2400" b="0" i="0" dirty="0" smtClean="0">
                <a:solidFill>
                  <a:srgbClr val="3A3A3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</a:rPr>
              <a:t> and jQuery. It has a sleek, subtle, and flat design look that provides a lightweight user experience.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6598" y="199125"/>
            <a:ext cx="6478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Semantic-UI Details</a:t>
            </a:r>
            <a:endParaRPr lang="en-US" sz="6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7" y="1531024"/>
            <a:ext cx="6189929" cy="3524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72" y="1531024"/>
            <a:ext cx="2371725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6872" y="3769399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  Started in 2013 </a:t>
            </a:r>
          </a:p>
        </p:txBody>
      </p:sp>
    </p:spTree>
    <p:extLst>
      <p:ext uri="{BB962C8B-B14F-4D97-AF65-F5344CB8AC3E}">
        <p14:creationId xmlns:p14="http://schemas.microsoft.com/office/powerpoint/2010/main" val="3090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880" y="300943"/>
            <a:ext cx="4806572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200" dirty="0" smtClean="0"/>
              <a:t>Components in Semantic UI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94" y="1405890"/>
            <a:ext cx="3023138" cy="5350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5" y="3112770"/>
            <a:ext cx="2751875" cy="335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4" y="1405889"/>
            <a:ext cx="2751876" cy="1522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1405890"/>
            <a:ext cx="2293620" cy="170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1" y="1405890"/>
            <a:ext cx="3099363" cy="53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98189" y="1153415"/>
            <a:ext cx="58268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NodeJS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Gulp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Semantic 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Include in Your HTML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7392" y="173492"/>
            <a:ext cx="2779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Installation </a:t>
            </a:r>
            <a:endParaRPr lang="en-US" altLang="en-US" sz="40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4818" y="4449687"/>
            <a:ext cx="79450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● Include in Your HTML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&lt;link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rel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="stylesheet" type="text/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css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href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="semantic/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dist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/semantic.min.css"&gt;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&lt;script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src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=".../2.1.3/jquery.min.js"&gt;&lt;/script&gt;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&lt;script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src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="semantic/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dist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/semantic.min.js"&gt;&lt;/script&gt;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7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217" y="1157722"/>
            <a:ext cx="6250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/>
              </a:rPr>
              <a:t>Bootstrap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is known for being responsive, consistent, and flexible. It’s widely used and well documented, and fans appreciate its responsiveness.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2766" y="1157722"/>
            <a:ext cx="5138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/>
              </a:rPr>
              <a:t>Semantic UI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is easy to use and elegant, according to fans.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" y="2358051"/>
            <a:ext cx="6250329" cy="4247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10" y="2358051"/>
            <a:ext cx="4996139" cy="42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3427" y="234393"/>
            <a:ext cx="370623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Companies Comparison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702" y="393539"/>
            <a:ext cx="3346878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 smtClean="0"/>
              <a:t>Semantic UI Pros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20727" y="1658602"/>
            <a:ext cx="932340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 smtClean="0">
                <a:solidFill>
                  <a:srgbClr val="0D0D0D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only the components you need.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 smtClean="0">
                <a:solidFill>
                  <a:srgbClr val="0D0D0D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offer a huge amount of customization, far beyond a framework like bootstrap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It's semantic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Beautifully designed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It'll have almost any UI component/element you may think of for your project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Well documented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Official support for third-party applications</a:t>
            </a:r>
          </a:p>
          <a:p>
            <a:endParaRPr lang="en-US" b="1" i="0" dirty="0" smtClean="0">
              <a:solidFill>
                <a:srgbClr val="0D0D0D"/>
              </a:solidFill>
              <a:effectLst/>
              <a:latin typeface="BasicSans"/>
            </a:endParaRPr>
          </a:p>
          <a:p>
            <a:endParaRPr lang="en-US" b="1" i="0" dirty="0">
              <a:solidFill>
                <a:srgbClr val="0D0D0D"/>
              </a:solidFill>
              <a:effectLst/>
              <a:latin typeface="BasicSans"/>
            </a:endParaRPr>
          </a:p>
        </p:txBody>
      </p:sp>
    </p:spTree>
    <p:extLst>
      <p:ext uri="{BB962C8B-B14F-4D97-AF65-F5344CB8AC3E}">
        <p14:creationId xmlns:p14="http://schemas.microsoft.com/office/powerpoint/2010/main" val="31922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702" y="393539"/>
            <a:ext cx="357020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UI Cons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2597" y="2144739"/>
            <a:ext cx="8684300" cy="3323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 smtClean="0">
                <a:solidFill>
                  <a:srgbClr val="0D0D0D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sicSans"/>
              </a:rPr>
              <a:t> Very large file 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Not for beginner developer/unfamiliar with </a:t>
            </a:r>
            <a:r>
              <a:rPr lang="en-US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Javascript</a:t>
            </a:r>
            <a:endParaRPr lang="en-US" sz="2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i="0" dirty="0" smtClean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Buggy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i="0" dirty="0" smtClean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Small number of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</p:txBody>
      </p:sp>
    </p:spTree>
    <p:extLst>
      <p:ext uri="{BB962C8B-B14F-4D97-AF65-F5344CB8AC3E}">
        <p14:creationId xmlns:p14="http://schemas.microsoft.com/office/powerpoint/2010/main" val="2181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418" y="184134"/>
            <a:ext cx="105137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Elements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1942" y="107190"/>
            <a:ext cx="206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Buttons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153" y="773916"/>
            <a:ext cx="6297586" cy="573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28" y="1070779"/>
            <a:ext cx="5895371" cy="49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75" y="1134319"/>
            <a:ext cx="8333801" cy="5480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3610" y="357757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Progress-BAR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6547" y="357757"/>
            <a:ext cx="100540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BasicSans</vt:lpstr>
      <vt:lpstr>Calibri</vt:lpstr>
      <vt:lpstr>Calibri Light</vt:lpstr>
      <vt:lpstr>DAGGERSQUARE</vt:lpstr>
      <vt:lpstr>Lucida Calligraphy</vt:lpstr>
      <vt:lpstr>Open Sans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Vanchhit Khare</dc:creator>
  <cp:lastModifiedBy>Vanchhit Khare</cp:lastModifiedBy>
  <cp:revision>16</cp:revision>
  <dcterms:created xsi:type="dcterms:W3CDTF">2018-05-07T22:48:31Z</dcterms:created>
  <dcterms:modified xsi:type="dcterms:W3CDTF">2018-05-08T02:28:50Z</dcterms:modified>
</cp:coreProperties>
</file>