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0" r:id="rId5"/>
    <p:sldId id="268" r:id="rId6"/>
    <p:sldId id="262" r:id="rId7"/>
    <p:sldId id="263" r:id="rId8"/>
    <p:sldId id="264" r:id="rId9"/>
    <p:sldId id="265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467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385A-5072-4612-8683-6491931D32F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72DC-B1AA-49D7-832A-A6F11DE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4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385A-5072-4612-8683-6491931D32F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72DC-B1AA-49D7-832A-A6F11DE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6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385A-5072-4612-8683-6491931D32F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72DC-B1AA-49D7-832A-A6F11DE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6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385A-5072-4612-8683-6491931D32F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72DC-B1AA-49D7-832A-A6F11DE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1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385A-5072-4612-8683-6491931D32F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72DC-B1AA-49D7-832A-A6F11DE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5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385A-5072-4612-8683-6491931D32F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72DC-B1AA-49D7-832A-A6F11DE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3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385A-5072-4612-8683-6491931D32F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72DC-B1AA-49D7-832A-A6F11DE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385A-5072-4612-8683-6491931D32F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72DC-B1AA-49D7-832A-A6F11DE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7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385A-5072-4612-8683-6491931D32F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72DC-B1AA-49D7-832A-A6F11DE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385A-5072-4612-8683-6491931D32F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72DC-B1AA-49D7-832A-A6F11DE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6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385A-5072-4612-8683-6491931D32F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72DC-B1AA-49D7-832A-A6F11DE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7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385A-5072-4612-8683-6491931D32F2}" type="datetimeFigureOut">
              <a:rPr lang="en-US" smtClean="0"/>
              <a:t>5/7/2018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72DC-B1AA-49D7-832A-A6F11DE90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1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lesscss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68DA095-5AA6-45CB-914D-549D391484B4}"/>
              </a:ext>
            </a:extLst>
          </p:cNvPr>
          <p:cNvGrpSpPr/>
          <p:nvPr/>
        </p:nvGrpSpPr>
        <p:grpSpPr>
          <a:xfrm>
            <a:off x="-7546244" y="-66554"/>
            <a:ext cx="10671789" cy="6858000"/>
            <a:chOff x="10206219" y="653736"/>
            <a:chExt cx="10671790" cy="6858000"/>
          </a:xfrm>
        </p:grpSpPr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56761E50-ACF4-4AEB-91B2-4D1260FF3876}"/>
                </a:ext>
              </a:extLst>
            </p:cNvPr>
            <p:cNvGrpSpPr/>
            <p:nvPr/>
          </p:nvGrpSpPr>
          <p:grpSpPr>
            <a:xfrm>
              <a:off x="10206219" y="653736"/>
              <a:ext cx="10671790" cy="6858000"/>
              <a:chOff x="-4158187" y="653736"/>
              <a:chExt cx="10671790" cy="6858000"/>
            </a:xfrm>
            <a:effectLst>
              <a:outerShdw blurRad="254000" dist="88900" algn="l" rotWithShape="0">
                <a:schemeClr val="tx1">
                  <a:lumMod val="95000"/>
                  <a:lumOff val="5000"/>
                  <a:alpha val="51000"/>
                </a:schemeClr>
              </a:outerShdw>
            </a:effectLst>
          </p:grpSpPr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01A82F37-F384-44AF-8D4D-8E5AB51F36CD}"/>
                  </a:ext>
                </a:extLst>
              </p:cNvPr>
              <p:cNvSpPr/>
              <p:nvPr/>
            </p:nvSpPr>
            <p:spPr>
              <a:xfrm>
                <a:off x="-4158187" y="653736"/>
                <a:ext cx="9848849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29" name="Group 428">
                <a:extLst>
                  <a:ext uri="{FF2B5EF4-FFF2-40B4-BE49-F238E27FC236}">
                    <a16:creationId xmlns:a16="http://schemas.microsoft.com/office/drawing/2014/main" id="{84CE4060-9EA1-4A18-9D41-27A4057CDEAD}"/>
                  </a:ext>
                </a:extLst>
              </p:cNvPr>
              <p:cNvGrpSpPr/>
              <p:nvPr/>
            </p:nvGrpSpPr>
            <p:grpSpPr>
              <a:xfrm>
                <a:off x="5632540" y="3286834"/>
                <a:ext cx="881063" cy="931453"/>
                <a:chOff x="8299540" y="3941872"/>
                <a:chExt cx="881063" cy="931453"/>
              </a:xfrm>
            </p:grpSpPr>
            <p:sp>
              <p:nvSpPr>
                <p:cNvPr id="430" name="Rectangle: Top Corners Rounded 1">
                  <a:extLst>
                    <a:ext uri="{FF2B5EF4-FFF2-40B4-BE49-F238E27FC236}">
                      <a16:creationId xmlns:a16="http://schemas.microsoft.com/office/drawing/2014/main" id="{C5D1EB51-A0E9-4F9E-8E46-8B3E890D1A18}"/>
                    </a:ext>
                  </a:extLst>
                </p:cNvPr>
                <p:cNvSpPr/>
                <p:nvPr/>
              </p:nvSpPr>
              <p:spPr>
                <a:xfrm rot="5400000">
                  <a:off x="8299193" y="3991915"/>
                  <a:ext cx="881757" cy="881063"/>
                </a:xfrm>
                <a:prstGeom prst="round2Same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1" name="TextBox 430">
                  <a:extLst>
                    <a:ext uri="{FF2B5EF4-FFF2-40B4-BE49-F238E27FC236}">
                      <a16:creationId xmlns:a16="http://schemas.microsoft.com/office/drawing/2014/main" id="{E7756F21-0986-45B4-9493-6206B3F28A73}"/>
                    </a:ext>
                  </a:extLst>
                </p:cNvPr>
                <p:cNvSpPr txBox="1"/>
                <p:nvPr/>
              </p:nvSpPr>
              <p:spPr>
                <a:xfrm>
                  <a:off x="8458005" y="3941872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5400" b="1" dirty="0">
                      <a:solidFill>
                        <a:schemeClr val="bg1"/>
                      </a:solidFill>
                      <a:latin typeface="DAGGERSQUARE" pitchFamily="50" charset="0"/>
                    </a:rPr>
                    <a:t>A</a:t>
                  </a:r>
                  <a:endParaRPr lang="en-US" sz="5400" b="1" dirty="0">
                    <a:solidFill>
                      <a:schemeClr val="bg1"/>
                    </a:solidFill>
                    <a:latin typeface="DAGGERSQUARE" pitchFamily="50" charset="0"/>
                  </a:endParaRPr>
                </a:p>
              </p:txBody>
            </p:sp>
          </p:grpSp>
        </p:grp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35D5122A-C246-4D14-A319-B2F43FE3C943}"/>
                </a:ext>
              </a:extLst>
            </p:cNvPr>
            <p:cNvGrpSpPr/>
            <p:nvPr/>
          </p:nvGrpSpPr>
          <p:grpSpPr>
            <a:xfrm>
              <a:off x="13587376" y="1501624"/>
              <a:ext cx="5921015" cy="4036597"/>
              <a:chOff x="4861608" y="1501624"/>
              <a:chExt cx="5921015" cy="4036597"/>
            </a:xfrm>
          </p:grpSpPr>
          <p:sp>
            <p:nvSpPr>
              <p:cNvPr id="397" name="TextBox 396">
                <a:extLst>
                  <a:ext uri="{FF2B5EF4-FFF2-40B4-BE49-F238E27FC236}">
                    <a16:creationId xmlns:a16="http://schemas.microsoft.com/office/drawing/2014/main" id="{395F4D23-23FA-409E-A146-57262624239E}"/>
                  </a:ext>
                </a:extLst>
              </p:cNvPr>
              <p:cNvSpPr txBox="1"/>
              <p:nvPr/>
            </p:nvSpPr>
            <p:spPr>
              <a:xfrm>
                <a:off x="6682557" y="3296304"/>
                <a:ext cx="2098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DAGGERSQUARE" pitchFamily="50" charset="0"/>
                  </a:rPr>
                  <a:t>Index-1</a:t>
                </a:r>
                <a:endParaRPr lang="en-US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grpSp>
            <p:nvGrpSpPr>
              <p:cNvPr id="398" name="Group 397">
                <a:extLst>
                  <a:ext uri="{FF2B5EF4-FFF2-40B4-BE49-F238E27FC236}">
                    <a16:creationId xmlns:a16="http://schemas.microsoft.com/office/drawing/2014/main" id="{76932D89-666B-488D-8353-C17D090F64F0}"/>
                  </a:ext>
                </a:extLst>
              </p:cNvPr>
              <p:cNvGrpSpPr/>
              <p:nvPr/>
            </p:nvGrpSpPr>
            <p:grpSpPr>
              <a:xfrm>
                <a:off x="4861608" y="1501624"/>
                <a:ext cx="5921015" cy="4036597"/>
                <a:chOff x="4861608" y="1501624"/>
                <a:chExt cx="5921015" cy="4036597"/>
              </a:xfrm>
            </p:grpSpPr>
            <p:sp>
              <p:nvSpPr>
                <p:cNvPr id="399" name="Circle: Hollow 45">
                  <a:extLst>
                    <a:ext uri="{FF2B5EF4-FFF2-40B4-BE49-F238E27FC236}">
                      <a16:creationId xmlns:a16="http://schemas.microsoft.com/office/drawing/2014/main" id="{5FB1EB76-8EA6-4A30-B695-C1783E9F4437}"/>
                    </a:ext>
                  </a:extLst>
                </p:cNvPr>
                <p:cNvSpPr/>
                <p:nvPr/>
              </p:nvSpPr>
              <p:spPr>
                <a:xfrm>
                  <a:off x="6414218" y="2173032"/>
                  <a:ext cx="2648562" cy="2648562"/>
                </a:xfrm>
                <a:prstGeom prst="donut">
                  <a:avLst>
                    <a:gd name="adj" fmla="val 12685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00" name="Group 399">
                  <a:extLst>
                    <a:ext uri="{FF2B5EF4-FFF2-40B4-BE49-F238E27FC236}">
                      <a16:creationId xmlns:a16="http://schemas.microsoft.com/office/drawing/2014/main" id="{D68F025F-C472-493C-9128-B0777320969E}"/>
                    </a:ext>
                  </a:extLst>
                </p:cNvPr>
                <p:cNvGrpSpPr/>
                <p:nvPr/>
              </p:nvGrpSpPr>
              <p:grpSpPr>
                <a:xfrm>
                  <a:off x="4861608" y="1501624"/>
                  <a:ext cx="5921015" cy="4036597"/>
                  <a:chOff x="4861608" y="1501624"/>
                  <a:chExt cx="5921015" cy="4036597"/>
                </a:xfrm>
              </p:grpSpPr>
              <p:sp>
                <p:nvSpPr>
                  <p:cNvPr id="401" name="Block Arc 400">
                    <a:extLst>
                      <a:ext uri="{FF2B5EF4-FFF2-40B4-BE49-F238E27FC236}">
                        <a16:creationId xmlns:a16="http://schemas.microsoft.com/office/drawing/2014/main" id="{EB9E5A14-2189-4EBF-9440-46C245F45FF3}"/>
                      </a:ext>
                    </a:extLst>
                  </p:cNvPr>
                  <p:cNvSpPr/>
                  <p:nvPr/>
                </p:nvSpPr>
                <p:spPr>
                  <a:xfrm rot="17100000">
                    <a:off x="6414218" y="2173032"/>
                    <a:ext cx="2648562" cy="2648562"/>
                  </a:xfrm>
                  <a:prstGeom prst="blockArc">
                    <a:avLst>
                      <a:gd name="adj1" fmla="val 183959"/>
                      <a:gd name="adj2" fmla="val 10321606"/>
                      <a:gd name="adj3" fmla="val 12799"/>
                    </a:avLst>
                  </a:prstGeom>
                  <a:solidFill>
                    <a:srgbClr val="FF42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2" name="Block Arc 401">
                    <a:extLst>
                      <a:ext uri="{FF2B5EF4-FFF2-40B4-BE49-F238E27FC236}">
                        <a16:creationId xmlns:a16="http://schemas.microsoft.com/office/drawing/2014/main" id="{81351FA8-951C-42BF-81AC-EB1E5E3F36CC}"/>
                      </a:ext>
                    </a:extLst>
                  </p:cNvPr>
                  <p:cNvSpPr/>
                  <p:nvPr/>
                </p:nvSpPr>
                <p:spPr>
                  <a:xfrm>
                    <a:off x="6407654" y="2173032"/>
                    <a:ext cx="2648562" cy="2648562"/>
                  </a:xfrm>
                  <a:prstGeom prst="blockArc">
                    <a:avLst>
                      <a:gd name="adj1" fmla="val 5324802"/>
                      <a:gd name="adj2" fmla="val 10321606"/>
                      <a:gd name="adj3" fmla="val 12799"/>
                    </a:avLst>
                  </a:prstGeom>
                  <a:solidFill>
                    <a:srgbClr val="FC9D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3" name="Block Arc 402">
                    <a:extLst>
                      <a:ext uri="{FF2B5EF4-FFF2-40B4-BE49-F238E27FC236}">
                        <a16:creationId xmlns:a16="http://schemas.microsoft.com/office/drawing/2014/main" id="{3410DE77-18AC-4B32-9ECA-658CCFAD835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6407654" y="2173032"/>
                    <a:ext cx="2648562" cy="2648562"/>
                  </a:xfrm>
                  <a:prstGeom prst="blockArc">
                    <a:avLst>
                      <a:gd name="adj1" fmla="val 6907547"/>
                      <a:gd name="adj2" fmla="val 10321606"/>
                      <a:gd name="adj3" fmla="val 12799"/>
                    </a:avLst>
                  </a:prstGeom>
                  <a:solidFill>
                    <a:srgbClr val="FACDB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404" name="Group 403">
                    <a:extLst>
                      <a:ext uri="{FF2B5EF4-FFF2-40B4-BE49-F238E27FC236}">
                        <a16:creationId xmlns:a16="http://schemas.microsoft.com/office/drawing/2014/main" id="{F34FE6A0-1436-4DDB-85AC-BC6BF84B2E10}"/>
                      </a:ext>
                    </a:extLst>
                  </p:cNvPr>
                  <p:cNvGrpSpPr/>
                  <p:nvPr/>
                </p:nvGrpSpPr>
                <p:grpSpPr>
                  <a:xfrm>
                    <a:off x="5262068" y="1501624"/>
                    <a:ext cx="1479833" cy="434848"/>
                    <a:chOff x="5351503" y="1501624"/>
                    <a:chExt cx="1479833" cy="434848"/>
                  </a:xfrm>
                </p:grpSpPr>
                <p:sp>
                  <p:nvSpPr>
                    <p:cNvPr id="426" name="Rectangle: Rounded Corners 49">
                      <a:extLst>
                        <a:ext uri="{FF2B5EF4-FFF2-40B4-BE49-F238E27FC236}">
                          <a16:creationId xmlns:a16="http://schemas.microsoft.com/office/drawing/2014/main" id="{D379C1B4-CD40-44A1-AE21-9AEB3858C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21133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7" name="TextBox 426">
                      <a:extLst>
                        <a:ext uri="{FF2B5EF4-FFF2-40B4-BE49-F238E27FC236}">
                          <a16:creationId xmlns:a16="http://schemas.microsoft.com/office/drawing/2014/main" id="{0CD795CE-BF8D-499C-8715-64AABB4643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51503" y="1549771"/>
                      <a:ext cx="147983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Semantic UI</a:t>
                      </a:r>
                      <a:r>
                        <a:rPr lang="en-IN" sz="1400" dirty="0" smtClean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 ?</a:t>
                      </a:r>
                      <a:endParaRPr lang="en-US" sz="1400" dirty="0">
                        <a:solidFill>
                          <a:srgbClr val="84AF9B"/>
                        </a:solidFill>
                        <a:latin typeface="DAGGERSQUARE" pitchFamily="50" charset="0"/>
                      </a:endParaRPr>
                    </a:p>
                  </p:txBody>
                </p:sp>
              </p:grpSp>
              <p:grpSp>
                <p:nvGrpSpPr>
                  <p:cNvPr id="405" name="Group 404">
                    <a:extLst>
                      <a:ext uri="{FF2B5EF4-FFF2-40B4-BE49-F238E27FC236}">
                        <a16:creationId xmlns:a16="http://schemas.microsoft.com/office/drawing/2014/main" id="{73C2776F-4C49-4787-B330-F504EAA83EA9}"/>
                      </a:ext>
                    </a:extLst>
                  </p:cNvPr>
                  <p:cNvGrpSpPr/>
                  <p:nvPr/>
                </p:nvGrpSpPr>
                <p:grpSpPr>
                  <a:xfrm>
                    <a:off x="8826585" y="1501624"/>
                    <a:ext cx="1135695" cy="434848"/>
                    <a:chOff x="5471223" y="1501624"/>
                    <a:chExt cx="1135695" cy="434848"/>
                  </a:xfrm>
                </p:grpSpPr>
                <p:sp>
                  <p:nvSpPr>
                    <p:cNvPr id="424" name="Rectangle: Rounded Corners 53">
                      <a:extLst>
                        <a:ext uri="{FF2B5EF4-FFF2-40B4-BE49-F238E27FC236}">
                          <a16:creationId xmlns:a16="http://schemas.microsoft.com/office/drawing/2014/main" id="{0FD9F39C-F3DD-4029-B090-9A195FE19D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135695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5" name="TextBox 424">
                      <a:extLst>
                        <a:ext uri="{FF2B5EF4-FFF2-40B4-BE49-F238E27FC236}">
                          <a16:creationId xmlns:a16="http://schemas.microsoft.com/office/drawing/2014/main" id="{E1214972-58A1-4EBD-8D15-490E9C80EA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11588" y="1549771"/>
                      <a:ext cx="93197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History</a:t>
                      </a:r>
                      <a:endParaRPr lang="en-US" sz="1400" dirty="0">
                        <a:solidFill>
                          <a:srgbClr val="84AF9B"/>
                        </a:solidFill>
                        <a:latin typeface="DAGGERSQUARE" pitchFamily="50" charset="0"/>
                      </a:endParaRPr>
                    </a:p>
                  </p:txBody>
                </p:sp>
              </p:grpSp>
              <p:grpSp>
                <p:nvGrpSpPr>
                  <p:cNvPr id="406" name="Group 405">
                    <a:extLst>
                      <a:ext uri="{FF2B5EF4-FFF2-40B4-BE49-F238E27FC236}">
                        <a16:creationId xmlns:a16="http://schemas.microsoft.com/office/drawing/2014/main" id="{CDDE16EC-C2A8-4459-9225-70B4C969C43D}"/>
                      </a:ext>
                    </a:extLst>
                  </p:cNvPr>
                  <p:cNvGrpSpPr/>
                  <p:nvPr/>
                </p:nvGrpSpPr>
                <p:grpSpPr>
                  <a:xfrm>
                    <a:off x="4861608" y="5103373"/>
                    <a:ext cx="2482167" cy="434848"/>
                    <a:chOff x="4951043" y="1501624"/>
                    <a:chExt cx="2482167" cy="434848"/>
                  </a:xfrm>
                </p:grpSpPr>
                <p:sp>
                  <p:nvSpPr>
                    <p:cNvPr id="422" name="Rectangle: Rounded Corners 56">
                      <a:extLst>
                        <a:ext uri="{FF2B5EF4-FFF2-40B4-BE49-F238E27FC236}">
                          <a16:creationId xmlns:a16="http://schemas.microsoft.com/office/drawing/2014/main" id="{082D59AB-B79D-4184-A70B-CE7C66FE74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6065" y="1501624"/>
                      <a:ext cx="2372390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3" name="TextBox 422">
                      <a:extLst>
                        <a:ext uri="{FF2B5EF4-FFF2-40B4-BE49-F238E27FC236}">
                          <a16:creationId xmlns:a16="http://schemas.microsoft.com/office/drawing/2014/main" id="{6E081DA7-B202-4528-96B9-49797D9E2A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1043" y="1549771"/>
                      <a:ext cx="2482167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Use of Semantic UI</a:t>
                      </a:r>
                      <a:endPara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endParaRPr>
                    </a:p>
                  </p:txBody>
                </p:sp>
              </p:grpSp>
              <p:grpSp>
                <p:nvGrpSpPr>
                  <p:cNvPr id="407" name="Group 406">
                    <a:extLst>
                      <a:ext uri="{FF2B5EF4-FFF2-40B4-BE49-F238E27FC236}">
                        <a16:creationId xmlns:a16="http://schemas.microsoft.com/office/drawing/2014/main" id="{4A83BE45-E88B-44E2-88DB-D4E6718B1F8A}"/>
                      </a:ext>
                    </a:extLst>
                  </p:cNvPr>
                  <p:cNvGrpSpPr/>
                  <p:nvPr/>
                </p:nvGrpSpPr>
                <p:grpSpPr>
                  <a:xfrm>
                    <a:off x="8284255" y="5103373"/>
                    <a:ext cx="2498368" cy="434848"/>
                    <a:chOff x="4928893" y="1501624"/>
                    <a:chExt cx="2498368" cy="434848"/>
                  </a:xfrm>
                </p:grpSpPr>
                <p:sp>
                  <p:nvSpPr>
                    <p:cNvPr id="420" name="Rectangle: Rounded Corners 59">
                      <a:extLst>
                        <a:ext uri="{FF2B5EF4-FFF2-40B4-BE49-F238E27FC236}">
                          <a16:creationId xmlns:a16="http://schemas.microsoft.com/office/drawing/2014/main" id="{00A5757F-6D48-4FE6-9252-61A709A454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54261" y="1501624"/>
                      <a:ext cx="2364944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1" name="TextBox 420">
                      <a:extLst>
                        <a:ext uri="{FF2B5EF4-FFF2-40B4-BE49-F238E27FC236}">
                          <a16:creationId xmlns:a16="http://schemas.microsoft.com/office/drawing/2014/main" id="{58DDC6C3-E2AC-41D0-B309-C768DE73B1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28893" y="1562796"/>
                      <a:ext cx="249836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Less &amp; </a:t>
                      </a:r>
                      <a:r>
                        <a:rPr lang="en-IN" sz="1600" dirty="0" err="1" smtClean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Jquery</a:t>
                      </a:r>
                      <a:endPara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endParaRPr>
                    </a:p>
                  </p:txBody>
                </p:sp>
              </p:grpSp>
              <p:grpSp>
                <p:nvGrpSpPr>
                  <p:cNvPr id="408" name="Group 407">
                    <a:extLst>
                      <a:ext uri="{FF2B5EF4-FFF2-40B4-BE49-F238E27FC236}">
                        <a16:creationId xmlns:a16="http://schemas.microsoft.com/office/drawing/2014/main" id="{B071CDAD-FFC2-43F5-8FD5-36413D301EDA}"/>
                      </a:ext>
                    </a:extLst>
                  </p:cNvPr>
                  <p:cNvGrpSpPr/>
                  <p:nvPr/>
                </p:nvGrpSpPr>
                <p:grpSpPr>
                  <a:xfrm>
                    <a:off x="7343775" y="1719048"/>
                    <a:ext cx="1482810" cy="551336"/>
                    <a:chOff x="7343775" y="1719048"/>
                    <a:chExt cx="1482810" cy="551336"/>
                  </a:xfrm>
                </p:grpSpPr>
                <p:cxnSp>
                  <p:nvCxnSpPr>
                    <p:cNvPr id="418" name="Straight Connector 417">
                      <a:extLst>
                        <a:ext uri="{FF2B5EF4-FFF2-40B4-BE49-F238E27FC236}">
                          <a16:creationId xmlns:a16="http://schemas.microsoft.com/office/drawing/2014/main" id="{7A4A44CA-AA68-44C8-8315-683C6BFA44A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346950" y="1719048"/>
                      <a:ext cx="0" cy="551336"/>
                    </a:xfrm>
                    <a:prstGeom prst="line">
                      <a:avLst/>
                    </a:prstGeom>
                    <a:ln>
                      <a:solidFill>
                        <a:srgbClr val="84AF9B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9" name="Straight Arrow Connector 418">
                      <a:extLst>
                        <a:ext uri="{FF2B5EF4-FFF2-40B4-BE49-F238E27FC236}">
                          <a16:creationId xmlns:a16="http://schemas.microsoft.com/office/drawing/2014/main" id="{566D860F-2C61-4B2B-9DC2-CE57D3021BA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43775" y="1719048"/>
                      <a:ext cx="1482810" cy="0"/>
                    </a:xfrm>
                    <a:prstGeom prst="straightConnector1">
                      <a:avLst/>
                    </a:prstGeom>
                    <a:ln>
                      <a:solidFill>
                        <a:srgbClr val="84AF9B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09" name="Group 408">
                    <a:extLst>
                      <a:ext uri="{FF2B5EF4-FFF2-40B4-BE49-F238E27FC236}">
                        <a16:creationId xmlns:a16="http://schemas.microsoft.com/office/drawing/2014/main" id="{34E0A5AA-B728-4A94-9FA7-86C0E26AFA0F}"/>
                      </a:ext>
                    </a:extLst>
                  </p:cNvPr>
                  <p:cNvGrpSpPr/>
                  <p:nvPr/>
                </p:nvGrpSpPr>
                <p:grpSpPr>
                  <a:xfrm>
                    <a:off x="6006564" y="1936472"/>
                    <a:ext cx="407654" cy="1424215"/>
                    <a:chOff x="6006564" y="1936472"/>
                    <a:chExt cx="407654" cy="1424215"/>
                  </a:xfrm>
                </p:grpSpPr>
                <p:cxnSp>
                  <p:nvCxnSpPr>
                    <p:cNvPr id="416" name="Straight Connector 415">
                      <a:extLst>
                        <a:ext uri="{FF2B5EF4-FFF2-40B4-BE49-F238E27FC236}">
                          <a16:creationId xmlns:a16="http://schemas.microsoft.com/office/drawing/2014/main" id="{6E3A0C94-13E7-49D6-B11B-7824CA51F9B4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006564" y="3360687"/>
                      <a:ext cx="407654" cy="0"/>
                    </a:xfrm>
                    <a:prstGeom prst="line">
                      <a:avLst/>
                    </a:prstGeom>
                    <a:ln>
                      <a:solidFill>
                        <a:srgbClr val="FACDB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7" name="Straight Arrow Connector 416">
                      <a:extLst>
                        <a:ext uri="{FF2B5EF4-FFF2-40B4-BE49-F238E27FC236}">
                          <a16:creationId xmlns:a16="http://schemas.microsoft.com/office/drawing/2014/main" id="{98E43181-8032-4CD9-87B8-B1F88CEB84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06564" y="1936472"/>
                      <a:ext cx="0" cy="1424215"/>
                    </a:xfrm>
                    <a:prstGeom prst="straightConnector1">
                      <a:avLst/>
                    </a:prstGeom>
                    <a:ln>
                      <a:solidFill>
                        <a:srgbClr val="FACDB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0" name="Group 409">
                    <a:extLst>
                      <a:ext uri="{FF2B5EF4-FFF2-40B4-BE49-F238E27FC236}">
                        <a16:creationId xmlns:a16="http://schemas.microsoft.com/office/drawing/2014/main" id="{2A6E9062-B727-4BBF-8761-88FB93C92282}"/>
                      </a:ext>
                    </a:extLst>
                  </p:cNvPr>
                  <p:cNvGrpSpPr/>
                  <p:nvPr/>
                </p:nvGrpSpPr>
                <p:grpSpPr>
                  <a:xfrm>
                    <a:off x="5987454" y="4498459"/>
                    <a:ext cx="892158" cy="604914"/>
                    <a:chOff x="5987454" y="4498459"/>
                    <a:chExt cx="892158" cy="604914"/>
                  </a:xfrm>
                </p:grpSpPr>
                <p:cxnSp>
                  <p:nvCxnSpPr>
                    <p:cNvPr id="414" name="Straight Connector 413">
                      <a:extLst>
                        <a:ext uri="{FF2B5EF4-FFF2-40B4-BE49-F238E27FC236}">
                          <a16:creationId xmlns:a16="http://schemas.microsoft.com/office/drawing/2014/main" id="{0F0D1172-E9C4-4504-BC5F-743DA9626D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987454" y="4498459"/>
                      <a:ext cx="892158" cy="0"/>
                    </a:xfrm>
                    <a:prstGeom prst="line">
                      <a:avLst/>
                    </a:prstGeom>
                    <a:ln>
                      <a:solidFill>
                        <a:srgbClr val="FC9D9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5" name="Straight Arrow Connector 414">
                      <a:extLst>
                        <a:ext uri="{FF2B5EF4-FFF2-40B4-BE49-F238E27FC236}">
                          <a16:creationId xmlns:a16="http://schemas.microsoft.com/office/drawing/2014/main" id="{17BBE642-81FF-4B25-B32C-0A2D14829A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988843" y="4498459"/>
                      <a:ext cx="0" cy="604914"/>
                    </a:xfrm>
                    <a:prstGeom prst="straightConnector1">
                      <a:avLst/>
                    </a:prstGeom>
                    <a:ln>
                      <a:solidFill>
                        <a:srgbClr val="FC9D99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1" name="Group 410">
                    <a:extLst>
                      <a:ext uri="{FF2B5EF4-FFF2-40B4-BE49-F238E27FC236}">
                        <a16:creationId xmlns:a16="http://schemas.microsoft.com/office/drawing/2014/main" id="{09135D60-5532-484B-B7D8-555763E98B24}"/>
                      </a:ext>
                    </a:extLst>
                  </p:cNvPr>
                  <p:cNvGrpSpPr/>
                  <p:nvPr/>
                </p:nvGrpSpPr>
                <p:grpSpPr>
                  <a:xfrm>
                    <a:off x="9051453" y="3517465"/>
                    <a:ext cx="507477" cy="1586727"/>
                    <a:chOff x="9051453" y="3517465"/>
                    <a:chExt cx="507477" cy="1586727"/>
                  </a:xfrm>
                </p:grpSpPr>
                <p:cxnSp>
                  <p:nvCxnSpPr>
                    <p:cNvPr id="412" name="Straight Connector 411">
                      <a:extLst>
                        <a:ext uri="{FF2B5EF4-FFF2-40B4-BE49-F238E27FC236}">
                          <a16:creationId xmlns:a16="http://schemas.microsoft.com/office/drawing/2014/main" id="{CB230313-66A7-4FBC-BBC1-06B54B8348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051453" y="3517465"/>
                      <a:ext cx="380798" cy="0"/>
                    </a:xfrm>
                    <a:prstGeom prst="line">
                      <a:avLst/>
                    </a:prstGeom>
                    <a:ln>
                      <a:solidFill>
                        <a:srgbClr val="FC4A7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3" name="Straight Arrow Connector 412">
                      <a:extLst>
                        <a:ext uri="{FF2B5EF4-FFF2-40B4-BE49-F238E27FC236}">
                          <a16:creationId xmlns:a16="http://schemas.microsoft.com/office/drawing/2014/main" id="{703992FD-3235-467D-9996-7127FE3FE04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450597" y="3518919"/>
                      <a:ext cx="108333" cy="1585273"/>
                    </a:xfrm>
                    <a:prstGeom prst="straightConnector1">
                      <a:avLst/>
                    </a:prstGeom>
                    <a:ln>
                      <a:solidFill>
                        <a:srgbClr val="FC4A7E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173E096-BB55-472B-BC17-90588069DAE9}"/>
              </a:ext>
            </a:extLst>
          </p:cNvPr>
          <p:cNvSpPr txBox="1"/>
          <p:nvPr/>
        </p:nvSpPr>
        <p:spPr>
          <a:xfrm>
            <a:off x="8611842" y="2569523"/>
            <a:ext cx="337695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n w="0"/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</a:rPr>
              <a:t>Lightning Talk by</a:t>
            </a:r>
            <a:r>
              <a:rPr lang="en-US" sz="2000" dirty="0">
                <a:ln w="0"/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  <a:sym typeface="Wingdings" panose="05000000000000000000" pitchFamily="2" charset="2"/>
              </a:rPr>
              <a:t> </a:t>
            </a:r>
          </a:p>
          <a:p>
            <a:endParaRPr lang="en-US" sz="2000" dirty="0" smtClean="0">
              <a:ln w="0"/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alligraphy" panose="03010101010101010101" pitchFamily="66" charset="0"/>
            </a:endParaRPr>
          </a:p>
          <a:p>
            <a:r>
              <a:rPr lang="en-US" sz="2800" dirty="0" smtClean="0">
                <a:ln w="0"/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</a:rPr>
              <a:t>Vanchhit Khare</a:t>
            </a:r>
          </a:p>
          <a:p>
            <a:r>
              <a:rPr lang="en-IN" sz="2000" dirty="0" smtClean="0">
                <a:ln w="0"/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</a:rPr>
              <a:t>Front-End Engineering</a:t>
            </a:r>
          </a:p>
          <a:p>
            <a:r>
              <a:rPr lang="en-IN" sz="2000" dirty="0" smtClean="0">
                <a:ln w="0"/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</a:rPr>
              <a:t>Section-II</a:t>
            </a:r>
          </a:p>
          <a:p>
            <a:endParaRPr lang="en-I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alligraphy" panose="03010101010101010101" pitchFamily="66" charset="0"/>
            </a:endParaRPr>
          </a:p>
          <a:p>
            <a:r>
              <a:rPr lang="en-IN" sz="2000" dirty="0" smtClean="0">
                <a:ln w="0"/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Lucida Calligraphy" panose="03010101010101010101" pitchFamily="66" charset="0"/>
              </a:rPr>
              <a:t>Semantic UI</a:t>
            </a:r>
            <a:endParaRPr lang="en-US" sz="2000" dirty="0">
              <a:ln w="0"/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Lucida Calligraphy" panose="03010101010101010101" pitchFamily="66" charset="0"/>
            </a:endParaRPr>
          </a:p>
        </p:txBody>
      </p: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268DA095-5AA6-45CB-914D-549D391484B4}"/>
              </a:ext>
            </a:extLst>
          </p:cNvPr>
          <p:cNvGrpSpPr/>
          <p:nvPr/>
        </p:nvGrpSpPr>
        <p:grpSpPr>
          <a:xfrm>
            <a:off x="-7552509" y="-153840"/>
            <a:ext cx="10721710" cy="6858000"/>
            <a:chOff x="10156402" y="390476"/>
            <a:chExt cx="10721710" cy="6858000"/>
          </a:xfrm>
        </p:grpSpPr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56761E50-ACF4-4AEB-91B2-4D1260FF3876}"/>
                </a:ext>
              </a:extLst>
            </p:cNvPr>
            <p:cNvGrpSpPr/>
            <p:nvPr/>
          </p:nvGrpSpPr>
          <p:grpSpPr>
            <a:xfrm>
              <a:off x="10156402" y="390476"/>
              <a:ext cx="10721710" cy="6858000"/>
              <a:chOff x="-4208004" y="390476"/>
              <a:chExt cx="10721710" cy="6858000"/>
            </a:xfrm>
            <a:effectLst>
              <a:outerShdw blurRad="254000" dist="88900" algn="l" rotWithShape="0">
                <a:schemeClr val="tx1">
                  <a:lumMod val="95000"/>
                  <a:lumOff val="5000"/>
                  <a:alpha val="51000"/>
                </a:schemeClr>
              </a:outerShdw>
            </a:effectLst>
          </p:grpSpPr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01A82F37-F384-44AF-8D4D-8E5AB51F36CD}"/>
                  </a:ext>
                </a:extLst>
              </p:cNvPr>
              <p:cNvSpPr/>
              <p:nvPr/>
            </p:nvSpPr>
            <p:spPr>
              <a:xfrm>
                <a:off x="-4208004" y="390476"/>
                <a:ext cx="9848850" cy="68580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84CE4060-9EA1-4A18-9D41-27A4057CDEAD}"/>
                  </a:ext>
                </a:extLst>
              </p:cNvPr>
              <p:cNvGrpSpPr/>
              <p:nvPr/>
            </p:nvGrpSpPr>
            <p:grpSpPr>
              <a:xfrm>
                <a:off x="5632643" y="2186914"/>
                <a:ext cx="881063" cy="958407"/>
                <a:chOff x="8299643" y="2841952"/>
                <a:chExt cx="881063" cy="958407"/>
              </a:xfrm>
            </p:grpSpPr>
            <p:sp>
              <p:nvSpPr>
                <p:cNvPr id="316" name="Rectangle: Top Corners Rounded 1">
                  <a:extLst>
                    <a:ext uri="{FF2B5EF4-FFF2-40B4-BE49-F238E27FC236}">
                      <a16:creationId xmlns:a16="http://schemas.microsoft.com/office/drawing/2014/main" id="{C5D1EB51-A0E9-4F9E-8E46-8B3E890D1A18}"/>
                    </a:ext>
                  </a:extLst>
                </p:cNvPr>
                <p:cNvSpPr/>
                <p:nvPr/>
              </p:nvSpPr>
              <p:spPr>
                <a:xfrm rot="5400000">
                  <a:off x="8299296" y="2918949"/>
                  <a:ext cx="881757" cy="881063"/>
                </a:xfrm>
                <a:prstGeom prst="round2Same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E7756F21-0986-45B4-9493-6206B3F28A73}"/>
                    </a:ext>
                  </a:extLst>
                </p:cNvPr>
                <p:cNvSpPr txBox="1"/>
                <p:nvPr/>
              </p:nvSpPr>
              <p:spPr>
                <a:xfrm>
                  <a:off x="8421801" y="2841952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 smtClean="0">
                      <a:solidFill>
                        <a:schemeClr val="bg1"/>
                      </a:solidFill>
                      <a:latin typeface="DAGGERSQUARE" pitchFamily="50" charset="0"/>
                    </a:rPr>
                    <a:t>B</a:t>
                  </a:r>
                  <a:endParaRPr lang="en-US" sz="5400" b="1" dirty="0">
                    <a:solidFill>
                      <a:schemeClr val="bg1"/>
                    </a:solidFill>
                    <a:latin typeface="DAGGERSQUARE" pitchFamily="50" charset="0"/>
                  </a:endParaRPr>
                </a:p>
              </p:txBody>
            </p:sp>
          </p:grp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35D5122A-C246-4D14-A319-B2F43FE3C943}"/>
                </a:ext>
              </a:extLst>
            </p:cNvPr>
            <p:cNvGrpSpPr/>
            <p:nvPr/>
          </p:nvGrpSpPr>
          <p:grpSpPr>
            <a:xfrm>
              <a:off x="13587376" y="1501624"/>
              <a:ext cx="6253344" cy="4036597"/>
              <a:chOff x="4861608" y="1501624"/>
              <a:chExt cx="6253344" cy="4036597"/>
            </a:xfrm>
          </p:grpSpPr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395F4D23-23FA-409E-A146-57262624239E}"/>
                  </a:ext>
                </a:extLst>
              </p:cNvPr>
              <p:cNvSpPr txBox="1"/>
              <p:nvPr/>
            </p:nvSpPr>
            <p:spPr>
              <a:xfrm>
                <a:off x="6682557" y="3296304"/>
                <a:ext cx="2098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DAGGERSQUARE" pitchFamily="50" charset="0"/>
                  </a:rPr>
                  <a:t>Index-2</a:t>
                </a:r>
                <a:endParaRPr lang="en-US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76932D89-666B-488D-8353-C17D090F64F0}"/>
                  </a:ext>
                </a:extLst>
              </p:cNvPr>
              <p:cNvGrpSpPr/>
              <p:nvPr/>
            </p:nvGrpSpPr>
            <p:grpSpPr>
              <a:xfrm>
                <a:off x="4861608" y="1501624"/>
                <a:ext cx="6253344" cy="4036597"/>
                <a:chOff x="4861608" y="1501624"/>
                <a:chExt cx="6253344" cy="4036597"/>
              </a:xfrm>
            </p:grpSpPr>
            <p:sp>
              <p:nvSpPr>
                <p:cNvPr id="285" name="Circle: Hollow 45">
                  <a:extLst>
                    <a:ext uri="{FF2B5EF4-FFF2-40B4-BE49-F238E27FC236}">
                      <a16:creationId xmlns:a16="http://schemas.microsoft.com/office/drawing/2014/main" id="{5FB1EB76-8EA6-4A30-B695-C1783E9F4437}"/>
                    </a:ext>
                  </a:extLst>
                </p:cNvPr>
                <p:cNvSpPr/>
                <p:nvPr/>
              </p:nvSpPr>
              <p:spPr>
                <a:xfrm>
                  <a:off x="6414218" y="2173032"/>
                  <a:ext cx="2648562" cy="2648562"/>
                </a:xfrm>
                <a:prstGeom prst="donut">
                  <a:avLst>
                    <a:gd name="adj" fmla="val 12685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D68F025F-C472-493C-9128-B0777320969E}"/>
                    </a:ext>
                  </a:extLst>
                </p:cNvPr>
                <p:cNvGrpSpPr/>
                <p:nvPr/>
              </p:nvGrpSpPr>
              <p:grpSpPr>
                <a:xfrm>
                  <a:off x="4861608" y="1501624"/>
                  <a:ext cx="6253344" cy="4036597"/>
                  <a:chOff x="4861608" y="1501624"/>
                  <a:chExt cx="6253344" cy="4036597"/>
                </a:xfrm>
              </p:grpSpPr>
              <p:sp>
                <p:nvSpPr>
                  <p:cNvPr id="287" name="Block Arc 286">
                    <a:extLst>
                      <a:ext uri="{FF2B5EF4-FFF2-40B4-BE49-F238E27FC236}">
                        <a16:creationId xmlns:a16="http://schemas.microsoft.com/office/drawing/2014/main" id="{EB9E5A14-2189-4EBF-9440-46C245F45FF3}"/>
                      </a:ext>
                    </a:extLst>
                  </p:cNvPr>
                  <p:cNvSpPr/>
                  <p:nvPr/>
                </p:nvSpPr>
                <p:spPr>
                  <a:xfrm rot="17100000">
                    <a:off x="6414218" y="2173032"/>
                    <a:ext cx="2648562" cy="2648562"/>
                  </a:xfrm>
                  <a:prstGeom prst="blockArc">
                    <a:avLst>
                      <a:gd name="adj1" fmla="val 183959"/>
                      <a:gd name="adj2" fmla="val 10321606"/>
                      <a:gd name="adj3" fmla="val 12799"/>
                    </a:avLst>
                  </a:prstGeom>
                  <a:solidFill>
                    <a:srgbClr val="FF42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8" name="Block Arc 287">
                    <a:extLst>
                      <a:ext uri="{FF2B5EF4-FFF2-40B4-BE49-F238E27FC236}">
                        <a16:creationId xmlns:a16="http://schemas.microsoft.com/office/drawing/2014/main" id="{81351FA8-951C-42BF-81AC-EB1E5E3F36CC}"/>
                      </a:ext>
                    </a:extLst>
                  </p:cNvPr>
                  <p:cNvSpPr/>
                  <p:nvPr/>
                </p:nvSpPr>
                <p:spPr>
                  <a:xfrm>
                    <a:off x="6407654" y="2173032"/>
                    <a:ext cx="2648562" cy="2648562"/>
                  </a:xfrm>
                  <a:prstGeom prst="blockArc">
                    <a:avLst>
                      <a:gd name="adj1" fmla="val 5324802"/>
                      <a:gd name="adj2" fmla="val 10321606"/>
                      <a:gd name="adj3" fmla="val 12799"/>
                    </a:avLst>
                  </a:prstGeom>
                  <a:solidFill>
                    <a:srgbClr val="FC9D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9" name="Block Arc 288">
                    <a:extLst>
                      <a:ext uri="{FF2B5EF4-FFF2-40B4-BE49-F238E27FC236}">
                        <a16:creationId xmlns:a16="http://schemas.microsoft.com/office/drawing/2014/main" id="{3410DE77-18AC-4B32-9ECA-658CCFAD835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6407654" y="2173032"/>
                    <a:ext cx="2648562" cy="2648562"/>
                  </a:xfrm>
                  <a:prstGeom prst="blockArc">
                    <a:avLst>
                      <a:gd name="adj1" fmla="val 6907547"/>
                      <a:gd name="adj2" fmla="val 10321606"/>
                      <a:gd name="adj3" fmla="val 12799"/>
                    </a:avLst>
                  </a:prstGeom>
                  <a:solidFill>
                    <a:srgbClr val="FACDB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90" name="Group 289">
                    <a:extLst>
                      <a:ext uri="{FF2B5EF4-FFF2-40B4-BE49-F238E27FC236}">
                        <a16:creationId xmlns:a16="http://schemas.microsoft.com/office/drawing/2014/main" id="{F34FE6A0-1436-4DDB-85AC-BC6BF84B2E10}"/>
                      </a:ext>
                    </a:extLst>
                  </p:cNvPr>
                  <p:cNvGrpSpPr/>
                  <p:nvPr/>
                </p:nvGrpSpPr>
                <p:grpSpPr>
                  <a:xfrm>
                    <a:off x="5262068" y="1501624"/>
                    <a:ext cx="1479833" cy="434848"/>
                    <a:chOff x="5351503" y="1501624"/>
                    <a:chExt cx="1479833" cy="434848"/>
                  </a:xfrm>
                </p:grpSpPr>
                <p:sp>
                  <p:nvSpPr>
                    <p:cNvPr id="312" name="Rectangle: Rounded Corners 49">
                      <a:extLst>
                        <a:ext uri="{FF2B5EF4-FFF2-40B4-BE49-F238E27FC236}">
                          <a16:creationId xmlns:a16="http://schemas.microsoft.com/office/drawing/2014/main" id="{D379C1B4-CD40-44A1-AE21-9AEB3858C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21133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3" name="TextBox 312">
                      <a:extLst>
                        <a:ext uri="{FF2B5EF4-FFF2-40B4-BE49-F238E27FC236}">
                          <a16:creationId xmlns:a16="http://schemas.microsoft.com/office/drawing/2014/main" id="{0CD795CE-BF8D-499C-8715-64AABB4643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51503" y="1549771"/>
                      <a:ext cx="147983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Installation</a:t>
                      </a:r>
                      <a:endParaRPr lang="en-US" sz="1400" dirty="0">
                        <a:solidFill>
                          <a:srgbClr val="84AF9B"/>
                        </a:solidFill>
                        <a:latin typeface="DAGGERSQUARE" pitchFamily="50" charset="0"/>
                      </a:endParaRPr>
                    </a:p>
                  </p:txBody>
                </p:sp>
              </p:grpSp>
              <p:grpSp>
                <p:nvGrpSpPr>
                  <p:cNvPr id="291" name="Group 290">
                    <a:extLst>
                      <a:ext uri="{FF2B5EF4-FFF2-40B4-BE49-F238E27FC236}">
                        <a16:creationId xmlns:a16="http://schemas.microsoft.com/office/drawing/2014/main" id="{73C2776F-4C49-4787-B330-F504EAA83EA9}"/>
                      </a:ext>
                    </a:extLst>
                  </p:cNvPr>
                  <p:cNvGrpSpPr/>
                  <p:nvPr/>
                </p:nvGrpSpPr>
                <p:grpSpPr>
                  <a:xfrm>
                    <a:off x="8806025" y="1501624"/>
                    <a:ext cx="2308927" cy="434848"/>
                    <a:chOff x="5450663" y="1501624"/>
                    <a:chExt cx="2308927" cy="434848"/>
                  </a:xfrm>
                </p:grpSpPr>
                <p:sp>
                  <p:nvSpPr>
                    <p:cNvPr id="310" name="Rectangle: Rounded Corners 53">
                      <a:extLst>
                        <a:ext uri="{FF2B5EF4-FFF2-40B4-BE49-F238E27FC236}">
                          <a16:creationId xmlns:a16="http://schemas.microsoft.com/office/drawing/2014/main" id="{0FD9F39C-F3DD-4029-B090-9A195FE19D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216702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1" name="TextBox 310">
                      <a:extLst>
                        <a:ext uri="{FF2B5EF4-FFF2-40B4-BE49-F238E27FC236}">
                          <a16:creationId xmlns:a16="http://schemas.microsoft.com/office/drawing/2014/main" id="{E1214972-58A1-4EBD-8D15-490E9C80EA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50663" y="1549771"/>
                      <a:ext cx="230892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Bootstrap Vs Semantic UI</a:t>
                      </a:r>
                      <a:endParaRPr lang="en-US" sz="1400" dirty="0">
                        <a:solidFill>
                          <a:srgbClr val="84AF9B"/>
                        </a:solidFill>
                        <a:latin typeface="DAGGERSQUARE" pitchFamily="50" charset="0"/>
                      </a:endParaRPr>
                    </a:p>
                  </p:txBody>
                </p:sp>
              </p:grpSp>
              <p:grpSp>
                <p:nvGrpSpPr>
                  <p:cNvPr id="292" name="Group 291">
                    <a:extLst>
                      <a:ext uri="{FF2B5EF4-FFF2-40B4-BE49-F238E27FC236}">
                        <a16:creationId xmlns:a16="http://schemas.microsoft.com/office/drawing/2014/main" id="{CDDE16EC-C2A8-4459-9225-70B4C969C43D}"/>
                      </a:ext>
                    </a:extLst>
                  </p:cNvPr>
                  <p:cNvGrpSpPr/>
                  <p:nvPr/>
                </p:nvGrpSpPr>
                <p:grpSpPr>
                  <a:xfrm>
                    <a:off x="4861608" y="5103373"/>
                    <a:ext cx="2482167" cy="434848"/>
                    <a:chOff x="4951043" y="1501624"/>
                    <a:chExt cx="2482167" cy="434848"/>
                  </a:xfrm>
                </p:grpSpPr>
                <p:sp>
                  <p:nvSpPr>
                    <p:cNvPr id="308" name="Rectangle: Rounded Corners 56">
                      <a:extLst>
                        <a:ext uri="{FF2B5EF4-FFF2-40B4-BE49-F238E27FC236}">
                          <a16:creationId xmlns:a16="http://schemas.microsoft.com/office/drawing/2014/main" id="{082D59AB-B79D-4184-A70B-CE7C66FE74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6065" y="1501624"/>
                      <a:ext cx="2372390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9" name="TextBox 308">
                      <a:extLst>
                        <a:ext uri="{FF2B5EF4-FFF2-40B4-BE49-F238E27FC236}">
                          <a16:creationId xmlns:a16="http://schemas.microsoft.com/office/drawing/2014/main" id="{6E081DA7-B202-4528-96B9-49797D9E2A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51043" y="1549771"/>
                      <a:ext cx="2482167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Pros</a:t>
                      </a:r>
                      <a:endPara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endParaRPr>
                    </a:p>
                  </p:txBody>
                </p:sp>
              </p:grpSp>
              <p:grpSp>
                <p:nvGrpSpPr>
                  <p:cNvPr id="293" name="Group 292">
                    <a:extLst>
                      <a:ext uri="{FF2B5EF4-FFF2-40B4-BE49-F238E27FC236}">
                        <a16:creationId xmlns:a16="http://schemas.microsoft.com/office/drawing/2014/main" id="{4A83BE45-E88B-44E2-88DB-D4E6718B1F8A}"/>
                      </a:ext>
                    </a:extLst>
                  </p:cNvPr>
                  <p:cNvGrpSpPr/>
                  <p:nvPr/>
                </p:nvGrpSpPr>
                <p:grpSpPr>
                  <a:xfrm>
                    <a:off x="8781313" y="5103373"/>
                    <a:ext cx="1518542" cy="434848"/>
                    <a:chOff x="5425951" y="1501624"/>
                    <a:chExt cx="1518542" cy="434848"/>
                  </a:xfrm>
                </p:grpSpPr>
                <p:sp>
                  <p:nvSpPr>
                    <p:cNvPr id="306" name="Rectangle: Rounded Corners 59">
                      <a:extLst>
                        <a:ext uri="{FF2B5EF4-FFF2-40B4-BE49-F238E27FC236}">
                          <a16:creationId xmlns:a16="http://schemas.microsoft.com/office/drawing/2014/main" id="{00A5757F-6D48-4FE6-9252-61A709A454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25951" y="1501624"/>
                      <a:ext cx="1518542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7" name="TextBox 306">
                      <a:extLst>
                        <a:ext uri="{FF2B5EF4-FFF2-40B4-BE49-F238E27FC236}">
                          <a16:creationId xmlns:a16="http://schemas.microsoft.com/office/drawing/2014/main" id="{58DDC6C3-E2AC-41D0-B309-C768DE73B1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5951" y="1539806"/>
                      <a:ext cx="150076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Cons</a:t>
                      </a:r>
                      <a:endPara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endParaRPr>
                    </a:p>
                  </p:txBody>
                </p:sp>
              </p:grpSp>
              <p:grpSp>
                <p:nvGrpSpPr>
                  <p:cNvPr id="294" name="Group 293">
                    <a:extLst>
                      <a:ext uri="{FF2B5EF4-FFF2-40B4-BE49-F238E27FC236}">
                        <a16:creationId xmlns:a16="http://schemas.microsoft.com/office/drawing/2014/main" id="{B071CDAD-FFC2-43F5-8FD5-36413D301EDA}"/>
                      </a:ext>
                    </a:extLst>
                  </p:cNvPr>
                  <p:cNvGrpSpPr/>
                  <p:nvPr/>
                </p:nvGrpSpPr>
                <p:grpSpPr>
                  <a:xfrm>
                    <a:off x="7343775" y="1719048"/>
                    <a:ext cx="1482810" cy="551336"/>
                    <a:chOff x="7343775" y="1719048"/>
                    <a:chExt cx="1482810" cy="551336"/>
                  </a:xfrm>
                </p:grpSpPr>
                <p:cxnSp>
                  <p:nvCxnSpPr>
                    <p:cNvPr id="304" name="Straight Connector 303">
                      <a:extLst>
                        <a:ext uri="{FF2B5EF4-FFF2-40B4-BE49-F238E27FC236}">
                          <a16:creationId xmlns:a16="http://schemas.microsoft.com/office/drawing/2014/main" id="{7A4A44CA-AA68-44C8-8315-683C6BFA44A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346950" y="1719048"/>
                      <a:ext cx="0" cy="551336"/>
                    </a:xfrm>
                    <a:prstGeom prst="line">
                      <a:avLst/>
                    </a:prstGeom>
                    <a:ln>
                      <a:solidFill>
                        <a:srgbClr val="84AF9B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5" name="Straight Arrow Connector 304">
                      <a:extLst>
                        <a:ext uri="{FF2B5EF4-FFF2-40B4-BE49-F238E27FC236}">
                          <a16:creationId xmlns:a16="http://schemas.microsoft.com/office/drawing/2014/main" id="{566D860F-2C61-4B2B-9DC2-CE57D3021BA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43775" y="1719048"/>
                      <a:ext cx="1482810" cy="0"/>
                    </a:xfrm>
                    <a:prstGeom prst="straightConnector1">
                      <a:avLst/>
                    </a:prstGeom>
                    <a:ln>
                      <a:solidFill>
                        <a:srgbClr val="84AF9B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5" name="Group 294">
                    <a:extLst>
                      <a:ext uri="{FF2B5EF4-FFF2-40B4-BE49-F238E27FC236}">
                        <a16:creationId xmlns:a16="http://schemas.microsoft.com/office/drawing/2014/main" id="{34E0A5AA-B728-4A94-9FA7-86C0E26AFA0F}"/>
                      </a:ext>
                    </a:extLst>
                  </p:cNvPr>
                  <p:cNvGrpSpPr/>
                  <p:nvPr/>
                </p:nvGrpSpPr>
                <p:grpSpPr>
                  <a:xfrm>
                    <a:off x="6006564" y="1936472"/>
                    <a:ext cx="407654" cy="1424215"/>
                    <a:chOff x="6006564" y="1936472"/>
                    <a:chExt cx="407654" cy="1424215"/>
                  </a:xfrm>
                </p:grpSpPr>
                <p:cxnSp>
                  <p:nvCxnSpPr>
                    <p:cNvPr id="302" name="Straight Connector 301">
                      <a:extLst>
                        <a:ext uri="{FF2B5EF4-FFF2-40B4-BE49-F238E27FC236}">
                          <a16:creationId xmlns:a16="http://schemas.microsoft.com/office/drawing/2014/main" id="{6E3A0C94-13E7-49D6-B11B-7824CA51F9B4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006564" y="3360687"/>
                      <a:ext cx="407654" cy="0"/>
                    </a:xfrm>
                    <a:prstGeom prst="line">
                      <a:avLst/>
                    </a:prstGeom>
                    <a:ln>
                      <a:solidFill>
                        <a:srgbClr val="FACDB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3" name="Straight Arrow Connector 302">
                      <a:extLst>
                        <a:ext uri="{FF2B5EF4-FFF2-40B4-BE49-F238E27FC236}">
                          <a16:creationId xmlns:a16="http://schemas.microsoft.com/office/drawing/2014/main" id="{98E43181-8032-4CD9-87B8-B1F88CEB84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06564" y="1936472"/>
                      <a:ext cx="0" cy="1424215"/>
                    </a:xfrm>
                    <a:prstGeom prst="straightConnector1">
                      <a:avLst/>
                    </a:prstGeom>
                    <a:ln>
                      <a:solidFill>
                        <a:srgbClr val="FACDB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6" name="Group 295">
                    <a:extLst>
                      <a:ext uri="{FF2B5EF4-FFF2-40B4-BE49-F238E27FC236}">
                        <a16:creationId xmlns:a16="http://schemas.microsoft.com/office/drawing/2014/main" id="{2A6E9062-B727-4BBF-8761-88FB93C92282}"/>
                      </a:ext>
                    </a:extLst>
                  </p:cNvPr>
                  <p:cNvGrpSpPr/>
                  <p:nvPr/>
                </p:nvGrpSpPr>
                <p:grpSpPr>
                  <a:xfrm>
                    <a:off x="5987454" y="4498459"/>
                    <a:ext cx="892158" cy="604914"/>
                    <a:chOff x="5987454" y="4498459"/>
                    <a:chExt cx="892158" cy="604914"/>
                  </a:xfrm>
                </p:grpSpPr>
                <p:cxnSp>
                  <p:nvCxnSpPr>
                    <p:cNvPr id="300" name="Straight Connector 299">
                      <a:extLst>
                        <a:ext uri="{FF2B5EF4-FFF2-40B4-BE49-F238E27FC236}">
                          <a16:creationId xmlns:a16="http://schemas.microsoft.com/office/drawing/2014/main" id="{0F0D1172-E9C4-4504-BC5F-743DA9626D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987454" y="4498459"/>
                      <a:ext cx="892158" cy="0"/>
                    </a:xfrm>
                    <a:prstGeom prst="line">
                      <a:avLst/>
                    </a:prstGeom>
                    <a:ln>
                      <a:solidFill>
                        <a:srgbClr val="FC9D99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" name="Straight Arrow Connector 300">
                      <a:extLst>
                        <a:ext uri="{FF2B5EF4-FFF2-40B4-BE49-F238E27FC236}">
                          <a16:creationId xmlns:a16="http://schemas.microsoft.com/office/drawing/2014/main" id="{17BBE642-81FF-4B25-B32C-0A2D14829A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988843" y="4498459"/>
                      <a:ext cx="0" cy="604914"/>
                    </a:xfrm>
                    <a:prstGeom prst="straightConnector1">
                      <a:avLst/>
                    </a:prstGeom>
                    <a:ln>
                      <a:solidFill>
                        <a:srgbClr val="FC9D99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7" name="Group 296">
                    <a:extLst>
                      <a:ext uri="{FF2B5EF4-FFF2-40B4-BE49-F238E27FC236}">
                        <a16:creationId xmlns:a16="http://schemas.microsoft.com/office/drawing/2014/main" id="{09135D60-5532-484B-B7D8-555763E98B24}"/>
                      </a:ext>
                    </a:extLst>
                  </p:cNvPr>
                  <p:cNvGrpSpPr/>
                  <p:nvPr/>
                </p:nvGrpSpPr>
                <p:grpSpPr>
                  <a:xfrm>
                    <a:off x="9051453" y="3517465"/>
                    <a:ext cx="507477" cy="1586727"/>
                    <a:chOff x="9051453" y="3517465"/>
                    <a:chExt cx="507477" cy="1586727"/>
                  </a:xfrm>
                </p:grpSpPr>
                <p:cxnSp>
                  <p:nvCxnSpPr>
                    <p:cNvPr id="298" name="Straight Connector 297">
                      <a:extLst>
                        <a:ext uri="{FF2B5EF4-FFF2-40B4-BE49-F238E27FC236}">
                          <a16:creationId xmlns:a16="http://schemas.microsoft.com/office/drawing/2014/main" id="{CB230313-66A7-4FBC-BBC1-06B54B8348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051453" y="3517465"/>
                      <a:ext cx="380798" cy="0"/>
                    </a:xfrm>
                    <a:prstGeom prst="line">
                      <a:avLst/>
                    </a:prstGeom>
                    <a:ln>
                      <a:solidFill>
                        <a:srgbClr val="FC4A7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9" name="Straight Arrow Connector 298">
                      <a:extLst>
                        <a:ext uri="{FF2B5EF4-FFF2-40B4-BE49-F238E27FC236}">
                          <a16:creationId xmlns:a16="http://schemas.microsoft.com/office/drawing/2014/main" id="{703992FD-3235-467D-9996-7127FE3FE04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450597" y="3518919"/>
                      <a:ext cx="108333" cy="1585273"/>
                    </a:xfrm>
                    <a:prstGeom prst="straightConnector1">
                      <a:avLst/>
                    </a:prstGeom>
                    <a:ln>
                      <a:solidFill>
                        <a:srgbClr val="FC4A7E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268DA095-5AA6-45CB-914D-549D391484B4}"/>
              </a:ext>
            </a:extLst>
          </p:cNvPr>
          <p:cNvGrpSpPr/>
          <p:nvPr/>
        </p:nvGrpSpPr>
        <p:grpSpPr>
          <a:xfrm>
            <a:off x="-7580578" y="-153840"/>
            <a:ext cx="10673244" cy="6858000"/>
            <a:chOff x="9360640" y="426349"/>
            <a:chExt cx="10673244" cy="6858000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56761E50-ACF4-4AEB-91B2-4D1260FF3876}"/>
                </a:ext>
              </a:extLst>
            </p:cNvPr>
            <p:cNvGrpSpPr/>
            <p:nvPr/>
          </p:nvGrpSpPr>
          <p:grpSpPr>
            <a:xfrm>
              <a:off x="9360640" y="426349"/>
              <a:ext cx="10673244" cy="6858000"/>
              <a:chOff x="-5003766" y="426349"/>
              <a:chExt cx="10673244" cy="6858000"/>
            </a:xfrm>
            <a:effectLst>
              <a:outerShdw blurRad="254000" dist="88900" algn="l" rotWithShape="0">
                <a:schemeClr val="tx1">
                  <a:lumMod val="95000"/>
                  <a:lumOff val="5000"/>
                  <a:alpha val="51000"/>
                </a:schemeClr>
              </a:outerShdw>
            </a:effectLst>
          </p:grpSpPr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01A82F37-F384-44AF-8D4D-8E5AB51F36CD}"/>
                  </a:ext>
                </a:extLst>
              </p:cNvPr>
              <p:cNvSpPr/>
              <p:nvPr/>
            </p:nvSpPr>
            <p:spPr>
              <a:xfrm>
                <a:off x="-5003766" y="426349"/>
                <a:ext cx="9848850" cy="6858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91" name="Group 390">
                <a:extLst>
                  <a:ext uri="{FF2B5EF4-FFF2-40B4-BE49-F238E27FC236}">
                    <a16:creationId xmlns:a16="http://schemas.microsoft.com/office/drawing/2014/main" id="{84CE4060-9EA1-4A18-9D41-27A4057CDEAD}"/>
                  </a:ext>
                </a:extLst>
              </p:cNvPr>
              <p:cNvGrpSpPr/>
              <p:nvPr/>
            </p:nvGrpSpPr>
            <p:grpSpPr>
              <a:xfrm>
                <a:off x="4788415" y="1397787"/>
                <a:ext cx="881063" cy="923330"/>
                <a:chOff x="7455415" y="2052825"/>
                <a:chExt cx="881063" cy="923330"/>
              </a:xfrm>
            </p:grpSpPr>
            <p:sp>
              <p:nvSpPr>
                <p:cNvPr id="392" name="Rectangle: Top Corners Rounded 1">
                  <a:extLst>
                    <a:ext uri="{FF2B5EF4-FFF2-40B4-BE49-F238E27FC236}">
                      <a16:creationId xmlns:a16="http://schemas.microsoft.com/office/drawing/2014/main" id="{C5D1EB51-A0E9-4F9E-8E46-8B3E890D1A18}"/>
                    </a:ext>
                  </a:extLst>
                </p:cNvPr>
                <p:cNvSpPr/>
                <p:nvPr/>
              </p:nvSpPr>
              <p:spPr>
                <a:xfrm rot="5400000">
                  <a:off x="7455068" y="2077508"/>
                  <a:ext cx="881757" cy="881063"/>
                </a:xfrm>
                <a:prstGeom prst="round2Same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E7756F21-0986-45B4-9493-6206B3F28A73}"/>
                    </a:ext>
                  </a:extLst>
                </p:cNvPr>
                <p:cNvSpPr txBox="1"/>
                <p:nvPr/>
              </p:nvSpPr>
              <p:spPr>
                <a:xfrm>
                  <a:off x="7584850" y="2052825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5400" b="1" dirty="0">
                      <a:solidFill>
                        <a:schemeClr val="bg1"/>
                      </a:solidFill>
                      <a:latin typeface="DAGGERSQUARE" pitchFamily="50" charset="0"/>
                    </a:rPr>
                    <a:t>C</a:t>
                  </a:r>
                  <a:endParaRPr lang="en-US" sz="5400" b="1" dirty="0">
                    <a:solidFill>
                      <a:schemeClr val="bg1"/>
                    </a:solidFill>
                    <a:latin typeface="DAGGERSQUARE" pitchFamily="50" charset="0"/>
                  </a:endParaRPr>
                </a:p>
              </p:txBody>
            </p:sp>
          </p:grpSp>
        </p:grp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35D5122A-C246-4D14-A319-B2F43FE3C943}"/>
                </a:ext>
              </a:extLst>
            </p:cNvPr>
            <p:cNvGrpSpPr/>
            <p:nvPr/>
          </p:nvGrpSpPr>
          <p:grpSpPr>
            <a:xfrm>
              <a:off x="13682398" y="1501624"/>
              <a:ext cx="5482890" cy="4036597"/>
              <a:chOff x="4956630" y="1501624"/>
              <a:chExt cx="5482890" cy="4036597"/>
            </a:xfrm>
          </p:grpSpPr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395F4D23-23FA-409E-A146-57262624239E}"/>
                  </a:ext>
                </a:extLst>
              </p:cNvPr>
              <p:cNvSpPr txBox="1"/>
              <p:nvPr/>
            </p:nvSpPr>
            <p:spPr>
              <a:xfrm>
                <a:off x="6682557" y="3296304"/>
                <a:ext cx="20987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 smtClean="0">
                    <a:solidFill>
                      <a:schemeClr val="bg1"/>
                    </a:solidFill>
                    <a:latin typeface="DAGGERSQUARE" pitchFamily="50" charset="0"/>
                  </a:rPr>
                  <a:t>Components in Semantic UI</a:t>
                </a:r>
                <a:endParaRPr lang="en-US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76932D89-666B-488D-8353-C17D090F64F0}"/>
                  </a:ext>
                </a:extLst>
              </p:cNvPr>
              <p:cNvGrpSpPr/>
              <p:nvPr/>
            </p:nvGrpSpPr>
            <p:grpSpPr>
              <a:xfrm>
                <a:off x="4956630" y="1501624"/>
                <a:ext cx="5482890" cy="4036597"/>
                <a:chOff x="4956630" y="1501624"/>
                <a:chExt cx="5482890" cy="4036597"/>
              </a:xfrm>
            </p:grpSpPr>
            <p:sp>
              <p:nvSpPr>
                <p:cNvPr id="361" name="Circle: Hollow 45">
                  <a:extLst>
                    <a:ext uri="{FF2B5EF4-FFF2-40B4-BE49-F238E27FC236}">
                      <a16:creationId xmlns:a16="http://schemas.microsoft.com/office/drawing/2014/main" id="{5FB1EB76-8EA6-4A30-B695-C1783E9F4437}"/>
                    </a:ext>
                  </a:extLst>
                </p:cNvPr>
                <p:cNvSpPr/>
                <p:nvPr/>
              </p:nvSpPr>
              <p:spPr>
                <a:xfrm>
                  <a:off x="6414218" y="2173032"/>
                  <a:ext cx="2648562" cy="2648562"/>
                </a:xfrm>
                <a:prstGeom prst="donut">
                  <a:avLst>
                    <a:gd name="adj" fmla="val 12685"/>
                  </a:avLst>
                </a:prstGeom>
                <a:solidFill>
                  <a:srgbClr val="84AF9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62" name="Group 361">
                  <a:extLst>
                    <a:ext uri="{FF2B5EF4-FFF2-40B4-BE49-F238E27FC236}">
                      <a16:creationId xmlns:a16="http://schemas.microsoft.com/office/drawing/2014/main" id="{D68F025F-C472-493C-9128-B0777320969E}"/>
                    </a:ext>
                  </a:extLst>
                </p:cNvPr>
                <p:cNvGrpSpPr/>
                <p:nvPr/>
              </p:nvGrpSpPr>
              <p:grpSpPr>
                <a:xfrm>
                  <a:off x="4956630" y="1501624"/>
                  <a:ext cx="5482890" cy="4036597"/>
                  <a:chOff x="4956630" y="1501624"/>
                  <a:chExt cx="5482890" cy="4036597"/>
                </a:xfrm>
              </p:grpSpPr>
              <p:sp>
                <p:nvSpPr>
                  <p:cNvPr id="363" name="Block Arc 362">
                    <a:extLst>
                      <a:ext uri="{FF2B5EF4-FFF2-40B4-BE49-F238E27FC236}">
                        <a16:creationId xmlns:a16="http://schemas.microsoft.com/office/drawing/2014/main" id="{EB9E5A14-2189-4EBF-9440-46C245F45FF3}"/>
                      </a:ext>
                    </a:extLst>
                  </p:cNvPr>
                  <p:cNvSpPr/>
                  <p:nvPr/>
                </p:nvSpPr>
                <p:spPr>
                  <a:xfrm rot="17100000">
                    <a:off x="6414218" y="2173032"/>
                    <a:ext cx="2648562" cy="2648562"/>
                  </a:xfrm>
                  <a:prstGeom prst="blockArc">
                    <a:avLst>
                      <a:gd name="adj1" fmla="val 183959"/>
                      <a:gd name="adj2" fmla="val 10321606"/>
                      <a:gd name="adj3" fmla="val 12799"/>
                    </a:avLst>
                  </a:prstGeom>
                  <a:solidFill>
                    <a:srgbClr val="FF426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4" name="Block Arc 363">
                    <a:extLst>
                      <a:ext uri="{FF2B5EF4-FFF2-40B4-BE49-F238E27FC236}">
                        <a16:creationId xmlns:a16="http://schemas.microsoft.com/office/drawing/2014/main" id="{81351FA8-951C-42BF-81AC-EB1E5E3F36CC}"/>
                      </a:ext>
                    </a:extLst>
                  </p:cNvPr>
                  <p:cNvSpPr/>
                  <p:nvPr/>
                </p:nvSpPr>
                <p:spPr>
                  <a:xfrm>
                    <a:off x="6407654" y="2173032"/>
                    <a:ext cx="2648562" cy="2648562"/>
                  </a:xfrm>
                  <a:prstGeom prst="blockArc">
                    <a:avLst>
                      <a:gd name="adj1" fmla="val 5324802"/>
                      <a:gd name="adj2" fmla="val 10321606"/>
                      <a:gd name="adj3" fmla="val 12799"/>
                    </a:avLst>
                  </a:prstGeom>
                  <a:solidFill>
                    <a:srgbClr val="FC9D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5" name="Block Arc 364">
                    <a:extLst>
                      <a:ext uri="{FF2B5EF4-FFF2-40B4-BE49-F238E27FC236}">
                        <a16:creationId xmlns:a16="http://schemas.microsoft.com/office/drawing/2014/main" id="{3410DE77-18AC-4B32-9ECA-658CCFAD8357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6407654" y="2173032"/>
                    <a:ext cx="2648562" cy="2648562"/>
                  </a:xfrm>
                  <a:prstGeom prst="blockArc">
                    <a:avLst>
                      <a:gd name="adj1" fmla="val 6907547"/>
                      <a:gd name="adj2" fmla="val 10321606"/>
                      <a:gd name="adj3" fmla="val 12799"/>
                    </a:avLst>
                  </a:prstGeom>
                  <a:solidFill>
                    <a:srgbClr val="FACDB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66" name="Group 365">
                    <a:extLst>
                      <a:ext uri="{FF2B5EF4-FFF2-40B4-BE49-F238E27FC236}">
                        <a16:creationId xmlns:a16="http://schemas.microsoft.com/office/drawing/2014/main" id="{F34FE6A0-1436-4DDB-85AC-BC6BF84B2E10}"/>
                      </a:ext>
                    </a:extLst>
                  </p:cNvPr>
                  <p:cNvGrpSpPr/>
                  <p:nvPr/>
                </p:nvGrpSpPr>
                <p:grpSpPr>
                  <a:xfrm>
                    <a:off x="5262068" y="1501624"/>
                    <a:ext cx="1479833" cy="434848"/>
                    <a:chOff x="5351503" y="1501624"/>
                    <a:chExt cx="1479833" cy="434848"/>
                  </a:xfrm>
                </p:grpSpPr>
                <p:sp>
                  <p:nvSpPr>
                    <p:cNvPr id="388" name="Rectangle: Rounded Corners 49">
                      <a:extLst>
                        <a:ext uri="{FF2B5EF4-FFF2-40B4-BE49-F238E27FC236}">
                          <a16:creationId xmlns:a16="http://schemas.microsoft.com/office/drawing/2014/main" id="{D379C1B4-CD40-44A1-AE21-9AEB3858C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21133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9" name="TextBox 388">
                      <a:extLst>
                        <a:ext uri="{FF2B5EF4-FFF2-40B4-BE49-F238E27FC236}">
                          <a16:creationId xmlns:a16="http://schemas.microsoft.com/office/drawing/2014/main" id="{0CD795CE-BF8D-499C-8715-64AABB4643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51503" y="1549771"/>
                      <a:ext cx="147983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Elements </a:t>
                      </a:r>
                      <a:endParaRPr lang="en-US" sz="1400" dirty="0">
                        <a:solidFill>
                          <a:srgbClr val="84AF9B"/>
                        </a:solidFill>
                        <a:latin typeface="DAGGERSQUARE" pitchFamily="50" charset="0"/>
                      </a:endParaRPr>
                    </a:p>
                  </p:txBody>
                </p:sp>
              </p:grpSp>
              <p:grpSp>
                <p:nvGrpSpPr>
                  <p:cNvPr id="367" name="Group 366">
                    <a:extLst>
                      <a:ext uri="{FF2B5EF4-FFF2-40B4-BE49-F238E27FC236}">
                        <a16:creationId xmlns:a16="http://schemas.microsoft.com/office/drawing/2014/main" id="{73C2776F-4C49-4787-B330-F504EAA83EA9}"/>
                      </a:ext>
                    </a:extLst>
                  </p:cNvPr>
                  <p:cNvGrpSpPr/>
                  <p:nvPr/>
                </p:nvGrpSpPr>
                <p:grpSpPr>
                  <a:xfrm>
                    <a:off x="8826585" y="1501624"/>
                    <a:ext cx="1135695" cy="434848"/>
                    <a:chOff x="5471223" y="1501624"/>
                    <a:chExt cx="1135695" cy="434848"/>
                  </a:xfrm>
                </p:grpSpPr>
                <p:sp>
                  <p:nvSpPr>
                    <p:cNvPr id="386" name="Rectangle: Rounded Corners 53">
                      <a:extLst>
                        <a:ext uri="{FF2B5EF4-FFF2-40B4-BE49-F238E27FC236}">
                          <a16:creationId xmlns:a16="http://schemas.microsoft.com/office/drawing/2014/main" id="{0FD9F39C-F3DD-4029-B090-9A195FE19D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71223" y="1501624"/>
                      <a:ext cx="1135695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7" name="TextBox 386">
                      <a:extLst>
                        <a:ext uri="{FF2B5EF4-FFF2-40B4-BE49-F238E27FC236}">
                          <a16:creationId xmlns:a16="http://schemas.microsoft.com/office/drawing/2014/main" id="{E1214972-58A1-4EBD-8D15-490E9C80EA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11588" y="1549771"/>
                      <a:ext cx="93197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1400" dirty="0" smtClean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Modules</a:t>
                      </a:r>
                      <a:endParaRPr lang="en-US" sz="1400" dirty="0">
                        <a:solidFill>
                          <a:srgbClr val="84AF9B"/>
                        </a:solidFill>
                        <a:latin typeface="DAGGERSQUARE" pitchFamily="50" charset="0"/>
                      </a:endParaRPr>
                    </a:p>
                  </p:txBody>
                </p:sp>
              </p:grpSp>
              <p:grpSp>
                <p:nvGrpSpPr>
                  <p:cNvPr id="368" name="Group 367">
                    <a:extLst>
                      <a:ext uri="{FF2B5EF4-FFF2-40B4-BE49-F238E27FC236}">
                        <a16:creationId xmlns:a16="http://schemas.microsoft.com/office/drawing/2014/main" id="{CDDE16EC-C2A8-4459-9225-70B4C969C43D}"/>
                      </a:ext>
                    </a:extLst>
                  </p:cNvPr>
                  <p:cNvGrpSpPr/>
                  <p:nvPr/>
                </p:nvGrpSpPr>
                <p:grpSpPr>
                  <a:xfrm>
                    <a:off x="4956630" y="5103373"/>
                    <a:ext cx="1576170" cy="434848"/>
                    <a:chOff x="5046065" y="1501624"/>
                    <a:chExt cx="1576170" cy="434848"/>
                  </a:xfrm>
                </p:grpSpPr>
                <p:sp>
                  <p:nvSpPr>
                    <p:cNvPr id="384" name="Rectangle: Rounded Corners 56">
                      <a:extLst>
                        <a:ext uri="{FF2B5EF4-FFF2-40B4-BE49-F238E27FC236}">
                          <a16:creationId xmlns:a16="http://schemas.microsoft.com/office/drawing/2014/main" id="{082D59AB-B79D-4184-A70B-CE7C66FE74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6065" y="1501624"/>
                      <a:ext cx="1503740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5" name="TextBox 384">
                      <a:extLst>
                        <a:ext uri="{FF2B5EF4-FFF2-40B4-BE49-F238E27FC236}">
                          <a16:creationId xmlns:a16="http://schemas.microsoft.com/office/drawing/2014/main" id="{6E081DA7-B202-4528-96B9-49797D9E2A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91547" y="1531151"/>
                      <a:ext cx="153068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Collection</a:t>
                      </a:r>
                      <a:endPara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endParaRPr>
                    </a:p>
                  </p:txBody>
                </p:sp>
              </p:grpSp>
              <p:grpSp>
                <p:nvGrpSpPr>
                  <p:cNvPr id="369" name="Group 368">
                    <a:extLst>
                      <a:ext uri="{FF2B5EF4-FFF2-40B4-BE49-F238E27FC236}">
                        <a16:creationId xmlns:a16="http://schemas.microsoft.com/office/drawing/2014/main" id="{4A83BE45-E88B-44E2-88DB-D4E6718B1F8A}"/>
                      </a:ext>
                    </a:extLst>
                  </p:cNvPr>
                  <p:cNvGrpSpPr/>
                  <p:nvPr/>
                </p:nvGrpSpPr>
                <p:grpSpPr>
                  <a:xfrm>
                    <a:off x="8184761" y="5103373"/>
                    <a:ext cx="2254759" cy="434848"/>
                    <a:chOff x="4829399" y="1501624"/>
                    <a:chExt cx="2254759" cy="434848"/>
                  </a:xfrm>
                </p:grpSpPr>
                <p:sp>
                  <p:nvSpPr>
                    <p:cNvPr id="382" name="Rectangle: Rounded Corners 59">
                      <a:extLst>
                        <a:ext uri="{FF2B5EF4-FFF2-40B4-BE49-F238E27FC236}">
                          <a16:creationId xmlns:a16="http://schemas.microsoft.com/office/drawing/2014/main" id="{00A5757F-6D48-4FE6-9252-61A709A454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1469" y="1501624"/>
                      <a:ext cx="1763023" cy="434848"/>
                    </a:xfrm>
                    <a:prstGeom prst="roundRect">
                      <a:avLst>
                        <a:gd name="adj" fmla="val 23823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TextBox 382">
                      <a:extLst>
                        <a:ext uri="{FF2B5EF4-FFF2-40B4-BE49-F238E27FC236}">
                          <a16:creationId xmlns:a16="http://schemas.microsoft.com/office/drawing/2014/main" id="{58DDC6C3-E2AC-41D0-B309-C768DE73B1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29399" y="1556500"/>
                      <a:ext cx="2254759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IN" sz="1600" dirty="0" smtClean="0">
                          <a:solidFill>
                            <a:srgbClr val="84AF9B"/>
                          </a:solidFill>
                          <a:latin typeface="DAGGERSQUARE" pitchFamily="50" charset="0"/>
                        </a:rPr>
                        <a:t>Views</a:t>
                      </a:r>
                      <a:endParaRPr lang="en-US" sz="1600" dirty="0">
                        <a:solidFill>
                          <a:srgbClr val="84AF9B"/>
                        </a:solidFill>
                        <a:latin typeface="DAGGERSQUARE" pitchFamily="50" charset="0"/>
                      </a:endParaRPr>
                    </a:p>
                  </p:txBody>
                </p:sp>
              </p:grpSp>
              <p:grpSp>
                <p:nvGrpSpPr>
                  <p:cNvPr id="370" name="Group 369">
                    <a:extLst>
                      <a:ext uri="{FF2B5EF4-FFF2-40B4-BE49-F238E27FC236}">
                        <a16:creationId xmlns:a16="http://schemas.microsoft.com/office/drawing/2014/main" id="{B071CDAD-FFC2-43F5-8FD5-36413D301EDA}"/>
                      </a:ext>
                    </a:extLst>
                  </p:cNvPr>
                  <p:cNvGrpSpPr/>
                  <p:nvPr/>
                </p:nvGrpSpPr>
                <p:grpSpPr>
                  <a:xfrm>
                    <a:off x="7343775" y="1719048"/>
                    <a:ext cx="1482810" cy="551336"/>
                    <a:chOff x="7343775" y="1719048"/>
                    <a:chExt cx="1482810" cy="551336"/>
                  </a:xfrm>
                </p:grpSpPr>
                <p:cxnSp>
                  <p:nvCxnSpPr>
                    <p:cNvPr id="380" name="Straight Connector 379">
                      <a:extLst>
                        <a:ext uri="{FF2B5EF4-FFF2-40B4-BE49-F238E27FC236}">
                          <a16:creationId xmlns:a16="http://schemas.microsoft.com/office/drawing/2014/main" id="{7A4A44CA-AA68-44C8-8315-683C6BFA44A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346950" y="1719048"/>
                      <a:ext cx="0" cy="551336"/>
                    </a:xfrm>
                    <a:prstGeom prst="line">
                      <a:avLst/>
                    </a:prstGeom>
                    <a:ln>
                      <a:solidFill>
                        <a:srgbClr val="84AF9B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1" name="Straight Arrow Connector 380">
                      <a:extLst>
                        <a:ext uri="{FF2B5EF4-FFF2-40B4-BE49-F238E27FC236}">
                          <a16:creationId xmlns:a16="http://schemas.microsoft.com/office/drawing/2014/main" id="{566D860F-2C61-4B2B-9DC2-CE57D3021BA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7343775" y="1719048"/>
                      <a:ext cx="1482810" cy="0"/>
                    </a:xfrm>
                    <a:prstGeom prst="straightConnector1">
                      <a:avLst/>
                    </a:prstGeom>
                    <a:ln>
                      <a:solidFill>
                        <a:srgbClr val="84AF9B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1" name="Group 370">
                    <a:extLst>
                      <a:ext uri="{FF2B5EF4-FFF2-40B4-BE49-F238E27FC236}">
                        <a16:creationId xmlns:a16="http://schemas.microsoft.com/office/drawing/2014/main" id="{34E0A5AA-B728-4A94-9FA7-86C0E26AFA0F}"/>
                      </a:ext>
                    </a:extLst>
                  </p:cNvPr>
                  <p:cNvGrpSpPr/>
                  <p:nvPr/>
                </p:nvGrpSpPr>
                <p:grpSpPr>
                  <a:xfrm>
                    <a:off x="6006564" y="1936472"/>
                    <a:ext cx="407654" cy="1424215"/>
                    <a:chOff x="6006564" y="1936472"/>
                    <a:chExt cx="407654" cy="1424215"/>
                  </a:xfrm>
                </p:grpSpPr>
                <p:cxnSp>
                  <p:nvCxnSpPr>
                    <p:cNvPr id="378" name="Straight Connector 377">
                      <a:extLst>
                        <a:ext uri="{FF2B5EF4-FFF2-40B4-BE49-F238E27FC236}">
                          <a16:creationId xmlns:a16="http://schemas.microsoft.com/office/drawing/2014/main" id="{6E3A0C94-13E7-49D6-B11B-7824CA51F9B4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6006564" y="3360687"/>
                      <a:ext cx="407654" cy="0"/>
                    </a:xfrm>
                    <a:prstGeom prst="line">
                      <a:avLst/>
                    </a:prstGeom>
                    <a:ln>
                      <a:solidFill>
                        <a:srgbClr val="FACDB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9" name="Straight Arrow Connector 378">
                      <a:extLst>
                        <a:ext uri="{FF2B5EF4-FFF2-40B4-BE49-F238E27FC236}">
                          <a16:creationId xmlns:a16="http://schemas.microsoft.com/office/drawing/2014/main" id="{98E43181-8032-4CD9-87B8-B1F88CEB84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006564" y="1936472"/>
                      <a:ext cx="0" cy="1424215"/>
                    </a:xfrm>
                    <a:prstGeom prst="straightConnector1">
                      <a:avLst/>
                    </a:prstGeom>
                    <a:ln>
                      <a:solidFill>
                        <a:srgbClr val="FACDB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2" name="Group 371">
                    <a:extLst>
                      <a:ext uri="{FF2B5EF4-FFF2-40B4-BE49-F238E27FC236}">
                        <a16:creationId xmlns:a16="http://schemas.microsoft.com/office/drawing/2014/main" id="{2A6E9062-B727-4BBF-8761-88FB93C92282}"/>
                      </a:ext>
                    </a:extLst>
                  </p:cNvPr>
                  <p:cNvGrpSpPr/>
                  <p:nvPr/>
                </p:nvGrpSpPr>
                <p:grpSpPr>
                  <a:xfrm>
                    <a:off x="5987454" y="4498459"/>
                    <a:ext cx="892158" cy="604914"/>
                    <a:chOff x="5987454" y="4498459"/>
                    <a:chExt cx="892158" cy="604914"/>
                  </a:xfrm>
                </p:grpSpPr>
                <p:cxnSp>
                  <p:nvCxnSpPr>
                    <p:cNvPr id="376" name="Straight Connector 375">
                      <a:extLst>
                        <a:ext uri="{FF2B5EF4-FFF2-40B4-BE49-F238E27FC236}">
                          <a16:creationId xmlns:a16="http://schemas.microsoft.com/office/drawing/2014/main" id="{0F0D1172-E9C4-4504-BC5F-743DA9626D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5987454" y="4498459"/>
                      <a:ext cx="892158" cy="0"/>
                    </a:xfrm>
                    <a:prstGeom prst="line">
                      <a:avLst/>
                    </a:prstGeom>
                    <a:ln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7" name="Straight Arrow Connector 376">
                      <a:extLst>
                        <a:ext uri="{FF2B5EF4-FFF2-40B4-BE49-F238E27FC236}">
                          <a16:creationId xmlns:a16="http://schemas.microsoft.com/office/drawing/2014/main" id="{17BBE642-81FF-4B25-B32C-0A2D14829A7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988843" y="4498459"/>
                      <a:ext cx="0" cy="604914"/>
                    </a:xfrm>
                    <a:prstGeom prst="straightConnector1">
                      <a:avLst/>
                    </a:prstGeom>
                    <a:ln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73" name="Group 372">
                    <a:extLst>
                      <a:ext uri="{FF2B5EF4-FFF2-40B4-BE49-F238E27FC236}">
                        <a16:creationId xmlns:a16="http://schemas.microsoft.com/office/drawing/2014/main" id="{09135D60-5532-484B-B7D8-555763E98B24}"/>
                      </a:ext>
                    </a:extLst>
                  </p:cNvPr>
                  <p:cNvGrpSpPr/>
                  <p:nvPr/>
                </p:nvGrpSpPr>
                <p:grpSpPr>
                  <a:xfrm>
                    <a:off x="9051453" y="3517465"/>
                    <a:ext cx="507477" cy="1586727"/>
                    <a:chOff x="9051453" y="3517465"/>
                    <a:chExt cx="507477" cy="1586727"/>
                  </a:xfrm>
                </p:grpSpPr>
                <p:cxnSp>
                  <p:nvCxnSpPr>
                    <p:cNvPr id="374" name="Straight Connector 373">
                      <a:extLst>
                        <a:ext uri="{FF2B5EF4-FFF2-40B4-BE49-F238E27FC236}">
                          <a16:creationId xmlns:a16="http://schemas.microsoft.com/office/drawing/2014/main" id="{CB230313-66A7-4FBC-BBC1-06B54B8348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051453" y="3517465"/>
                      <a:ext cx="380798" cy="0"/>
                    </a:xfrm>
                    <a:prstGeom prst="line">
                      <a:avLst/>
                    </a:prstGeom>
                    <a:ln>
                      <a:solidFill>
                        <a:srgbClr val="FC4A7E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5" name="Straight Arrow Connector 374">
                      <a:extLst>
                        <a:ext uri="{FF2B5EF4-FFF2-40B4-BE49-F238E27FC236}">
                          <a16:creationId xmlns:a16="http://schemas.microsoft.com/office/drawing/2014/main" id="{703992FD-3235-467D-9996-7127FE3FE04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450597" y="3518919"/>
                      <a:ext cx="108333" cy="1585273"/>
                    </a:xfrm>
                    <a:prstGeom prst="straightConnector1">
                      <a:avLst/>
                    </a:prstGeom>
                    <a:ln>
                      <a:solidFill>
                        <a:srgbClr val="FC4A7E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54065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44444E-6 L 0.54388 4.44444E-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33333E-6 L 0.54388 -3.33333E-6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54388 0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87749" y="150471"/>
            <a:ext cx="2835796" cy="7078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4000" dirty="0" err="1" smtClean="0"/>
              <a:t>BreadCrumb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158" y="1278068"/>
            <a:ext cx="7037408" cy="527899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461094" y="1711899"/>
            <a:ext cx="41090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&lt;div class="</a:t>
            </a:r>
            <a:r>
              <a:rPr lang="en-US" sz="1400" dirty="0" err="1" smtClean="0"/>
              <a:t>ui</a:t>
            </a:r>
            <a:r>
              <a:rPr lang="en-US" sz="1400" dirty="0" smtClean="0"/>
              <a:t> </a:t>
            </a:r>
            <a:r>
              <a:rPr lang="en-US" sz="1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mini</a:t>
            </a:r>
            <a:r>
              <a:rPr lang="en-US" sz="1400" dirty="0" smtClean="0"/>
              <a:t> breadcrumb"&gt;</a:t>
            </a:r>
          </a:p>
          <a:p>
            <a:pPr lvl="1"/>
            <a:r>
              <a:rPr lang="en-US" sz="1400" dirty="0" smtClean="0"/>
              <a:t>  &lt;a class="section"&gt;Home&lt;/a&gt;</a:t>
            </a:r>
          </a:p>
          <a:p>
            <a:pPr lvl="1"/>
            <a:r>
              <a:rPr lang="en-US" sz="1400" dirty="0" smtClean="0"/>
              <a:t>  &lt;</a:t>
            </a:r>
            <a:r>
              <a:rPr lang="en-US" sz="1400" dirty="0" err="1" smtClean="0"/>
              <a:t>i</a:t>
            </a:r>
            <a:r>
              <a:rPr lang="en-US" sz="1400" dirty="0" smtClean="0"/>
              <a:t> class="right chevron icon divider"&gt;&lt;/</a:t>
            </a:r>
            <a:r>
              <a:rPr lang="en-US" sz="1400" dirty="0" err="1" smtClean="0"/>
              <a:t>i</a:t>
            </a:r>
            <a:r>
              <a:rPr lang="en-US" sz="1400" dirty="0" smtClean="0"/>
              <a:t>&gt;</a:t>
            </a:r>
          </a:p>
          <a:p>
            <a:pPr lvl="1"/>
            <a:r>
              <a:rPr lang="en-US" sz="1400" dirty="0" smtClean="0"/>
              <a:t>  &lt;a class="section"&gt;Registration&lt;/a&gt;</a:t>
            </a:r>
          </a:p>
          <a:p>
            <a:pPr lvl="1"/>
            <a:r>
              <a:rPr lang="en-US" sz="1400" dirty="0" smtClean="0"/>
              <a:t>  &lt;</a:t>
            </a:r>
            <a:r>
              <a:rPr lang="en-US" sz="1400" dirty="0" err="1" smtClean="0"/>
              <a:t>i</a:t>
            </a:r>
            <a:r>
              <a:rPr lang="en-US" sz="1400" dirty="0" smtClean="0"/>
              <a:t> class="right chevron icon divider"&gt;&lt;/</a:t>
            </a:r>
            <a:r>
              <a:rPr lang="en-US" sz="1400" dirty="0" err="1" smtClean="0"/>
              <a:t>i</a:t>
            </a:r>
            <a:r>
              <a:rPr lang="en-US" sz="1400" dirty="0" smtClean="0"/>
              <a:t>&gt;</a:t>
            </a:r>
          </a:p>
          <a:p>
            <a:pPr lvl="1"/>
            <a:r>
              <a:rPr lang="en-US" sz="1400" dirty="0" smtClean="0"/>
              <a:t>  &lt;div class="active section"&gt;Personal Information&lt;/div&gt;</a:t>
            </a:r>
          </a:p>
          <a:p>
            <a:r>
              <a:rPr lang="en-US" sz="1400" dirty="0" smtClean="0"/>
              <a:t>&lt;/div&gt;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244539" y="2337499"/>
            <a:ext cx="65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Tiny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19462" y="3663134"/>
            <a:ext cx="7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large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4541" y="4579985"/>
            <a:ext cx="65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huge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19462" y="5397158"/>
            <a:ext cx="659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effectLst>
                  <a:glow rad="101600">
                    <a:srgbClr val="7030A0">
                      <a:alpha val="60000"/>
                    </a:srgbClr>
                  </a:glow>
                </a:effectLst>
              </a:rPr>
              <a:t>big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3047" y="6166545"/>
            <a:ext cx="1510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effectLst>
                  <a:glow rad="101600">
                    <a:schemeClr val="accent4">
                      <a:alpha val="60000"/>
                    </a:schemeClr>
                  </a:glow>
                </a:effectLst>
              </a:rPr>
              <a:t>massive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4540" y="2972243"/>
            <a:ext cx="7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small</a:t>
            </a:r>
          </a:p>
        </p:txBody>
      </p:sp>
    </p:spTree>
    <p:extLst>
      <p:ext uri="{BB962C8B-B14F-4D97-AF65-F5344CB8AC3E}">
        <p14:creationId xmlns:p14="http://schemas.microsoft.com/office/powerpoint/2010/main" val="116358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w to Change Your Life in a Few Days | Creative Sol Vibrati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20" y="1192708"/>
            <a:ext cx="10197292" cy="536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7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0937" y="5382850"/>
            <a:ext cx="103001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0" i="0" dirty="0" smtClean="0">
                <a:solidFill>
                  <a:srgbClr val="3A3A3A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Roboto"/>
              </a:rPr>
              <a:t>Semantic UI is a modern front-end development framework, powered by </a:t>
            </a:r>
            <a:r>
              <a:rPr lang="en-US" sz="2400" b="0" i="0" u="none" strike="noStrike" dirty="0" smtClean="0">
                <a:solidFill>
                  <a:srgbClr val="189697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Roboto"/>
                <a:hlinkClick r:id="rId2"/>
              </a:rPr>
              <a:t>LESS</a:t>
            </a:r>
            <a:r>
              <a:rPr lang="en-US" sz="2400" b="0" i="0" dirty="0" smtClean="0">
                <a:solidFill>
                  <a:srgbClr val="3A3A3A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Roboto"/>
              </a:rPr>
              <a:t> and jQuery. It has a sleek, subtle, and flat design look that provides a lightweight user experience.</a:t>
            </a:r>
            <a:endParaRPr lang="en-US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6598" y="199125"/>
            <a:ext cx="6478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Semantic-UI Details</a:t>
            </a:r>
            <a:endParaRPr lang="en-US" sz="60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937" y="1531024"/>
            <a:ext cx="6189929" cy="35244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872" y="1531024"/>
            <a:ext cx="2371725" cy="2238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66872" y="3769399"/>
            <a:ext cx="2371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*  Started in 2013 </a:t>
            </a:r>
          </a:p>
        </p:txBody>
      </p:sp>
    </p:spTree>
    <p:extLst>
      <p:ext uri="{BB962C8B-B14F-4D97-AF65-F5344CB8AC3E}">
        <p14:creationId xmlns:p14="http://schemas.microsoft.com/office/powerpoint/2010/main" val="309069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1880" y="300943"/>
            <a:ext cx="4806572" cy="5847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3200" dirty="0" smtClean="0"/>
              <a:t>Components in Semantic UI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594" y="1405890"/>
            <a:ext cx="3023138" cy="53509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515" y="3112770"/>
            <a:ext cx="2751875" cy="3353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514" y="1405889"/>
            <a:ext cx="2751876" cy="15225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362" y="1405890"/>
            <a:ext cx="2293620" cy="1706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01" y="1405890"/>
            <a:ext cx="3099363" cy="535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98189" y="1153415"/>
            <a:ext cx="582683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● Install 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NodeJS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● Install Gulp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● Install Semantic UI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● Include in Your HTML 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7392" y="173492"/>
            <a:ext cx="27799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Arial" panose="020B0604020202020204" pitchFamily="34" charset="0"/>
              </a:rPr>
              <a:t>Installation </a:t>
            </a:r>
            <a:endParaRPr lang="en-US" altLang="en-US" sz="40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4818" y="4449687"/>
            <a:ext cx="79450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● Include in Your HTML</a:t>
            </a:r>
          </a:p>
          <a:p>
            <a:endParaRPr lang="en-US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&lt;link </a:t>
            </a:r>
            <a:r>
              <a:rPr lang="en-US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rel</a:t>
            </a:r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="stylesheet" type="text/</a:t>
            </a:r>
            <a:r>
              <a:rPr lang="en-US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css</a:t>
            </a:r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" </a:t>
            </a:r>
            <a:r>
              <a:rPr lang="en-US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href</a:t>
            </a:r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="semantic/</a:t>
            </a:r>
            <a:r>
              <a:rPr lang="en-US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dist</a:t>
            </a:r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/semantic.min.css"&gt;</a:t>
            </a:r>
          </a:p>
          <a:p>
            <a:endParaRPr lang="en-US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&lt;script </a:t>
            </a:r>
            <a:r>
              <a:rPr lang="en-US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src</a:t>
            </a:r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=".../2.1.3/jquery.min.js"&gt;&lt;/script&gt;</a:t>
            </a:r>
          </a:p>
          <a:p>
            <a:endParaRPr lang="en-US" dirty="0" smtClean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&lt;script </a:t>
            </a:r>
            <a:r>
              <a:rPr lang="en-US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src</a:t>
            </a:r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="semantic/</a:t>
            </a:r>
            <a:r>
              <a:rPr lang="en-US" dirty="0" err="1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dist</a:t>
            </a:r>
            <a:r>
              <a:rPr lang="en-US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/semantic.min.js"&gt;&lt;/script&gt;</a:t>
            </a:r>
            <a:endParaRPr lang="en-US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872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217" y="1157722"/>
            <a:ext cx="62503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Open Sans"/>
              </a:rPr>
              <a:t>Bootstrap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 is known for being responsive, consistent, and flexible. It’s widely used and well documented, and fans appreciate its responsiveness.</a:t>
            </a:r>
          </a:p>
        </p:txBody>
      </p:sp>
      <p:sp>
        <p:nvSpPr>
          <p:cNvPr id="3" name="Rectangle 2"/>
          <p:cNvSpPr/>
          <p:nvPr/>
        </p:nvSpPr>
        <p:spPr>
          <a:xfrm>
            <a:off x="6782766" y="1157722"/>
            <a:ext cx="5138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Open Sans"/>
              </a:rPr>
              <a:t>Semantic UI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 is easy to use and elegant, according to fans.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18" y="2358051"/>
            <a:ext cx="6250329" cy="42470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110" y="2358051"/>
            <a:ext cx="4996139" cy="42479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63427" y="234393"/>
            <a:ext cx="3706238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800" dirty="0" smtClean="0"/>
              <a:t>Companies Comparison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691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5702" y="393539"/>
            <a:ext cx="3346878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3600" dirty="0" smtClean="0"/>
              <a:t>Semantic UI Pros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2320727" y="1658602"/>
            <a:ext cx="9323405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i="0" dirty="0" smtClean="0">
                <a:solidFill>
                  <a:srgbClr val="0D0D0D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Load only the components you need.</a:t>
            </a:r>
          </a:p>
          <a:p>
            <a:pPr marL="457200" indent="-457200">
              <a:buFont typeface="+mj-lt"/>
              <a:buAutoNum type="arabicPeriod"/>
            </a:pPr>
            <a:endParaRPr lang="en-IN" sz="2000" b="1" dirty="0">
              <a:solidFill>
                <a:srgbClr val="0D0D0D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i="0" dirty="0" smtClean="0">
                <a:solidFill>
                  <a:srgbClr val="0D0D0D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offer a huge amount of customization, far beyond a framework like bootstrap</a:t>
            </a:r>
          </a:p>
          <a:p>
            <a:pPr marL="457200" indent="-457200">
              <a:buFont typeface="+mj-lt"/>
              <a:buAutoNum type="arabicPeriod"/>
            </a:pPr>
            <a:endParaRPr lang="en-IN" sz="2000" b="1" dirty="0">
              <a:solidFill>
                <a:srgbClr val="0D0D0D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It's semantic</a:t>
            </a:r>
          </a:p>
          <a:p>
            <a:pPr marL="457200" indent="-457200">
              <a:buFont typeface="+mj-lt"/>
              <a:buAutoNum type="arabicPeriod"/>
            </a:pPr>
            <a:endParaRPr lang="en-IN" sz="2000" b="1" i="0" dirty="0" smtClean="0">
              <a:solidFill>
                <a:srgbClr val="0D0D0D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Beautifully designed</a:t>
            </a:r>
          </a:p>
          <a:p>
            <a:pPr marL="457200" indent="-457200">
              <a:buFont typeface="+mj-lt"/>
              <a:buAutoNum type="arabicPeriod"/>
            </a:pPr>
            <a:endParaRPr lang="en-IN" sz="2000" b="1" i="0" dirty="0" smtClean="0">
              <a:solidFill>
                <a:srgbClr val="0D0D0D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It'll have almost any UI component/element you may think of for your project</a:t>
            </a:r>
          </a:p>
          <a:p>
            <a:pPr marL="457200" indent="-457200">
              <a:buFont typeface="+mj-lt"/>
              <a:buAutoNum type="arabicPeriod"/>
            </a:pPr>
            <a:endParaRPr lang="en-IN" sz="2000" b="1" i="0" dirty="0" smtClean="0">
              <a:solidFill>
                <a:srgbClr val="0D0D0D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Well documented</a:t>
            </a:r>
          </a:p>
          <a:p>
            <a:pPr marL="457200" indent="-457200">
              <a:buFont typeface="+mj-lt"/>
              <a:buAutoNum type="arabicPeriod"/>
            </a:pPr>
            <a:endParaRPr lang="en-IN" sz="2000" b="1" i="0" dirty="0" smtClean="0">
              <a:solidFill>
                <a:srgbClr val="0D0D0D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Official support for third-party applications</a:t>
            </a:r>
          </a:p>
          <a:p>
            <a:endParaRPr lang="en-US" b="1" i="0" dirty="0" smtClean="0">
              <a:solidFill>
                <a:srgbClr val="0D0D0D"/>
              </a:solidFill>
              <a:effectLst/>
              <a:latin typeface="BasicSans"/>
            </a:endParaRPr>
          </a:p>
          <a:p>
            <a:endParaRPr lang="en-US" b="1" i="0" dirty="0">
              <a:solidFill>
                <a:srgbClr val="0D0D0D"/>
              </a:solidFill>
              <a:effectLst/>
              <a:latin typeface="BasicSans"/>
            </a:endParaRPr>
          </a:p>
        </p:txBody>
      </p:sp>
    </p:spTree>
    <p:extLst>
      <p:ext uri="{BB962C8B-B14F-4D97-AF65-F5344CB8AC3E}">
        <p14:creationId xmlns:p14="http://schemas.microsoft.com/office/powerpoint/2010/main" val="319226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5702" y="393539"/>
            <a:ext cx="3570208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UI Cons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92597" y="2144739"/>
            <a:ext cx="8684300" cy="3323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i="0" dirty="0" smtClean="0">
                <a:solidFill>
                  <a:srgbClr val="0D0D0D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asicSans"/>
              </a:rPr>
              <a:t> Very large file size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b="1" dirty="0">
              <a:solidFill>
                <a:srgbClr val="0D0D0D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asicSans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Not for beginner developer/unfamiliar with </a:t>
            </a:r>
            <a:r>
              <a:rPr lang="en-US" sz="2800" b="1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Javascript</a:t>
            </a:r>
            <a:endParaRPr lang="en-US" sz="2800" b="1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b="1" i="0" dirty="0" smtClean="0">
              <a:solidFill>
                <a:srgbClr val="0D0D0D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asicSans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Buggy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b="1" i="0" dirty="0" smtClean="0">
              <a:solidFill>
                <a:srgbClr val="0D0D0D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asicSans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Small number of classes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i="0" dirty="0">
              <a:solidFill>
                <a:srgbClr val="0D0D0D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asicSans"/>
            </a:endParaRPr>
          </a:p>
        </p:txBody>
      </p:sp>
    </p:spTree>
    <p:extLst>
      <p:ext uri="{BB962C8B-B14F-4D97-AF65-F5344CB8AC3E}">
        <p14:creationId xmlns:p14="http://schemas.microsoft.com/office/powerpoint/2010/main" val="21812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09418" y="184134"/>
            <a:ext cx="1051378" cy="369332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Elements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1942" y="107190"/>
            <a:ext cx="2060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Buttons</a:t>
            </a:r>
            <a:endParaRPr lang="en-US" sz="28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6153" y="773916"/>
            <a:ext cx="6297586" cy="5731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628" y="1070779"/>
            <a:ext cx="5895371" cy="497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75" y="1134319"/>
            <a:ext cx="8333801" cy="54806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773610" y="357757"/>
            <a:ext cx="1434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Progress-BAR</a:t>
            </a:r>
            <a:endParaRPr lang="en-US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6547" y="357757"/>
            <a:ext cx="100540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IN" dirty="0" smtClean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2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268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BasicSans</vt:lpstr>
      <vt:lpstr>Calibri</vt:lpstr>
      <vt:lpstr>Calibri Light</vt:lpstr>
      <vt:lpstr>DAGGERSQUARE</vt:lpstr>
      <vt:lpstr>Lucida Calligraphy</vt:lpstr>
      <vt:lpstr>Open Sans</vt:lpstr>
      <vt:lpstr>Roboto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Vanchhit Khare</dc:creator>
  <cp:lastModifiedBy>Vanchhit Khare</cp:lastModifiedBy>
  <cp:revision>15</cp:revision>
  <dcterms:created xsi:type="dcterms:W3CDTF">2018-05-07T22:48:31Z</dcterms:created>
  <dcterms:modified xsi:type="dcterms:W3CDTF">2018-05-08T02:12:47Z</dcterms:modified>
</cp:coreProperties>
</file>