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1" r:id="rId2"/>
  </p:sldMasterIdLst>
  <p:notesMasterIdLst>
    <p:notesMasterId r:id="rId29"/>
  </p:notesMasterIdLst>
  <p:handoutMasterIdLst>
    <p:handoutMasterId r:id="rId30"/>
  </p:handoutMasterIdLst>
  <p:sldIdLst>
    <p:sldId id="256" r:id="rId3"/>
    <p:sldId id="258" r:id="rId4"/>
    <p:sldId id="279" r:id="rId5"/>
    <p:sldId id="280" r:id="rId6"/>
    <p:sldId id="281" r:id="rId7"/>
    <p:sldId id="282" r:id="rId8"/>
    <p:sldId id="283" r:id="rId9"/>
    <p:sldId id="284" r:id="rId10"/>
    <p:sldId id="259" r:id="rId11"/>
    <p:sldId id="260" r:id="rId12"/>
    <p:sldId id="261" r:id="rId13"/>
    <p:sldId id="264" r:id="rId14"/>
    <p:sldId id="257" r:id="rId15"/>
    <p:sldId id="262" r:id="rId16"/>
    <p:sldId id="266" r:id="rId17"/>
    <p:sldId id="265" r:id="rId18"/>
    <p:sldId id="267" r:id="rId19"/>
    <p:sldId id="268" r:id="rId20"/>
    <p:sldId id="263" r:id="rId21"/>
    <p:sldId id="269" r:id="rId22"/>
    <p:sldId id="270" r:id="rId23"/>
    <p:sldId id="271" r:id="rId24"/>
    <p:sldId id="272" r:id="rId25"/>
    <p:sldId id="273" r:id="rId26"/>
    <p:sldId id="274" r:id="rId27"/>
    <p:sldId id="278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2" autoAdjust="0"/>
    <p:restoredTop sz="94660"/>
  </p:normalViewPr>
  <p:slideViewPr>
    <p:cSldViewPr>
      <p:cViewPr varScale="1">
        <p:scale>
          <a:sx n="73" d="100"/>
          <a:sy n="73" d="100"/>
        </p:scale>
        <p:origin x="684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8/5/2019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8/5/2019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6090" y="630937"/>
            <a:ext cx="5234212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242" y="1098388"/>
            <a:ext cx="10315731" cy="4394988"/>
          </a:xfrm>
        </p:spPr>
        <p:txBody>
          <a:bodyPr anchor="ctr">
            <a:noAutofit/>
          </a:bodyPr>
          <a:lstStyle>
            <a:lvl1pPr algn="ctr">
              <a:defRPr sz="9997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4469" y="5979197"/>
            <a:ext cx="8043278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999" b="1" i="0" cap="all" spc="400" baseline="0">
                <a:solidFill>
                  <a:schemeClr val="tx2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242" y="6375679"/>
            <a:ext cx="2329115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79244" y="6375679"/>
            <a:ext cx="4113728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4857" y="6375679"/>
            <a:ext cx="2329116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39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84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2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3700" y="382386"/>
            <a:ext cx="1491743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6973" y="382386"/>
            <a:ext cx="8390399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9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8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085" y="1073889"/>
            <a:ext cx="8184939" cy="4064627"/>
          </a:xfrm>
        </p:spPr>
        <p:txBody>
          <a:bodyPr anchor="b">
            <a:normAutofit/>
          </a:bodyPr>
          <a:lstStyle>
            <a:lvl1pPr>
              <a:defRPr sz="8397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085" y="5159782"/>
            <a:ext cx="7015661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999" b="1" i="0" cap="all" spc="400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5704" y="6375679"/>
            <a:ext cx="1493558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7689" y="6375679"/>
            <a:ext cx="4113728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39845" y="6375679"/>
            <a:ext cx="1487179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3905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5067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6973" y="2286000"/>
            <a:ext cx="479935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6065" y="2286000"/>
            <a:ext cx="479935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6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402" y="381001"/>
            <a:ext cx="10170051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352" y="2199634"/>
            <a:ext cx="479935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99" b="1" cap="all" spc="200" baseline="0">
                <a:solidFill>
                  <a:schemeClr val="tx2"/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6973" y="2909102"/>
            <a:ext cx="479935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2136" y="2199634"/>
            <a:ext cx="479935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99" b="1" cap="all" spc="200" baseline="0">
                <a:solidFill>
                  <a:schemeClr val="tx2"/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2136" y="2909102"/>
            <a:ext cx="479935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7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3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3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7888" y="0"/>
            <a:ext cx="4800937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5713" y="457200"/>
            <a:ext cx="3091310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99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852" y="920377"/>
            <a:ext cx="6156814" cy="4985124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5714" y="1741336"/>
            <a:ext cx="3091310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4852" y="6375679"/>
            <a:ext cx="1233034" cy="348462"/>
          </a:xfrm>
        </p:spPr>
        <p:txBody>
          <a:bodyPr/>
          <a:lstStyle/>
          <a:p>
            <a:fld id="{81C93FC7-9D1A-468B-98DB-D1E8D74418D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073" y="6375679"/>
            <a:ext cx="3481272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9532" y="6375679"/>
            <a:ext cx="1232135" cy="345796"/>
          </a:xfrm>
        </p:spPr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3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79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391" y="1"/>
            <a:ext cx="7353669" cy="6857999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7888" y="0"/>
            <a:ext cx="4800937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3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5712" y="457200"/>
            <a:ext cx="3091312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99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5712" y="1741336"/>
            <a:ext cx="3091312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751" y="6375679"/>
            <a:ext cx="1232135" cy="348462"/>
          </a:xfrm>
        </p:spPr>
        <p:txBody>
          <a:bodyPr/>
          <a:lstStyle/>
          <a:p>
            <a:fld id="{81C93FC7-9D1A-468B-98DB-D1E8D74418D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073" y="6375679"/>
            <a:ext cx="3481271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6087" y="6375679"/>
            <a:ext cx="1234119" cy="345796"/>
          </a:xfrm>
        </p:spPr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9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352" y="382385"/>
            <a:ext cx="10175671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352" y="2286002"/>
            <a:ext cx="10175671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352" y="6375679"/>
            <a:ext cx="2329115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75679"/>
            <a:ext cx="4113728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9" y="6375679"/>
            <a:ext cx="2818665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1" y="0"/>
            <a:ext cx="885594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5435" y="0"/>
            <a:ext cx="2833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168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5098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9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7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n.wikipedia.org/wiki/Image:Von_Neumann_architecture.sv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CPU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Lecture 2 </a:t>
            </a:r>
          </a:p>
          <a:p>
            <a:r>
              <a:rPr lang="en-US" dirty="0" smtClean="0"/>
              <a:t>Dhanusha </a:t>
            </a:r>
            <a:r>
              <a:rPr lang="en-US" dirty="0" smtClean="0"/>
              <a:t>Somawardhana</a:t>
            </a:r>
          </a:p>
          <a:p>
            <a:r>
              <a:rPr lang="en-US" dirty="0" smtClean="0"/>
              <a:t>BSc(hons) it (slit), </a:t>
            </a:r>
            <a:r>
              <a:rPr lang="en-US" dirty="0" err="1" smtClean="0"/>
              <a:t>mba</a:t>
            </a:r>
            <a:r>
              <a:rPr lang="en-US" dirty="0" smtClean="0"/>
              <a:t> (</a:t>
            </a:r>
            <a:r>
              <a:rPr lang="en-US" dirty="0" err="1" smtClean="0"/>
              <a:t>uow</a:t>
            </a:r>
            <a:r>
              <a:rPr lang="en-US" dirty="0" smtClean="0"/>
              <a:t>), Reading </a:t>
            </a:r>
            <a:r>
              <a:rPr lang="en-US" dirty="0" err="1" smtClean="0"/>
              <a:t>Phd</a:t>
            </a:r>
            <a:r>
              <a:rPr lang="en-US" dirty="0" smtClean="0"/>
              <a:t>(BA) </a:t>
            </a:r>
            <a:r>
              <a:rPr lang="en-US" smtClean="0"/>
              <a:t>AeU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0" y="36350"/>
            <a:ext cx="4772025" cy="212407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The central component of the motherboard is the main </a:t>
            </a:r>
            <a:r>
              <a:rPr lang="en-US" sz="2400" dirty="0" smtClean="0"/>
              <a:t>processor.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The CPU is associated with a coprocessor for mathematical </a:t>
            </a:r>
            <a:r>
              <a:rPr lang="en-US" sz="2400" dirty="0" smtClean="0"/>
              <a:t>applications.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Houses </a:t>
            </a:r>
            <a:r>
              <a:rPr lang="en-US" sz="2400" dirty="0"/>
              <a:t>a cache controller and a cache RAM </a:t>
            </a:r>
            <a:r>
              <a:rPr lang="en-US" sz="2400" dirty="0" smtClean="0"/>
              <a:t>to enhance </a:t>
            </a:r>
            <a:r>
              <a:rPr lang="en-US" sz="2400" dirty="0"/>
              <a:t>the overall performance of the </a:t>
            </a:r>
            <a:r>
              <a:rPr lang="en-US" sz="2400" dirty="0" smtClean="0"/>
              <a:t>computer.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Houses </a:t>
            </a:r>
            <a:r>
              <a:rPr lang="en-US" sz="2400" dirty="0"/>
              <a:t>other devices like main memory or RAM, the ROM </a:t>
            </a:r>
            <a:r>
              <a:rPr lang="en-US" sz="2400" dirty="0" smtClean="0"/>
              <a:t>BIOS, </a:t>
            </a:r>
            <a:r>
              <a:rPr lang="en-US" sz="2400" dirty="0"/>
              <a:t>the DMA </a:t>
            </a:r>
            <a:r>
              <a:rPr lang="en-US" sz="2400" dirty="0" smtClean="0"/>
              <a:t>controller , timer, </a:t>
            </a:r>
            <a:r>
              <a:rPr lang="en-US" sz="2400" dirty="0"/>
              <a:t>keyboard interface and bus slots.</a:t>
            </a:r>
          </a:p>
        </p:txBody>
      </p:sp>
    </p:spTree>
    <p:extLst>
      <p:ext uri="{BB962C8B-B14F-4D97-AF65-F5344CB8AC3E}">
        <p14:creationId xmlns:p14="http://schemas.microsoft.com/office/powerpoint/2010/main" val="74633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Components of Motherboard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93" y="1845734"/>
            <a:ext cx="10712419" cy="402336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Processor and </a:t>
            </a:r>
            <a:r>
              <a:rPr lang="en-US" sz="2400" dirty="0" smtClean="0"/>
              <a:t>Coprocessor – Performs extensive </a:t>
            </a:r>
            <a:r>
              <a:rPr lang="en-US" sz="2400" dirty="0"/>
              <a:t>mathematical calculation with high </a:t>
            </a:r>
            <a:r>
              <a:rPr lang="en-US" sz="2400" dirty="0" smtClean="0"/>
              <a:t>accuracy.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 coprocessor is a special set of circuit s in a microprocessor chip that is designed to manipulate numbers or perform some other specialized function more quickly than the basic microprocessor circuits could perform the same task.</a:t>
            </a:r>
            <a:endParaRPr lang="en-US" sz="2400" dirty="0" smtClean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RAM (Random Access Memory) - </a:t>
            </a:r>
            <a:r>
              <a:rPr lang="en-US" sz="2400" dirty="0" smtClean="0"/>
              <a:t>Temporarily </a:t>
            </a:r>
            <a:r>
              <a:rPr lang="en-US" sz="2400" dirty="0"/>
              <a:t>store </a:t>
            </a:r>
            <a:r>
              <a:rPr lang="en-US" sz="2400" dirty="0" smtClean="0"/>
              <a:t>data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Bus –Address Bus and Data Bus (For data transferring)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Cache - smaller and </a:t>
            </a:r>
            <a:r>
              <a:rPr lang="en-US" sz="2400" dirty="0" smtClean="0"/>
              <a:t>faster memory  locations in the mother board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739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94" y="1845734"/>
            <a:ext cx="10560018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ROM - contains some programs and data that are required by the computer </a:t>
            </a:r>
            <a:r>
              <a:rPr lang="en-US" sz="2400" dirty="0" smtClean="0"/>
              <a:t>during power </a:t>
            </a:r>
            <a:r>
              <a:rPr lang="en-US" sz="2400" dirty="0"/>
              <a:t>up</a:t>
            </a:r>
            <a:r>
              <a:rPr lang="en-US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BUS Slots </a:t>
            </a:r>
            <a:r>
              <a:rPr lang="en-US" sz="2400" dirty="0"/>
              <a:t>- </a:t>
            </a:r>
            <a:r>
              <a:rPr lang="en-US" sz="2400" dirty="0" smtClean="0"/>
              <a:t>The </a:t>
            </a:r>
            <a:r>
              <a:rPr lang="en-US" sz="2400" dirty="0"/>
              <a:t>slots into which the various buses in the system are </a:t>
            </a:r>
            <a:r>
              <a:rPr lang="en-US" sz="2400" dirty="0" smtClean="0"/>
              <a:t>connected.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DMS - transfer extensive amount of data between the </a:t>
            </a:r>
            <a:r>
              <a:rPr lang="en-US" sz="2400" dirty="0" smtClean="0"/>
              <a:t>secondary memory </a:t>
            </a:r>
            <a:r>
              <a:rPr lang="en-US" sz="2400" dirty="0"/>
              <a:t>and the primary memory or vice </a:t>
            </a:r>
            <a:r>
              <a:rPr lang="en-US" sz="2400" dirty="0" smtClean="0"/>
              <a:t>versa.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Time </a:t>
            </a:r>
            <a:r>
              <a:rPr lang="en-US" sz="2400" dirty="0"/>
              <a:t>- supply a </a:t>
            </a:r>
            <a:r>
              <a:rPr lang="en-US" sz="2400" dirty="0" smtClean="0"/>
              <a:t>clock signal </a:t>
            </a:r>
            <a:r>
              <a:rPr lang="en-US" sz="2400" dirty="0"/>
              <a:t>based on which the CPU performs its operations and issues timer interrupts to update </a:t>
            </a:r>
            <a:r>
              <a:rPr lang="en-US" sz="2400" dirty="0" smtClean="0"/>
              <a:t>to internal </a:t>
            </a:r>
            <a:r>
              <a:rPr lang="en-US" sz="2400" dirty="0"/>
              <a:t>clock and to refresh the contents of the RAM.</a:t>
            </a:r>
            <a:endParaRPr lang="en-US" sz="2400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80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020" y="1828800"/>
            <a:ext cx="6141728" cy="439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6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Small </a:t>
            </a:r>
            <a:r>
              <a:rPr lang="en-US" sz="2400" dirty="0"/>
              <a:t>storage components that are used for </a:t>
            </a:r>
            <a:r>
              <a:rPr lang="en-US" sz="2400" dirty="0" smtClean="0"/>
              <a:t>a very </a:t>
            </a:r>
            <a:r>
              <a:rPr lang="en-US" sz="2400" dirty="0"/>
              <a:t>fast access of data</a:t>
            </a:r>
            <a:r>
              <a:rPr lang="en-US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Directly </a:t>
            </a:r>
            <a:r>
              <a:rPr lang="en-US" sz="2400" dirty="0"/>
              <a:t>access the hardware access them </a:t>
            </a:r>
            <a:r>
              <a:rPr lang="en-US" sz="2400" dirty="0" smtClean="0"/>
              <a:t>through the </a:t>
            </a:r>
            <a:r>
              <a:rPr lang="en-US" sz="2400" dirty="0"/>
              <a:t>registers</a:t>
            </a:r>
            <a:r>
              <a:rPr lang="en-US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Registers have limited effect to the </a:t>
            </a:r>
            <a:r>
              <a:rPr lang="en-US" sz="2400" dirty="0" smtClean="0"/>
              <a:t>microprocessor.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Adding more </a:t>
            </a:r>
            <a:r>
              <a:rPr lang="en-US" sz="2400" dirty="0"/>
              <a:t>registers make a program more </a:t>
            </a:r>
            <a:r>
              <a:rPr lang="en-US" sz="2400" dirty="0" smtClean="0"/>
              <a:t>efficient.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427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registers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94" y="1845734"/>
            <a:ext cx="10788618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User instructs the application program to open a </a:t>
            </a:r>
            <a:r>
              <a:rPr lang="en-US" sz="2400" dirty="0" smtClean="0"/>
              <a:t>file.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This command is converted into a system </a:t>
            </a:r>
            <a:r>
              <a:rPr lang="en-US" sz="2400" dirty="0" smtClean="0"/>
              <a:t>call </a:t>
            </a:r>
            <a:r>
              <a:rPr lang="en-US" sz="2400" dirty="0"/>
              <a:t>to the operating system</a:t>
            </a:r>
            <a:r>
              <a:rPr lang="en-US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The operating system in </a:t>
            </a:r>
            <a:r>
              <a:rPr lang="en-US" sz="2400" dirty="0" smtClean="0"/>
              <a:t>turn converts </a:t>
            </a:r>
            <a:r>
              <a:rPr lang="en-US" sz="2400" dirty="0"/>
              <a:t>the command and accesses the BIOS </a:t>
            </a:r>
            <a:r>
              <a:rPr lang="en-US" sz="2400" dirty="0" smtClean="0"/>
              <a:t>to </a:t>
            </a:r>
            <a:r>
              <a:rPr lang="en-US" sz="2400" dirty="0"/>
              <a:t>execute the user </a:t>
            </a:r>
            <a:r>
              <a:rPr lang="en-US" sz="2400" dirty="0" smtClean="0"/>
              <a:t>command.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The BIOS </a:t>
            </a:r>
            <a:r>
              <a:rPr lang="en-US" sz="2400" dirty="0"/>
              <a:t>then accesses the corresponding hardware with the help of the </a:t>
            </a:r>
            <a:r>
              <a:rPr lang="en-US" sz="2400" dirty="0" smtClean="0"/>
              <a:t>corresponding register.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The BIOS converts the defined function call into a command sequence for </a:t>
            </a:r>
            <a:r>
              <a:rPr lang="en-US" sz="2400" dirty="0" smtClean="0"/>
              <a:t>the register </a:t>
            </a:r>
            <a:r>
              <a:rPr lang="en-US" sz="2400" dirty="0"/>
              <a:t>concerned</a:t>
            </a:r>
          </a:p>
        </p:txBody>
      </p:sp>
    </p:spTree>
    <p:extLst>
      <p:ext uri="{BB962C8B-B14F-4D97-AF65-F5344CB8AC3E}">
        <p14:creationId xmlns:p14="http://schemas.microsoft.com/office/powerpoint/2010/main" val="224643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352" y="1600200"/>
            <a:ext cx="10175671" cy="359359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Instruction Pointer - </a:t>
            </a:r>
            <a:r>
              <a:rPr lang="en-US" sz="2400" dirty="0" smtClean="0"/>
              <a:t>Used </a:t>
            </a:r>
            <a:r>
              <a:rPr lang="en-US" sz="2400" dirty="0"/>
              <a:t>to point to the next instruction that is to be fetched by the </a:t>
            </a:r>
            <a:r>
              <a:rPr lang="en-US" sz="2400" dirty="0" smtClean="0"/>
              <a:t>processor for </a:t>
            </a:r>
            <a:r>
              <a:rPr lang="en-US" sz="2400" dirty="0"/>
              <a:t>execution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Flag Register - </a:t>
            </a:r>
            <a:r>
              <a:rPr lang="en-US" sz="2400" dirty="0" smtClean="0"/>
              <a:t>Collection </a:t>
            </a:r>
            <a:r>
              <a:rPr lang="en-US" sz="2400" dirty="0"/>
              <a:t>of a number of </a:t>
            </a:r>
            <a:r>
              <a:rPr lang="en-US" sz="2400" dirty="0" smtClean="0"/>
              <a:t>flags that are required </a:t>
            </a:r>
            <a:r>
              <a:rPr lang="en-US" sz="2400" dirty="0"/>
              <a:t>by the processor for performing various operations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Segment </a:t>
            </a:r>
            <a:r>
              <a:rPr lang="en-US" sz="2400" dirty="0" smtClean="0"/>
              <a:t>Registers </a:t>
            </a:r>
            <a:r>
              <a:rPr lang="en-US" sz="2400" dirty="0"/>
              <a:t>- used by a processor in a segmented memory </a:t>
            </a:r>
            <a:r>
              <a:rPr lang="en-US" sz="2400" dirty="0" smtClean="0"/>
              <a:t>environment to </a:t>
            </a:r>
            <a:r>
              <a:rPr lang="en-US" sz="2400" dirty="0"/>
              <a:t>point to </a:t>
            </a:r>
            <a:r>
              <a:rPr lang="en-US" sz="2400" dirty="0" smtClean="0"/>
              <a:t>a particular </a:t>
            </a:r>
            <a:r>
              <a:rPr lang="en-US" sz="2400" dirty="0"/>
              <a:t>memory segment.</a:t>
            </a:r>
          </a:p>
        </p:txBody>
      </p:sp>
    </p:spTree>
    <p:extLst>
      <p:ext uri="{BB962C8B-B14F-4D97-AF65-F5344CB8AC3E}">
        <p14:creationId xmlns:p14="http://schemas.microsoft.com/office/powerpoint/2010/main" val="226005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94" y="1845734"/>
            <a:ext cx="10636218" cy="40233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Address Register - </a:t>
            </a:r>
            <a:r>
              <a:rPr lang="en-US" sz="2400" dirty="0" smtClean="0"/>
              <a:t>Used </a:t>
            </a:r>
            <a:r>
              <a:rPr lang="en-US" sz="2400" dirty="0"/>
              <a:t>to store the address of the data that has to be either stored in the </a:t>
            </a:r>
            <a:r>
              <a:rPr lang="en-US" sz="2400" dirty="0" smtClean="0"/>
              <a:t>main memory </a:t>
            </a:r>
            <a:r>
              <a:rPr lang="en-US" sz="2400" dirty="0"/>
              <a:t>or fetched from the main memory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Data Register - </a:t>
            </a:r>
            <a:r>
              <a:rPr lang="en-US" sz="2400" dirty="0" smtClean="0"/>
              <a:t>Used </a:t>
            </a:r>
            <a:r>
              <a:rPr lang="en-US" sz="2400" dirty="0"/>
              <a:t>to hold the data that has to be transferred between two </a:t>
            </a:r>
            <a:r>
              <a:rPr lang="en-US" sz="2400" dirty="0" smtClean="0"/>
              <a:t>devices.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Pointer and Index </a:t>
            </a:r>
            <a:r>
              <a:rPr lang="en-US" sz="2400" dirty="0" smtClean="0"/>
              <a:t>Register </a:t>
            </a:r>
            <a:r>
              <a:rPr lang="en-US" sz="2400" dirty="0"/>
              <a:t>- </a:t>
            </a:r>
            <a:r>
              <a:rPr lang="en-US" sz="2400" dirty="0" smtClean="0"/>
              <a:t>Used </a:t>
            </a:r>
            <a:r>
              <a:rPr lang="en-US" sz="2400" dirty="0"/>
              <a:t>by the ALU to perform arithmetic and logical functions.</a:t>
            </a:r>
          </a:p>
        </p:txBody>
      </p:sp>
    </p:spTree>
    <p:extLst>
      <p:ext uri="{BB962C8B-B14F-4D97-AF65-F5344CB8AC3E}">
        <p14:creationId xmlns:p14="http://schemas.microsoft.com/office/powerpoint/2010/main" val="285925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94" y="1845734"/>
            <a:ext cx="10560018" cy="40233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Scratch Pad Registers - </a:t>
            </a:r>
            <a:r>
              <a:rPr lang="en-US" sz="2400" dirty="0" smtClean="0"/>
              <a:t>Used </a:t>
            </a:r>
            <a:r>
              <a:rPr lang="en-US" sz="2400" dirty="0"/>
              <a:t>by the ALU for storing temporary values and </a:t>
            </a:r>
            <a:r>
              <a:rPr lang="en-US" sz="2400" dirty="0" smtClean="0"/>
              <a:t>intermediate results</a:t>
            </a:r>
            <a:r>
              <a:rPr lang="en-US" sz="2400" dirty="0"/>
              <a:t>. These registers are not accessible by any instruction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Accumulator - </a:t>
            </a:r>
            <a:r>
              <a:rPr lang="en-US" sz="2400" dirty="0" smtClean="0"/>
              <a:t>Register </a:t>
            </a:r>
            <a:r>
              <a:rPr lang="en-US" sz="2400" dirty="0"/>
              <a:t>that is used by the ALU to temporarily hold the results of </a:t>
            </a:r>
            <a:r>
              <a:rPr lang="en-US" sz="2400" dirty="0" smtClean="0"/>
              <a:t>a previous </a:t>
            </a:r>
            <a:r>
              <a:rPr lang="en-US" sz="2400" dirty="0"/>
              <a:t>operation.</a:t>
            </a:r>
          </a:p>
        </p:txBody>
      </p:sp>
    </p:spTree>
    <p:extLst>
      <p:ext uri="{BB962C8B-B14F-4D97-AF65-F5344CB8AC3E}">
        <p14:creationId xmlns:p14="http://schemas.microsoft.com/office/powerpoint/2010/main" val="179531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Compared to the </a:t>
            </a:r>
            <a:r>
              <a:rPr lang="en-US" sz="2400" dirty="0" smtClean="0"/>
              <a:t>conventional RAM </a:t>
            </a:r>
            <a:r>
              <a:rPr lang="en-US" sz="2400" dirty="0"/>
              <a:t>chips, the cache is smaller and faster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Access </a:t>
            </a:r>
            <a:r>
              <a:rPr lang="en-US" sz="2400" dirty="0"/>
              <a:t>time </a:t>
            </a:r>
            <a:r>
              <a:rPr lang="en-US" sz="2400" dirty="0" smtClean="0"/>
              <a:t>is </a:t>
            </a:r>
            <a:r>
              <a:rPr lang="en-US" sz="2400" dirty="0"/>
              <a:t>much lower </a:t>
            </a:r>
            <a:r>
              <a:rPr lang="en-US" sz="2400" dirty="0" smtClean="0"/>
              <a:t>than conventional RAM.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Cache </a:t>
            </a:r>
            <a:r>
              <a:rPr lang="en-US" sz="2400" dirty="0"/>
              <a:t>holds the data that are </a:t>
            </a:r>
            <a:r>
              <a:rPr lang="en-US" sz="2400" dirty="0" smtClean="0"/>
              <a:t>frequently required </a:t>
            </a:r>
            <a:r>
              <a:rPr lang="en-US" sz="2400" dirty="0"/>
              <a:t>by the </a:t>
            </a:r>
            <a:r>
              <a:rPr lang="en-US" sz="2400" dirty="0" smtClean="0"/>
              <a:t>processor.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12" y="3417440"/>
            <a:ext cx="3429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6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94" y="1737361"/>
            <a:ext cx="10055781" cy="40233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Components of the </a:t>
            </a:r>
            <a:r>
              <a:rPr lang="en-US" sz="2400" dirty="0" smtClean="0"/>
              <a:t>Motherboard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Registers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BUS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ALU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Processor and Coprocessor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DMA (Direct Memory </a:t>
            </a:r>
            <a:r>
              <a:rPr lang="en-US" sz="2400" dirty="0" smtClean="0"/>
              <a:t>Access)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9" r="1538" b="3297"/>
          <a:stretch/>
        </p:blipFill>
        <p:spPr>
          <a:xfrm>
            <a:off x="6656974" y="1737361"/>
            <a:ext cx="4495801" cy="4495801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96835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Cache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94" y="1845734"/>
            <a:ext cx="10712418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When the processor requests some data, </a:t>
            </a:r>
            <a:r>
              <a:rPr lang="en-US" sz="2400" dirty="0" smtClean="0"/>
              <a:t>the cache </a:t>
            </a:r>
            <a:r>
              <a:rPr lang="en-US" sz="2400" dirty="0"/>
              <a:t>controller first checks whether the data is present in the cache</a:t>
            </a:r>
            <a:r>
              <a:rPr lang="en-US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If it is present, </a:t>
            </a:r>
            <a:r>
              <a:rPr lang="en-US" sz="2400" dirty="0" smtClean="0"/>
              <a:t>then it </a:t>
            </a:r>
            <a:r>
              <a:rPr lang="en-US" sz="2400" dirty="0"/>
              <a:t>is immediately made available to the </a:t>
            </a:r>
            <a:r>
              <a:rPr lang="en-US" sz="2400" dirty="0" smtClean="0"/>
              <a:t>processor.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If the data is not held in the </a:t>
            </a:r>
            <a:r>
              <a:rPr lang="en-US" sz="2400" dirty="0" smtClean="0"/>
              <a:t>cache memory</a:t>
            </a:r>
            <a:r>
              <a:rPr lang="en-US" sz="2400" dirty="0"/>
              <a:t>, then the cache reads the main memory and simultaneously transfers the </a:t>
            </a:r>
            <a:r>
              <a:rPr lang="en-US" sz="2400" dirty="0" smtClean="0"/>
              <a:t>read data </a:t>
            </a:r>
            <a:r>
              <a:rPr lang="en-US" sz="2400" dirty="0"/>
              <a:t>to the processor.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When </a:t>
            </a:r>
            <a:r>
              <a:rPr lang="en-US" sz="2400" dirty="0"/>
              <a:t>the processor wants to write to the main memory, </a:t>
            </a:r>
            <a:r>
              <a:rPr lang="en-US" sz="2400" dirty="0" smtClean="0"/>
              <a:t>it writes </a:t>
            </a:r>
            <a:r>
              <a:rPr lang="en-US" sz="2400" dirty="0"/>
              <a:t>onto the cache memory at high speed</a:t>
            </a:r>
            <a:r>
              <a:rPr lang="en-US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The cache controller then writes the </a:t>
            </a:r>
            <a:r>
              <a:rPr lang="en-US" sz="2400" dirty="0" smtClean="0"/>
              <a:t>data back </a:t>
            </a:r>
            <a:r>
              <a:rPr lang="en-US" sz="2400" dirty="0"/>
              <a:t>to the main memory later.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5771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94" y="1845734"/>
            <a:ext cx="10560018" cy="40233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Buses are a set of parallel electrical conducting lines that connect various components </a:t>
            </a:r>
            <a:r>
              <a:rPr lang="en-US" sz="2400" dirty="0" smtClean="0"/>
              <a:t>on the </a:t>
            </a:r>
            <a:r>
              <a:rPr lang="en-US" sz="2400" dirty="0"/>
              <a:t>motherboard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Combined </a:t>
            </a:r>
            <a:r>
              <a:rPr lang="en-US" sz="2400" dirty="0"/>
              <a:t>in different ways to suit </a:t>
            </a:r>
            <a:r>
              <a:rPr lang="en-US" sz="2400" dirty="0" smtClean="0"/>
              <a:t>different functions </a:t>
            </a:r>
            <a:r>
              <a:rPr lang="en-US" sz="2400" dirty="0"/>
              <a:t>and each combination is given a different name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Provide electrical </a:t>
            </a:r>
            <a:r>
              <a:rPr lang="en-US" sz="2400" dirty="0"/>
              <a:t>interconnection between the processor components and the interface </a:t>
            </a:r>
            <a:r>
              <a:rPr lang="en-US" sz="2400" dirty="0" smtClean="0"/>
              <a:t>device used </a:t>
            </a:r>
            <a:r>
              <a:rPr lang="en-US" sz="2400" dirty="0"/>
              <a:t>with peripheral equipment.</a:t>
            </a:r>
          </a:p>
        </p:txBody>
      </p:sp>
    </p:spTree>
    <p:extLst>
      <p:ext uri="{BB962C8B-B14F-4D97-AF65-F5344CB8AC3E}">
        <p14:creationId xmlns:p14="http://schemas.microsoft.com/office/powerpoint/2010/main" val="214682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12" y="1905000"/>
            <a:ext cx="10896600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width of a bus </a:t>
            </a:r>
            <a:r>
              <a:rPr lang="en-US" sz="2400" dirty="0" smtClean="0"/>
              <a:t>-  The </a:t>
            </a:r>
            <a:r>
              <a:rPr lang="en-US" sz="2400" dirty="0"/>
              <a:t>number of </a:t>
            </a:r>
            <a:r>
              <a:rPr lang="en-US" sz="2400" dirty="0" smtClean="0"/>
              <a:t>electrical lines </a:t>
            </a:r>
            <a:r>
              <a:rPr lang="en-US" sz="2400" dirty="0"/>
              <a:t>that make up the </a:t>
            </a:r>
            <a:r>
              <a:rPr lang="en-US" sz="2400" dirty="0" smtClean="0"/>
              <a:t>bus (</a:t>
            </a:r>
            <a:r>
              <a:rPr lang="en-US" sz="2400" dirty="0"/>
              <a:t>number of bits it can carry at one instance of </a:t>
            </a:r>
            <a:r>
              <a:rPr lang="en-US" sz="2400" dirty="0" smtClean="0"/>
              <a:t>time).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16 – bit - 16 electrical lines that combine together to form the </a:t>
            </a:r>
            <a:r>
              <a:rPr lang="en-US" sz="2400" dirty="0" smtClean="0"/>
              <a:t>bus.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Transfer the </a:t>
            </a:r>
            <a:r>
              <a:rPr lang="en-US" sz="2400" dirty="0"/>
              <a:t>data between the processor </a:t>
            </a:r>
            <a:r>
              <a:rPr lang="en-US" sz="2400" dirty="0" smtClean="0"/>
              <a:t>and peripherals </a:t>
            </a:r>
            <a:r>
              <a:rPr lang="en-US" sz="2400" dirty="0"/>
              <a:t>or between different peripherals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/>
              <a:t>bus width should match the </a:t>
            </a:r>
            <a:r>
              <a:rPr lang="en-US" sz="2400" dirty="0" smtClean="0"/>
              <a:t>data path </a:t>
            </a:r>
            <a:r>
              <a:rPr lang="en-US" sz="2400" dirty="0"/>
              <a:t>width of the microprocessor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During data </a:t>
            </a:r>
            <a:r>
              <a:rPr lang="en-US" sz="2400" dirty="0"/>
              <a:t>transfer, the entire word may be transferred in one exchange - improve </a:t>
            </a:r>
            <a:r>
              <a:rPr lang="en-US" sz="2400" dirty="0" smtClean="0"/>
              <a:t>the overall </a:t>
            </a:r>
            <a:r>
              <a:rPr lang="en-US" sz="2400" dirty="0"/>
              <a:t>performance of the processor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519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Adding </a:t>
            </a:r>
            <a:r>
              <a:rPr lang="en-US" sz="2400" dirty="0"/>
              <a:t>more number of </a:t>
            </a:r>
            <a:r>
              <a:rPr lang="en-US" sz="2400" dirty="0" smtClean="0"/>
              <a:t>data lines </a:t>
            </a:r>
            <a:r>
              <a:rPr lang="en-US" sz="2400" dirty="0"/>
              <a:t>on to the bus, adds complexity to the circuits in the memory as well as </a:t>
            </a:r>
            <a:r>
              <a:rPr lang="en-US" sz="2400" dirty="0" smtClean="0"/>
              <a:t>the processor.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010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Arbitration and Bus-Mastering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94" y="1845734"/>
            <a:ext cx="10636218" cy="432646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A </a:t>
            </a:r>
            <a:r>
              <a:rPr lang="en-US" sz="2400" dirty="0" smtClean="0"/>
              <a:t>bus that </a:t>
            </a:r>
            <a:r>
              <a:rPr lang="en-US" sz="2400" dirty="0"/>
              <a:t>is connected directly to the processor data and address lines are called local bus</a:t>
            </a:r>
            <a:r>
              <a:rPr lang="en-US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Components are connected via the PC Bus</a:t>
            </a:r>
            <a:r>
              <a:rPr lang="en-US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/>
              <a:t>components connected to the bus are in direct contact and control of </a:t>
            </a:r>
            <a:r>
              <a:rPr lang="en-US" sz="2400" dirty="0" smtClean="0"/>
              <a:t>the processor.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Need </a:t>
            </a:r>
            <a:r>
              <a:rPr lang="en-US" sz="2400" dirty="0"/>
              <a:t>not always control the operation of the </a:t>
            </a:r>
            <a:r>
              <a:rPr lang="en-US" sz="2400" dirty="0" smtClean="0"/>
              <a:t>bus.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The  </a:t>
            </a:r>
            <a:r>
              <a:rPr lang="en-US" sz="2400" dirty="0"/>
              <a:t>arbitrated expansion </a:t>
            </a:r>
            <a:r>
              <a:rPr lang="en-US" sz="2400" dirty="0" smtClean="0"/>
              <a:t>bus - design</a:t>
            </a:r>
            <a:r>
              <a:rPr lang="en-US" sz="2400" dirty="0"/>
              <a:t>, the processor is not in full control of the bus but it is connected to the bus just </a:t>
            </a:r>
            <a:r>
              <a:rPr lang="en-US" sz="2400" dirty="0" smtClean="0"/>
              <a:t>as any </a:t>
            </a:r>
            <a:r>
              <a:rPr lang="en-US" sz="2400" dirty="0"/>
              <a:t>other component. The control of the bus is handed over to specialized circuits </a:t>
            </a:r>
            <a:r>
              <a:rPr lang="en-US" sz="2400" dirty="0" smtClean="0"/>
              <a:t>called the </a:t>
            </a:r>
            <a:r>
              <a:rPr lang="en-US" sz="2400" dirty="0"/>
              <a:t>bus controller</a:t>
            </a:r>
          </a:p>
        </p:txBody>
      </p:sp>
    </p:spTree>
    <p:extLst>
      <p:ext uri="{BB962C8B-B14F-4D97-AF65-F5344CB8AC3E}">
        <p14:creationId xmlns:p14="http://schemas.microsoft.com/office/powerpoint/2010/main" val="179002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Bus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351" y="1600200"/>
            <a:ext cx="10175671" cy="359359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Single Bus has </a:t>
            </a:r>
            <a:r>
              <a:rPr lang="en-US" sz="2400" dirty="0"/>
              <a:t>devastating effects on the performance of </a:t>
            </a:r>
            <a:r>
              <a:rPr lang="en-US" sz="2400" dirty="0" smtClean="0"/>
              <a:t>the computer.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Dual Bus- </a:t>
            </a:r>
            <a:r>
              <a:rPr lang="en-US" sz="2400" dirty="0"/>
              <a:t>one for memory and the </a:t>
            </a:r>
            <a:r>
              <a:rPr lang="en-US" sz="2400" dirty="0" smtClean="0"/>
              <a:t>other for </a:t>
            </a:r>
            <a:r>
              <a:rPr lang="en-US" sz="2400" dirty="0"/>
              <a:t>the </a:t>
            </a:r>
            <a:r>
              <a:rPr lang="en-US" sz="2400" dirty="0" smtClean="0"/>
              <a:t>I/O </a:t>
            </a:r>
            <a:r>
              <a:rPr lang="en-US" sz="2400" dirty="0"/>
              <a:t>expansion </a:t>
            </a:r>
            <a:r>
              <a:rPr lang="en-US" sz="2400" dirty="0" smtClean="0"/>
              <a:t>bus.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Compaq Computer Corporation was the first company </a:t>
            </a:r>
            <a:r>
              <a:rPr lang="en-US" sz="2400" dirty="0" smtClean="0"/>
              <a:t>to introduced </a:t>
            </a:r>
            <a:r>
              <a:rPr lang="en-US" sz="2400" dirty="0"/>
              <a:t>dual-bus PC</a:t>
            </a:r>
          </a:p>
        </p:txBody>
      </p:sp>
    </p:spTree>
    <p:extLst>
      <p:ext uri="{BB962C8B-B14F-4D97-AF65-F5344CB8AC3E}">
        <p14:creationId xmlns:p14="http://schemas.microsoft.com/office/powerpoint/2010/main" val="319246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2438400"/>
            <a:ext cx="10055781" cy="1450757"/>
          </a:xfrm>
        </p:spPr>
        <p:txBody>
          <a:bodyPr/>
          <a:lstStyle/>
          <a:p>
            <a:pPr algn="ctr"/>
            <a:r>
              <a:rPr lang="en-US" dirty="0" smtClean="0"/>
              <a:t>Thank You…!!!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4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mtClean="0"/>
              <a:t>Von Neumann Architecture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2399"/>
              <a:t>All computers share the same</a:t>
            </a:r>
            <a:r>
              <a:rPr lang="en-US" altLang="en-US" sz="2399"/>
              <a:t> </a:t>
            </a:r>
            <a:r>
              <a:rPr lang="tr-TR" altLang="en-US" sz="2399"/>
              <a:t>basic architecture, whether it be a multi-million dollar</a:t>
            </a:r>
            <a:r>
              <a:rPr lang="en-US" altLang="en-US" sz="2399"/>
              <a:t> </a:t>
            </a:r>
            <a:r>
              <a:rPr lang="tr-TR" altLang="en-US" sz="2399"/>
              <a:t>mainframe or a Palm Pilot. </a:t>
            </a:r>
            <a:endParaRPr lang="en-US" altLang="en-US" sz="2399"/>
          </a:p>
          <a:p>
            <a:pPr eaLnBrk="1" hangingPunct="1">
              <a:lnSpc>
                <a:spcPct val="90000"/>
              </a:lnSpc>
            </a:pPr>
            <a:endParaRPr lang="en-US" altLang="en-US" sz="2399"/>
          </a:p>
          <a:p>
            <a:pPr eaLnBrk="1" hangingPunct="1">
              <a:lnSpc>
                <a:spcPct val="90000"/>
              </a:lnSpc>
            </a:pPr>
            <a:r>
              <a:rPr lang="tr-TR" altLang="en-US" sz="2399"/>
              <a:t>All have memory, an I/O system,</a:t>
            </a:r>
            <a:r>
              <a:rPr lang="en-US" altLang="en-US" sz="2399"/>
              <a:t> </a:t>
            </a:r>
            <a:r>
              <a:rPr lang="tr-TR" altLang="en-US" sz="2399"/>
              <a:t>and arithmetic/logic unit, and a control unit.</a:t>
            </a:r>
            <a:endParaRPr lang="en-US" altLang="en-US" sz="2399"/>
          </a:p>
          <a:p>
            <a:pPr eaLnBrk="1" hangingPunct="1">
              <a:lnSpc>
                <a:spcPct val="90000"/>
              </a:lnSpc>
            </a:pPr>
            <a:endParaRPr lang="en-US" altLang="en-US" sz="2399"/>
          </a:p>
          <a:p>
            <a:pPr eaLnBrk="1" hangingPunct="1">
              <a:lnSpc>
                <a:spcPct val="90000"/>
              </a:lnSpc>
            </a:pPr>
            <a:r>
              <a:rPr lang="tr-TR" altLang="en-US" sz="2399"/>
              <a:t>This type of</a:t>
            </a:r>
            <a:r>
              <a:rPr lang="en-US" altLang="en-US" sz="2399"/>
              <a:t> </a:t>
            </a:r>
            <a:r>
              <a:rPr lang="tr-TR" altLang="en-US" sz="2399"/>
              <a:t>architecture is named Von Neumann architecture after the</a:t>
            </a:r>
            <a:r>
              <a:rPr lang="en-US" altLang="en-US" sz="2399"/>
              <a:t> </a:t>
            </a:r>
            <a:r>
              <a:rPr lang="tr-TR" altLang="en-US" sz="2399"/>
              <a:t>mathematician who conceived of the design. </a:t>
            </a:r>
          </a:p>
        </p:txBody>
      </p:sp>
    </p:spTree>
    <p:extLst>
      <p:ext uri="{BB962C8B-B14F-4D97-AF65-F5344CB8AC3E}">
        <p14:creationId xmlns:p14="http://schemas.microsoft.com/office/powerpoint/2010/main" val="209885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mtClean="0"/>
              <a:t>Von Neumann Architecture</a:t>
            </a:r>
          </a:p>
        </p:txBody>
      </p:sp>
      <p:sp>
        <p:nvSpPr>
          <p:cNvPr id="14339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rtlCol="0" anchor="ctr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727" indent="-285664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2657" indent="-228531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599720" indent="-228531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6783" indent="-228531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3846" indent="-2285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0908" indent="-2285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7971" indent="-2285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5034" indent="-2285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dirty="0" smtClean="0">
                <a:solidFill>
                  <a:schemeClr val="tx2"/>
                </a:solidFill>
                <a:latin typeface="Tahoma" panose="020B0604030504040204" pitchFamily="34" charset="0"/>
              </a:rPr>
              <a:t>Lecture 01 - Data Types and Representation </a:t>
            </a:r>
          </a:p>
        </p:txBody>
      </p:sp>
      <p:pic>
        <p:nvPicPr>
          <p:cNvPr id="14340" name="Picture 5" descr="280px-Von_Neumann_architecture">
            <a:hlinkClick r:id="rId2" tooltip="Design of the von Neumann architectur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44" y="1557825"/>
            <a:ext cx="4932665" cy="470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01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mtClean="0"/>
              <a:t>Von Neumann Architecture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1980683" y="1448316"/>
            <a:ext cx="8684538" cy="5408791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en-US" sz="2399" dirty="0"/>
              <a:t>Von Neumann envisioned the structure of a computer system as being composed of the following components:</a:t>
            </a:r>
            <a:endParaRPr lang="en-US" altLang="en-US" sz="2399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399" dirty="0"/>
              <a:t>	</a:t>
            </a:r>
            <a:r>
              <a:rPr lang="tr-TR" altLang="en-US" sz="2399" dirty="0"/>
              <a:t>(1)</a:t>
            </a:r>
            <a:r>
              <a:rPr lang="en-US" altLang="en-US" sz="2399" dirty="0"/>
              <a:t> </a:t>
            </a:r>
            <a:r>
              <a:rPr lang="tr-TR" altLang="en-US" sz="2399" b="1" dirty="0"/>
              <a:t>arithmetic-logic unit</a:t>
            </a:r>
            <a:r>
              <a:rPr lang="tr-TR" altLang="en-US" sz="2399" dirty="0"/>
              <a:t> (</a:t>
            </a:r>
            <a:r>
              <a:rPr lang="tr-TR" altLang="en-US" sz="2399" b="1" dirty="0"/>
              <a:t>ALU</a:t>
            </a:r>
            <a:r>
              <a:rPr lang="tr-TR" altLang="en-US" sz="2399" dirty="0"/>
              <a:t>)</a:t>
            </a:r>
            <a:r>
              <a:rPr lang="en-US" altLang="en-US" sz="2399" dirty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399" dirty="0"/>
              <a:t>		t</a:t>
            </a:r>
            <a:r>
              <a:rPr lang="tr-TR" altLang="en-US" sz="2399" dirty="0"/>
              <a:t>his</a:t>
            </a:r>
            <a:r>
              <a:rPr lang="en-US" altLang="en-US" sz="2399" dirty="0"/>
              <a:t> </a:t>
            </a:r>
            <a:r>
              <a:rPr lang="tr-TR" altLang="en-US" sz="2399" dirty="0"/>
              <a:t>unit performs the computer's computational </a:t>
            </a:r>
            <a:r>
              <a:rPr lang="en-US" altLang="en-US" sz="2399" dirty="0"/>
              <a:t>	</a:t>
            </a:r>
            <a:r>
              <a:rPr lang="tr-TR" altLang="en-US" sz="2399" dirty="0"/>
              <a:t>and logical functions</a:t>
            </a:r>
            <a:endParaRPr lang="en-US" altLang="en-US" sz="2399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399" dirty="0"/>
              <a:t>	</a:t>
            </a:r>
            <a:r>
              <a:rPr lang="tr-TR" altLang="en-US" sz="2399" dirty="0"/>
              <a:t>(2)</a:t>
            </a:r>
            <a:r>
              <a:rPr lang="en-US" altLang="en-US" sz="2399" dirty="0"/>
              <a:t> </a:t>
            </a:r>
            <a:r>
              <a:rPr lang="tr-TR" altLang="en-US" sz="2399" b="1" dirty="0"/>
              <a:t>memory</a:t>
            </a:r>
            <a:endParaRPr lang="en-US" altLang="en-US" sz="2399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399" dirty="0"/>
              <a:t>		</a:t>
            </a:r>
            <a:r>
              <a:rPr lang="tr-TR" altLang="en-US" sz="2399" dirty="0"/>
              <a:t>the computer's main, or fast, memory, such as </a:t>
            </a:r>
            <a:r>
              <a:rPr lang="en-US" altLang="en-US" sz="2399" dirty="0"/>
              <a:t>	</a:t>
            </a:r>
            <a:r>
              <a:rPr lang="tr-TR" altLang="en-US" sz="2399" dirty="0"/>
              <a:t>random access memory (RAM)</a:t>
            </a:r>
            <a:endParaRPr lang="en-US" altLang="en-US" sz="2399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399" dirty="0"/>
              <a:t>	</a:t>
            </a:r>
            <a:r>
              <a:rPr lang="tr-TR" altLang="en-US" sz="2399" dirty="0"/>
              <a:t>(3) </a:t>
            </a:r>
            <a:r>
              <a:rPr lang="tr-TR" altLang="en-US" sz="2399" b="1" dirty="0"/>
              <a:t>control unit </a:t>
            </a:r>
            <a:endParaRPr lang="en-US" altLang="en-US" sz="2399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399" dirty="0"/>
              <a:t>		</a:t>
            </a:r>
            <a:r>
              <a:rPr lang="tr-TR" altLang="en-US" sz="2399" dirty="0"/>
              <a:t>directs other components of the computer to </a:t>
            </a:r>
            <a:r>
              <a:rPr lang="en-US" altLang="en-US" sz="2399" dirty="0"/>
              <a:t>	</a:t>
            </a:r>
            <a:r>
              <a:rPr lang="tr-TR" altLang="en-US" sz="2399" dirty="0"/>
              <a:t>perform certain actions</a:t>
            </a:r>
            <a:endParaRPr lang="en-US" altLang="en-US" sz="2399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399" dirty="0"/>
              <a:t>	</a:t>
            </a:r>
            <a:r>
              <a:rPr lang="tr-TR" altLang="en-US" sz="2399" dirty="0"/>
              <a:t>(4)</a:t>
            </a:r>
            <a:r>
              <a:rPr lang="en-US" altLang="en-US" sz="2399" dirty="0"/>
              <a:t> </a:t>
            </a:r>
            <a:r>
              <a:rPr lang="tr-TR" altLang="en-US" sz="2399" b="1" dirty="0"/>
              <a:t>input and output</a:t>
            </a:r>
            <a:r>
              <a:rPr lang="tr-TR" altLang="en-US" sz="2399" dirty="0"/>
              <a:t> devices </a:t>
            </a:r>
            <a:endParaRPr lang="en-US" altLang="en-US" sz="2399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399" dirty="0"/>
              <a:t>		</a:t>
            </a:r>
            <a:r>
              <a:rPr lang="tr-TR" altLang="en-US" sz="2399" dirty="0"/>
              <a:t>ma</a:t>
            </a:r>
            <a:r>
              <a:rPr lang="en-US" altLang="en-US" sz="2399" dirty="0" err="1"/>
              <a:t>i</a:t>
            </a:r>
            <a:r>
              <a:rPr lang="tr-TR" altLang="en-US" sz="2399" dirty="0"/>
              <a:t>n-machine interfaces; i.e., </a:t>
            </a:r>
          </a:p>
        </p:txBody>
      </p:sp>
    </p:spTree>
    <p:extLst>
      <p:ext uri="{BB962C8B-B14F-4D97-AF65-F5344CB8AC3E}">
        <p14:creationId xmlns:p14="http://schemas.microsoft.com/office/powerpoint/2010/main" val="17408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Components of CPU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32" r="4835"/>
          <a:stretch/>
        </p:blipFill>
        <p:spPr>
          <a:xfrm>
            <a:off x="1691199" y="1429272"/>
            <a:ext cx="9278743" cy="498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9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242" y="2115478"/>
            <a:ext cx="9598700" cy="3580467"/>
          </a:xfrm>
        </p:spPr>
        <p:txBody>
          <a:bodyPr>
            <a:normAutofit/>
          </a:bodyPr>
          <a:lstStyle/>
          <a:p>
            <a:pPr algn="just"/>
            <a:r>
              <a:rPr lang="en-US" sz="2399" dirty="0"/>
              <a:t>Execution </a:t>
            </a:r>
            <a:r>
              <a:rPr lang="en-US" sz="2399" dirty="0"/>
              <a:t>of </a:t>
            </a:r>
            <a:r>
              <a:rPr lang="en-US" sz="2399" dirty="0"/>
              <a:t>some pre-scheduled </a:t>
            </a:r>
            <a:r>
              <a:rPr lang="en-US" sz="2399" dirty="0"/>
              <a:t>commands during the start up of a </a:t>
            </a:r>
            <a:r>
              <a:rPr lang="en-US" sz="2399" dirty="0"/>
              <a:t>computer.</a:t>
            </a:r>
          </a:p>
          <a:p>
            <a:pPr algn="just"/>
            <a:r>
              <a:rPr lang="en-US" sz="2399" dirty="0"/>
              <a:t>During the </a:t>
            </a:r>
            <a:r>
              <a:rPr lang="en-US" sz="2399" dirty="0"/>
              <a:t>process of booting, the resident portion of the operating system is loaded </a:t>
            </a:r>
            <a:r>
              <a:rPr lang="en-US" sz="2399" dirty="0"/>
              <a:t>Into the main memory.</a:t>
            </a:r>
          </a:p>
          <a:p>
            <a:pPr algn="just"/>
            <a:r>
              <a:rPr lang="en-US" sz="2399" dirty="0"/>
              <a:t>Executing </a:t>
            </a:r>
            <a:r>
              <a:rPr lang="en-US" sz="2399" dirty="0"/>
              <a:t>the </a:t>
            </a:r>
            <a:r>
              <a:rPr lang="en-US" sz="2399" i="1" dirty="0"/>
              <a:t>autoexec.bat </a:t>
            </a:r>
            <a:r>
              <a:rPr lang="en-US" sz="2399" dirty="0"/>
              <a:t>file </a:t>
            </a:r>
            <a:r>
              <a:rPr lang="en-US" sz="2399" dirty="0"/>
              <a:t>after the operating system is loaded.</a:t>
            </a:r>
          </a:p>
          <a:p>
            <a:pPr algn="just"/>
            <a:r>
              <a:rPr lang="en-US" sz="2399" dirty="0"/>
              <a:t>This contains </a:t>
            </a:r>
            <a:r>
              <a:rPr lang="en-US" sz="2399" dirty="0"/>
              <a:t>a </a:t>
            </a:r>
            <a:r>
              <a:rPr lang="en-US" sz="2399" dirty="0"/>
              <a:t>set of </a:t>
            </a:r>
            <a:r>
              <a:rPr lang="en-US" sz="2399" dirty="0"/>
              <a:t>operating system </a:t>
            </a:r>
            <a:r>
              <a:rPr lang="en-US" sz="2399" dirty="0"/>
              <a:t>commands such as commands to set the path, device drivers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9" y="893"/>
            <a:ext cx="3756016" cy="221244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809" y="4867047"/>
            <a:ext cx="3756016" cy="199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3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Disk Operating System (DOS)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242" y="1996813"/>
            <a:ext cx="10639438" cy="3580467"/>
          </a:xfrm>
        </p:spPr>
        <p:txBody>
          <a:bodyPr>
            <a:normAutofit/>
          </a:bodyPr>
          <a:lstStyle/>
          <a:p>
            <a:pPr algn="just"/>
            <a:r>
              <a:rPr lang="en-US" sz="2399" dirty="0"/>
              <a:t>An </a:t>
            </a:r>
            <a:r>
              <a:rPr lang="en-US" sz="2399" dirty="0"/>
              <a:t>operating system with a command-line interface used on personal </a:t>
            </a:r>
            <a:r>
              <a:rPr lang="en-US" sz="2399" dirty="0"/>
              <a:t>computers.</a:t>
            </a:r>
          </a:p>
          <a:p>
            <a:pPr algn="just"/>
            <a:r>
              <a:rPr lang="en-US" sz="2399" dirty="0"/>
              <a:t>Navigated </a:t>
            </a:r>
            <a:r>
              <a:rPr lang="en-US" sz="2399" dirty="0"/>
              <a:t>by using MS-DOS </a:t>
            </a:r>
            <a:r>
              <a:rPr lang="en-US" sz="2399" dirty="0"/>
              <a:t>commands.</a:t>
            </a:r>
          </a:p>
          <a:p>
            <a:pPr algn="just"/>
            <a:r>
              <a:rPr lang="en-US" sz="2399" dirty="0"/>
              <a:t>MS-DOS originally written by Tim Paterson and introduced by Microsoft in August 1981 </a:t>
            </a:r>
            <a:r>
              <a:rPr lang="en-US" sz="2399" dirty="0"/>
              <a:t>.</a:t>
            </a:r>
          </a:p>
          <a:p>
            <a:pPr algn="just"/>
            <a:r>
              <a:rPr lang="en-US" sz="2399" dirty="0"/>
              <a:t>Two type of commands – directory commands and file commands</a:t>
            </a:r>
            <a:endParaRPr lang="en-US" sz="2399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666" y="4642022"/>
            <a:ext cx="3183159" cy="2245557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80580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Mother-Board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535" y="1600200"/>
            <a:ext cx="10175671" cy="35935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Interconnects the PC components.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Divided into main 2 parts (Bus board </a:t>
            </a:r>
            <a:r>
              <a:rPr lang="en-US" sz="2400" dirty="0"/>
              <a:t>and </a:t>
            </a:r>
            <a:r>
              <a:rPr lang="en-US" sz="2400" dirty="0" smtClean="0"/>
              <a:t>Processor board).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Bus Board </a:t>
            </a:r>
            <a:r>
              <a:rPr lang="en-US" sz="2400" dirty="0"/>
              <a:t>- </a:t>
            </a:r>
            <a:r>
              <a:rPr lang="en-US" sz="2400" dirty="0" smtClean="0"/>
              <a:t>Has </a:t>
            </a:r>
            <a:r>
              <a:rPr lang="en-US" sz="2400" dirty="0"/>
              <a:t>the slots for the adapters and </a:t>
            </a:r>
            <a:r>
              <a:rPr lang="en-US" sz="2400" dirty="0" smtClean="0"/>
              <a:t>the interfaces.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Processor Board – Responsible for the co-processor functions and transferring of the instructions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878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D7DC9D6-C974-4760-AF25-FD6F69EC14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0</TotalTime>
  <Words>1273</Words>
  <Application>Microsoft Office PowerPoint</Application>
  <PresentationFormat>Custom</PresentationFormat>
  <Paragraphs>117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Cambria</vt:lpstr>
      <vt:lpstr>Corbel</vt:lpstr>
      <vt:lpstr>Gill Sans MT</vt:lpstr>
      <vt:lpstr>Tahoma</vt:lpstr>
      <vt:lpstr>Wingdings</vt:lpstr>
      <vt:lpstr>Badge</vt:lpstr>
      <vt:lpstr>CPU Architecture</vt:lpstr>
      <vt:lpstr>Chapter Overview</vt:lpstr>
      <vt:lpstr>Von Neumann Architecture</vt:lpstr>
      <vt:lpstr>Von Neumann Architecture</vt:lpstr>
      <vt:lpstr>Von Neumann Architecture</vt:lpstr>
      <vt:lpstr>Components of CPU</vt:lpstr>
      <vt:lpstr>Booting</vt:lpstr>
      <vt:lpstr>Microsoft Disk Operating System (DOS)</vt:lpstr>
      <vt:lpstr>Mother-Board</vt:lpstr>
      <vt:lpstr>Cont.</vt:lpstr>
      <vt:lpstr>Basic Components of Motherboard</vt:lpstr>
      <vt:lpstr>Cont.</vt:lpstr>
      <vt:lpstr>Memory Hierarchy</vt:lpstr>
      <vt:lpstr>Registers</vt:lpstr>
      <vt:lpstr>How registers work?</vt:lpstr>
      <vt:lpstr>Types of Registers</vt:lpstr>
      <vt:lpstr>Cont.</vt:lpstr>
      <vt:lpstr>Cont.</vt:lpstr>
      <vt:lpstr>Cache</vt:lpstr>
      <vt:lpstr>How Cache Works?</vt:lpstr>
      <vt:lpstr>BUS</vt:lpstr>
      <vt:lpstr>Cont.</vt:lpstr>
      <vt:lpstr>Cont.</vt:lpstr>
      <vt:lpstr>Arbitration and Bus-Mastering</vt:lpstr>
      <vt:lpstr>Dual Bus Architecture</vt:lpstr>
      <vt:lpstr>Thank You…!!!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2016-01-08T07:07:48Z</dcterms:created>
  <dcterms:modified xsi:type="dcterms:W3CDTF">2019-08-05T08:17:33Z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TC028010849991</vt:lpwstr>
  </property>
</Properties>
</file>