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5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8" r:id="rId4"/>
    <p:sldId id="259" r:id="rId5"/>
    <p:sldId id="260" r:id="rId6"/>
    <p:sldId id="261" r:id="rId7"/>
    <p:sldId id="264" r:id="rId8"/>
    <p:sldId id="257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62" r:id="rId21"/>
    <p:sldId id="266" r:id="rId22"/>
    <p:sldId id="265" r:id="rId23"/>
    <p:sldId id="267" r:id="rId24"/>
    <p:sldId id="268" r:id="rId25"/>
    <p:sldId id="263" r:id="rId26"/>
    <p:sldId id="269" r:id="rId27"/>
    <p:sldId id="270" r:id="rId28"/>
    <p:sldId id="271" r:id="rId29"/>
    <p:sldId id="272" r:id="rId30"/>
    <p:sldId id="273" r:id="rId31"/>
    <p:sldId id="274" r:id="rId32"/>
    <p:sldId id="278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22" autoAdjust="0"/>
    <p:restoredTop sz="94660"/>
  </p:normalViewPr>
  <p:slideViewPr>
    <p:cSldViewPr>
      <p:cViewPr varScale="1">
        <p:scale>
          <a:sx n="73" d="100"/>
          <a:sy n="73" d="100"/>
        </p:scale>
        <p:origin x="684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11/20/2019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11/20/2019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6090" y="630937"/>
            <a:ext cx="5234212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242" y="1098388"/>
            <a:ext cx="10315731" cy="4394988"/>
          </a:xfrm>
        </p:spPr>
        <p:txBody>
          <a:bodyPr anchor="ctr">
            <a:noAutofit/>
          </a:bodyPr>
          <a:lstStyle>
            <a:lvl1pPr algn="ctr">
              <a:defRPr sz="9997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469" y="5979197"/>
            <a:ext cx="8043278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999" b="1" i="0" cap="all" spc="400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242" y="6375679"/>
            <a:ext cx="2329115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79244" y="6375679"/>
            <a:ext cx="4113728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4857" y="6375679"/>
            <a:ext cx="2329116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39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856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2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3700" y="382386"/>
            <a:ext cx="1491743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6973" y="382386"/>
            <a:ext cx="8390399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8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3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085" y="1073889"/>
            <a:ext cx="8184939" cy="4064627"/>
          </a:xfrm>
        </p:spPr>
        <p:txBody>
          <a:bodyPr anchor="b">
            <a:normAutofit/>
          </a:bodyPr>
          <a:lstStyle>
            <a:lvl1pPr>
              <a:defRPr sz="8397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085" y="5159782"/>
            <a:ext cx="7015661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99" b="1" i="0" cap="all" spc="400" baseline="0">
                <a:solidFill>
                  <a:schemeClr val="accent1"/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704" y="6375679"/>
            <a:ext cx="1493558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7689" y="6375679"/>
            <a:ext cx="4113728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39845" y="6375679"/>
            <a:ext cx="1487179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3905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564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6973" y="2286000"/>
            <a:ext cx="479935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6065" y="2286000"/>
            <a:ext cx="479935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6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402" y="381001"/>
            <a:ext cx="10170051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352" y="2199634"/>
            <a:ext cx="47993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99" b="1" cap="all" spc="200" baseline="0">
                <a:solidFill>
                  <a:schemeClr val="tx2"/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6973" y="2909102"/>
            <a:ext cx="479935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2136" y="2199634"/>
            <a:ext cx="47993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99" b="1" cap="all" spc="200" baseline="0">
                <a:solidFill>
                  <a:schemeClr val="tx2"/>
                </a:solidFill>
              </a:defRPr>
            </a:lvl1pPr>
            <a:lvl2pPr marL="457063" indent="0">
              <a:buNone/>
              <a:defRPr sz="18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136" y="2909102"/>
            <a:ext cx="479935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5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6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6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7888" y="0"/>
            <a:ext cx="4800937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713" y="457200"/>
            <a:ext cx="3091310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99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852" y="920377"/>
            <a:ext cx="6156814" cy="4985124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5714" y="1741336"/>
            <a:ext cx="3091310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4852" y="6375679"/>
            <a:ext cx="1233034" cy="348462"/>
          </a:xfrm>
        </p:spPr>
        <p:txBody>
          <a:bodyPr/>
          <a:lstStyle/>
          <a:p>
            <a:fld id="{81C93FC7-9D1A-468B-98DB-D1E8D74418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073" y="6375679"/>
            <a:ext cx="3481272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9532" y="6375679"/>
            <a:ext cx="1232135" cy="345796"/>
          </a:xfrm>
        </p:spPr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3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926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391" y="1"/>
            <a:ext cx="7353669" cy="6857999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7888" y="0"/>
            <a:ext cx="4800937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3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5712" y="457200"/>
            <a:ext cx="3091312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99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5712" y="1741336"/>
            <a:ext cx="3091312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751" y="6375679"/>
            <a:ext cx="1232135" cy="348462"/>
          </a:xfrm>
        </p:spPr>
        <p:txBody>
          <a:bodyPr/>
          <a:lstStyle/>
          <a:p>
            <a:fld id="{81C93FC7-9D1A-468B-98DB-D1E8D74418D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073" y="6375679"/>
            <a:ext cx="3481271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6087" y="6375679"/>
            <a:ext cx="1234119" cy="345796"/>
          </a:xfrm>
        </p:spPr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352" y="382385"/>
            <a:ext cx="10175671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352" y="2286002"/>
            <a:ext cx="10175671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352" y="6375679"/>
            <a:ext cx="2329115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1C93FC7-9D1A-468B-98DB-D1E8D74418D9}" type="datetimeFigureOut">
              <a:rPr lang="en-US" smtClean="0"/>
              <a:pPr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75679"/>
            <a:ext cx="4113728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9" y="6375679"/>
            <a:ext cx="2818665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1" y="0"/>
            <a:ext cx="885594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5435" y="0"/>
            <a:ext cx="28339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7189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5098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9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79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  <p15:guide id="7" orient="horz" pos="2160">
          <p15:clr>
            <a:srgbClr val="F26B43"/>
          </p15:clr>
        </p15:guide>
        <p15:guide id="8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CPU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Chapter 3 - Lecture 3</a:t>
            </a:r>
          </a:p>
          <a:p>
            <a:r>
              <a:rPr lang="en-US" dirty="0" smtClean="0"/>
              <a:t>Dhanusha </a:t>
            </a:r>
            <a:r>
              <a:rPr lang="en-US" dirty="0" err="1" smtClean="0"/>
              <a:t>Somawardhana</a:t>
            </a:r>
            <a:endParaRPr lang="en-US" dirty="0" smtClean="0"/>
          </a:p>
          <a:p>
            <a:r>
              <a:rPr lang="en-US" dirty="0" smtClean="0"/>
              <a:t>BSc(hons) it (</a:t>
            </a:r>
            <a:r>
              <a:rPr lang="en-US" dirty="0" err="1" smtClean="0"/>
              <a:t>sliIt</a:t>
            </a:r>
            <a:r>
              <a:rPr lang="en-US" dirty="0" smtClean="0"/>
              <a:t>), </a:t>
            </a:r>
            <a:r>
              <a:rPr lang="en-US" dirty="0" err="1" smtClean="0"/>
              <a:t>mba</a:t>
            </a:r>
            <a:r>
              <a:rPr lang="en-US" dirty="0" smtClean="0"/>
              <a:t> (</a:t>
            </a:r>
            <a:r>
              <a:rPr lang="en-US" dirty="0" err="1" smtClean="0"/>
              <a:t>uow</a:t>
            </a:r>
            <a:r>
              <a:rPr lang="en-US" dirty="0" smtClean="0"/>
              <a:t>), Reading DBA(</a:t>
            </a:r>
            <a:r>
              <a:rPr lang="en-US" dirty="0" err="1" smtClean="0"/>
              <a:t>AeU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0" y="586441"/>
            <a:ext cx="4772025" cy="212407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Adder - The </a:t>
            </a:r>
            <a:r>
              <a:rPr lang="en-US" dirty="0"/>
              <a:t>adder is a hardware unit that is used to find the sum of two numbers and generate </a:t>
            </a:r>
            <a:r>
              <a:rPr lang="en-US" dirty="0" smtClean="0"/>
              <a:t>a </a:t>
            </a:r>
            <a:r>
              <a:rPr lang="en-US" dirty="0"/>
              <a:t>result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Accumulator - The </a:t>
            </a:r>
            <a:r>
              <a:rPr lang="en-US" dirty="0"/>
              <a:t>accumulator, as explained above, is a hardware register that is used to store the </a:t>
            </a:r>
            <a:r>
              <a:rPr lang="en-US" dirty="0" smtClean="0"/>
              <a:t>result </a:t>
            </a:r>
            <a:r>
              <a:rPr lang="en-US" dirty="0"/>
              <a:t>of the pervious arithmetic </a:t>
            </a:r>
            <a:r>
              <a:rPr lang="en-US" dirty="0" smtClean="0"/>
              <a:t>or logic </a:t>
            </a:r>
            <a:r>
              <a:rPr lang="en-US" dirty="0"/>
              <a:t>operation performed by the ALU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General Purpose Register (GPR</a:t>
            </a:r>
            <a:r>
              <a:rPr lang="en-US" dirty="0" smtClean="0"/>
              <a:t>) - GPRs </a:t>
            </a:r>
            <a:r>
              <a:rPr lang="en-US" dirty="0"/>
              <a:t>can store data for multiple </a:t>
            </a:r>
            <a:r>
              <a:rPr lang="en-US" dirty="0" smtClean="0"/>
              <a:t>purpose </a:t>
            </a:r>
            <a:r>
              <a:rPr lang="en-US" dirty="0"/>
              <a:t>like storing operands, operand addresses or </a:t>
            </a:r>
            <a:r>
              <a:rPr lang="en-US" dirty="0" smtClean="0"/>
              <a:t>constants.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Scratch Pad </a:t>
            </a:r>
            <a:r>
              <a:rPr lang="en-US" dirty="0" smtClean="0"/>
              <a:t>Registers - It </a:t>
            </a:r>
            <a:r>
              <a:rPr lang="en-US" dirty="0"/>
              <a:t>is often the case that when we do a very complicated </a:t>
            </a:r>
            <a:r>
              <a:rPr lang="en-US" dirty="0" smtClean="0"/>
              <a:t>calculation.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Shifter - When </a:t>
            </a:r>
            <a:r>
              <a:rPr lang="en-US" dirty="0"/>
              <a:t>dealing with 2’s complement </a:t>
            </a:r>
            <a:r>
              <a:rPr lang="en-US" dirty="0" smtClean="0"/>
              <a:t>format of numbering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err="1" smtClean="0"/>
              <a:t>Complementer</a:t>
            </a:r>
            <a:r>
              <a:rPr lang="en-US" dirty="0" smtClean="0"/>
              <a:t> - The </a:t>
            </a:r>
            <a:r>
              <a:rPr lang="en-US" dirty="0"/>
              <a:t>shifter requires the input in 2’s complement format. The </a:t>
            </a:r>
            <a:r>
              <a:rPr lang="en-US" dirty="0" err="1"/>
              <a:t>complementer</a:t>
            </a:r>
            <a:r>
              <a:rPr lang="en-US" dirty="0"/>
              <a:t> is used to </a:t>
            </a:r>
            <a:r>
              <a:rPr lang="en-US" dirty="0" smtClean="0"/>
              <a:t>provide </a:t>
            </a:r>
            <a:r>
              <a:rPr lang="en-US" dirty="0"/>
              <a:t>the 2’s complement of a binary number</a:t>
            </a:r>
          </a:p>
        </p:txBody>
      </p:sp>
    </p:spTree>
    <p:extLst>
      <p:ext uri="{BB962C8B-B14F-4D97-AF65-F5344CB8AC3E}">
        <p14:creationId xmlns:p14="http://schemas.microsoft.com/office/powerpoint/2010/main" val="226854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1737801"/>
            <a:ext cx="10618342" cy="40223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399" dirty="0"/>
              <a:t>The </a:t>
            </a:r>
            <a:r>
              <a:rPr lang="en-US" sz="2399" dirty="0"/>
              <a:t>ALU needs operands to function and produces a </a:t>
            </a:r>
            <a:r>
              <a:rPr lang="en-US" sz="2399" dirty="0"/>
              <a:t>result,</a:t>
            </a:r>
          </a:p>
          <a:p>
            <a:pPr marL="457063" indent="-457063" algn="just">
              <a:buFont typeface="+mj-lt"/>
              <a:buAutoNum type="arabicPeriod"/>
            </a:pPr>
            <a:r>
              <a:rPr lang="en-US" sz="2399" dirty="0"/>
              <a:t>The </a:t>
            </a:r>
            <a:r>
              <a:rPr lang="en-US" sz="2399" dirty="0"/>
              <a:t>data is </a:t>
            </a:r>
            <a:r>
              <a:rPr lang="en-US" sz="2399" dirty="0"/>
              <a:t>first fed into the primary storage from the input devices</a:t>
            </a:r>
            <a:r>
              <a:rPr lang="en-US" sz="2399" dirty="0"/>
              <a:t>.</a:t>
            </a:r>
          </a:p>
          <a:p>
            <a:pPr marL="457063" indent="-457063" algn="just">
              <a:buFont typeface="+mj-lt"/>
              <a:buAutoNum type="arabicPeriod"/>
            </a:pPr>
            <a:r>
              <a:rPr lang="en-US" sz="2399" dirty="0"/>
              <a:t>They are then transferred </a:t>
            </a:r>
            <a:r>
              <a:rPr lang="en-US" sz="2399" dirty="0"/>
              <a:t>to the </a:t>
            </a:r>
            <a:r>
              <a:rPr lang="en-US" sz="2399" dirty="0"/>
              <a:t>ALU, as and when required</a:t>
            </a:r>
            <a:r>
              <a:rPr lang="en-US" sz="2399" dirty="0"/>
              <a:t>.</a:t>
            </a:r>
          </a:p>
          <a:p>
            <a:pPr marL="457063" indent="-457063" algn="just">
              <a:buFont typeface="+mj-lt"/>
              <a:buAutoNum type="arabicPeriod"/>
            </a:pPr>
            <a:r>
              <a:rPr lang="en-US" sz="2399" dirty="0"/>
              <a:t>ALU produces intermediate results during the processing of </a:t>
            </a:r>
            <a:r>
              <a:rPr lang="en-US" sz="2399" dirty="0"/>
              <a:t>complicated expressions.</a:t>
            </a:r>
          </a:p>
          <a:p>
            <a:pPr marL="457063" indent="-457063" algn="just">
              <a:buFont typeface="+mj-lt"/>
              <a:buAutoNum type="arabicPeriod"/>
            </a:pPr>
            <a:r>
              <a:rPr lang="en-US" sz="2399" dirty="0"/>
              <a:t>These intermediate values are temporarily stored in designated </a:t>
            </a:r>
            <a:r>
              <a:rPr lang="en-US" sz="2399" dirty="0"/>
              <a:t>working storage </a:t>
            </a:r>
            <a:r>
              <a:rPr lang="en-US" sz="2399" dirty="0"/>
              <a:t>area until they are required</a:t>
            </a:r>
            <a:r>
              <a:rPr lang="en-US" sz="2399" dirty="0"/>
              <a:t>.</a:t>
            </a:r>
          </a:p>
          <a:p>
            <a:pPr marL="457063" indent="-457063" algn="just">
              <a:buFont typeface="+mj-lt"/>
              <a:buAutoNum type="arabicPeriod"/>
            </a:pPr>
            <a:r>
              <a:rPr lang="en-US" sz="2399" dirty="0"/>
              <a:t>Data </a:t>
            </a:r>
            <a:r>
              <a:rPr lang="en-US" sz="2399" dirty="0"/>
              <a:t>may flow several times between </a:t>
            </a:r>
            <a:r>
              <a:rPr lang="en-US" sz="2399" dirty="0"/>
              <a:t>the primary </a:t>
            </a:r>
            <a:r>
              <a:rPr lang="en-US" sz="2399" dirty="0"/>
              <a:t>storage and the ALU before the processing is </a:t>
            </a:r>
            <a:r>
              <a:rPr lang="en-US" sz="2399" dirty="0"/>
              <a:t>over</a:t>
            </a:r>
          </a:p>
          <a:p>
            <a:pPr marL="457063" indent="-457063" algn="just">
              <a:buFont typeface="+mj-lt"/>
              <a:buAutoNum type="arabicPeriod"/>
            </a:pPr>
            <a:r>
              <a:rPr lang="en-US" sz="2399" dirty="0"/>
              <a:t>the result is released to an output storage section and from there to an output device.</a:t>
            </a:r>
          </a:p>
        </p:txBody>
      </p:sp>
    </p:spTree>
    <p:extLst>
      <p:ext uri="{BB962C8B-B14F-4D97-AF65-F5344CB8AC3E}">
        <p14:creationId xmlns:p14="http://schemas.microsoft.com/office/powerpoint/2010/main" val="249047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microprocessor actually performs the execution of the commands.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94" y="2408275"/>
            <a:ext cx="4115267" cy="346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Organization of a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99" dirty="0"/>
              <a:t>The </a:t>
            </a:r>
            <a:r>
              <a:rPr lang="en-US" sz="2399" dirty="0"/>
              <a:t>8088 processor has two processing units: </a:t>
            </a:r>
            <a:endParaRPr lang="en-US" sz="2399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99" dirty="0"/>
              <a:t> The execution unit </a:t>
            </a:r>
            <a:r>
              <a:rPr lang="en-US" sz="2199" dirty="0"/>
              <a:t>(EU</a:t>
            </a:r>
            <a:r>
              <a:rPr lang="en-US" sz="2199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99" dirty="0"/>
              <a:t> The </a:t>
            </a:r>
            <a:r>
              <a:rPr lang="en-US" sz="2199" dirty="0"/>
              <a:t>bus interface unit (BIU</a:t>
            </a:r>
            <a:r>
              <a:rPr lang="en-US" sz="2199" dirty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99" dirty="0"/>
              <a:t>The </a:t>
            </a:r>
            <a:r>
              <a:rPr lang="en-US" sz="2399" dirty="0"/>
              <a:t>bus related external </a:t>
            </a:r>
            <a:r>
              <a:rPr lang="en-US" sz="2399" dirty="0"/>
              <a:t>jobs are </a:t>
            </a:r>
            <a:r>
              <a:rPr lang="en-US" sz="2399" dirty="0"/>
              <a:t>handled by the </a:t>
            </a:r>
            <a:r>
              <a:rPr lang="en-US" sz="2399" dirty="0"/>
              <a:t>BUI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99" dirty="0"/>
              <a:t>The </a:t>
            </a:r>
            <a:r>
              <a:rPr lang="en-US" sz="2399" dirty="0"/>
              <a:t>internal operations are carried out by the EU</a:t>
            </a:r>
            <a:r>
              <a:rPr lang="en-US" sz="2399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99" dirty="0"/>
              <a:t>EU and </a:t>
            </a:r>
            <a:r>
              <a:rPr lang="en-US" sz="2399" dirty="0"/>
              <a:t>BIU </a:t>
            </a:r>
            <a:r>
              <a:rPr lang="en-US" sz="2399" dirty="0"/>
              <a:t>work independent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278332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99" dirty="0"/>
              <a:t>Execution Unit Consist of,</a:t>
            </a:r>
          </a:p>
          <a:p>
            <a:pPr marL="749583" lvl="1" indent="-457063" algn="just">
              <a:lnSpc>
                <a:spcPct val="150000"/>
              </a:lnSpc>
              <a:buFont typeface="+mj-lt"/>
              <a:buAutoNum type="arabicPeriod"/>
            </a:pPr>
            <a:r>
              <a:rPr lang="en-US" sz="1999" dirty="0"/>
              <a:t>ALU</a:t>
            </a:r>
            <a:endParaRPr lang="en-US" sz="1999" dirty="0"/>
          </a:p>
          <a:p>
            <a:pPr marL="749583" lvl="1" indent="-457063" algn="just">
              <a:lnSpc>
                <a:spcPct val="150000"/>
              </a:lnSpc>
              <a:buFont typeface="+mj-lt"/>
              <a:buAutoNum type="arabicPeriod"/>
            </a:pPr>
            <a:r>
              <a:rPr lang="en-US" sz="1999" dirty="0"/>
              <a:t>General </a:t>
            </a:r>
            <a:r>
              <a:rPr lang="en-US" sz="1999" dirty="0"/>
              <a:t>Purpose Registers - </a:t>
            </a:r>
            <a:r>
              <a:rPr lang="en-US" sz="1999" dirty="0"/>
              <a:t>Mostly </a:t>
            </a:r>
            <a:r>
              <a:rPr lang="en-US" sz="1999" dirty="0"/>
              <a:t>used </a:t>
            </a:r>
            <a:r>
              <a:rPr lang="en-US" sz="1999" dirty="0"/>
              <a:t>for arithmetic </a:t>
            </a:r>
            <a:r>
              <a:rPr lang="en-US" sz="1999" dirty="0"/>
              <a:t>and logical functions.</a:t>
            </a:r>
          </a:p>
          <a:p>
            <a:pPr marL="749583" lvl="1" indent="-457063" algn="just">
              <a:lnSpc>
                <a:spcPct val="150000"/>
              </a:lnSpc>
              <a:buFont typeface="+mj-lt"/>
              <a:buAutoNum type="arabicPeriod"/>
            </a:pPr>
            <a:r>
              <a:rPr lang="en-US" sz="1999" dirty="0"/>
              <a:t>Flags – To Show the Status of Operations</a:t>
            </a:r>
            <a:endParaRPr lang="en-US" sz="1999" dirty="0"/>
          </a:p>
          <a:p>
            <a:pPr marL="749583" lvl="1" indent="-457063" algn="just">
              <a:lnSpc>
                <a:spcPct val="150000"/>
              </a:lnSpc>
              <a:buFont typeface="+mj-lt"/>
              <a:buAutoNum type="arabicPeriod"/>
            </a:pPr>
            <a:r>
              <a:rPr lang="en-US" sz="1999" dirty="0"/>
              <a:t>Scratch </a:t>
            </a:r>
            <a:r>
              <a:rPr lang="en-US" sz="1999" dirty="0"/>
              <a:t>Pad Registers</a:t>
            </a:r>
          </a:p>
          <a:p>
            <a:pPr marL="749583" lvl="1" indent="-457063" algn="just">
              <a:lnSpc>
                <a:spcPct val="150000"/>
              </a:lnSpc>
              <a:buFont typeface="+mj-lt"/>
              <a:buAutoNum type="arabicPeriod"/>
            </a:pPr>
            <a:r>
              <a:rPr lang="en-US" sz="1999" dirty="0"/>
              <a:t>Control Logic -  </a:t>
            </a:r>
            <a:r>
              <a:rPr lang="en-US" sz="1999" dirty="0"/>
              <a:t>Tells </a:t>
            </a:r>
            <a:r>
              <a:rPr lang="en-US" sz="1999" dirty="0"/>
              <a:t>the computer's memory, arithmetic/logic unit and input and output devices how to respond to a program's instructions.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399" dirty="0"/>
          </a:p>
          <a:p>
            <a:pPr algn="just"/>
            <a:endParaRPr lang="en-US" sz="2399" dirty="0"/>
          </a:p>
        </p:txBody>
      </p:sp>
    </p:spTree>
    <p:extLst>
      <p:ext uri="{BB962C8B-B14F-4D97-AF65-F5344CB8AC3E}">
        <p14:creationId xmlns:p14="http://schemas.microsoft.com/office/powerpoint/2010/main" val="380980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Bus Interface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3" y="1846146"/>
            <a:ext cx="10055782" cy="4328855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399" dirty="0"/>
              <a:t>Execution Unit Consist of,</a:t>
            </a:r>
          </a:p>
          <a:p>
            <a:pPr marL="749583" lvl="1" indent="-457063" algn="just">
              <a:lnSpc>
                <a:spcPct val="150000"/>
              </a:lnSpc>
              <a:buFont typeface="+mj-lt"/>
              <a:buAutoNum type="arabicPeriod"/>
            </a:pPr>
            <a:r>
              <a:rPr lang="en-US" sz="1999" dirty="0"/>
              <a:t>Instruction Queue - </a:t>
            </a:r>
            <a:r>
              <a:rPr lang="en-US" sz="1999" dirty="0"/>
              <a:t>Made </a:t>
            </a:r>
            <a:r>
              <a:rPr lang="en-US" sz="1999" dirty="0"/>
              <a:t>up of 4 bytes and is used to store the instructions that </a:t>
            </a:r>
            <a:r>
              <a:rPr lang="en-US" sz="1999" dirty="0"/>
              <a:t>are fetched </a:t>
            </a:r>
            <a:r>
              <a:rPr lang="en-US" sz="1999" dirty="0"/>
              <a:t>by the BIU.</a:t>
            </a:r>
          </a:p>
          <a:p>
            <a:pPr marL="749583" lvl="1" indent="-457063" algn="just">
              <a:lnSpc>
                <a:spcPct val="150000"/>
              </a:lnSpc>
              <a:buFont typeface="+mj-lt"/>
              <a:buAutoNum type="arabicPeriod"/>
            </a:pPr>
            <a:r>
              <a:rPr lang="en-US" sz="1999" dirty="0"/>
              <a:t>Address </a:t>
            </a:r>
            <a:r>
              <a:rPr lang="en-US" sz="1999" dirty="0"/>
              <a:t>Calculation </a:t>
            </a:r>
            <a:r>
              <a:rPr lang="en-US" sz="1999" dirty="0"/>
              <a:t>Unit </a:t>
            </a:r>
            <a:r>
              <a:rPr lang="en-US" sz="1999" dirty="0"/>
              <a:t>- </a:t>
            </a:r>
            <a:r>
              <a:rPr lang="en-US" sz="1999" dirty="0"/>
              <a:t>Used </a:t>
            </a:r>
            <a:r>
              <a:rPr lang="en-US" sz="1999" dirty="0"/>
              <a:t>to calculate the address of </a:t>
            </a:r>
            <a:r>
              <a:rPr lang="en-US" sz="1999" dirty="0"/>
              <a:t>the operands </a:t>
            </a:r>
            <a:r>
              <a:rPr lang="en-US" sz="1999" dirty="0"/>
              <a:t>or of </a:t>
            </a:r>
            <a:r>
              <a:rPr lang="en-US" sz="1999" dirty="0"/>
              <a:t>the instruction itself.</a:t>
            </a:r>
            <a:endParaRPr lang="en-US" sz="1999" dirty="0"/>
          </a:p>
          <a:p>
            <a:pPr marL="749583" lvl="1" indent="-457063" algn="just">
              <a:lnSpc>
                <a:spcPct val="150000"/>
              </a:lnSpc>
              <a:buFont typeface="+mj-lt"/>
              <a:buAutoNum type="arabicPeriod"/>
            </a:pPr>
            <a:r>
              <a:rPr lang="en-US" sz="1999" dirty="0"/>
              <a:t>Segment Registers - </a:t>
            </a:r>
            <a:r>
              <a:rPr lang="en-US" sz="1999" dirty="0"/>
              <a:t>Used </a:t>
            </a:r>
            <a:r>
              <a:rPr lang="en-US" sz="1999" dirty="0"/>
              <a:t>during </a:t>
            </a:r>
            <a:r>
              <a:rPr lang="en-US" sz="1999" dirty="0"/>
              <a:t>memory access</a:t>
            </a:r>
            <a:endParaRPr lang="en-US" sz="1999" dirty="0"/>
          </a:p>
          <a:p>
            <a:pPr marL="749583" lvl="1" indent="-457063" algn="just">
              <a:lnSpc>
                <a:spcPct val="150000"/>
              </a:lnSpc>
              <a:buFont typeface="+mj-lt"/>
              <a:buAutoNum type="arabicPeriod"/>
            </a:pPr>
            <a:r>
              <a:rPr lang="en-US" sz="1999" dirty="0"/>
              <a:t>Instruction Pointer - </a:t>
            </a:r>
            <a:r>
              <a:rPr lang="en-US" sz="1999" dirty="0"/>
              <a:t>Used </a:t>
            </a:r>
            <a:r>
              <a:rPr lang="en-US" sz="1999" dirty="0"/>
              <a:t>to point to the next instruction that is to </a:t>
            </a:r>
            <a:r>
              <a:rPr lang="en-US" sz="1999" dirty="0"/>
              <a:t>be fetched</a:t>
            </a:r>
            <a:endParaRPr lang="en-US" sz="1999" dirty="0"/>
          </a:p>
          <a:p>
            <a:pPr algn="just"/>
            <a:endParaRPr lang="en-US" sz="2399" dirty="0"/>
          </a:p>
        </p:txBody>
      </p:sp>
    </p:spTree>
    <p:extLst>
      <p:ext uri="{BB962C8B-B14F-4D97-AF65-F5344CB8AC3E}">
        <p14:creationId xmlns:p14="http://schemas.microsoft.com/office/powerpoint/2010/main" val="204672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99" dirty="0"/>
              <a:t>Data </a:t>
            </a:r>
            <a:r>
              <a:rPr lang="en-US" sz="2399" dirty="0"/>
              <a:t>Transfer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99" dirty="0"/>
              <a:t>Memory </a:t>
            </a:r>
            <a:r>
              <a:rPr lang="en-US" sz="2399" dirty="0"/>
              <a:t>Addressing – Memory segments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99" dirty="0"/>
              <a:t>The RESET </a:t>
            </a:r>
            <a:r>
              <a:rPr lang="en-US" sz="2399" dirty="0"/>
              <a:t>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99" dirty="0"/>
              <a:t>I/O </a:t>
            </a:r>
            <a:r>
              <a:rPr lang="en-US" sz="2399" dirty="0"/>
              <a:t>Addressing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99" dirty="0"/>
              <a:t>Direct </a:t>
            </a:r>
            <a:r>
              <a:rPr lang="en-US" sz="1999" dirty="0"/>
              <a:t>I/O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99" dirty="0"/>
              <a:t>Memory Mapped I/O</a:t>
            </a:r>
            <a:endParaRPr lang="en-US" sz="1999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399" dirty="0"/>
              <a:t>Interrupt </a:t>
            </a:r>
            <a:r>
              <a:rPr lang="en-US" sz="2399" dirty="0"/>
              <a:t>Handling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99" dirty="0" err="1"/>
              <a:t>Maskable</a:t>
            </a:r>
            <a:r>
              <a:rPr lang="en-US" sz="2199" dirty="0"/>
              <a:t> </a:t>
            </a:r>
            <a:r>
              <a:rPr lang="en-US" sz="2199" dirty="0"/>
              <a:t>Interrupts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99" dirty="0"/>
              <a:t>Non-</a:t>
            </a:r>
            <a:r>
              <a:rPr lang="en-US" sz="2199" dirty="0" err="1"/>
              <a:t>Maskable</a:t>
            </a:r>
            <a:r>
              <a:rPr lang="en-US" sz="2199" dirty="0"/>
              <a:t> </a:t>
            </a:r>
            <a:r>
              <a:rPr lang="en-US" sz="2199" dirty="0"/>
              <a:t>Interrupts.</a:t>
            </a:r>
            <a:endParaRPr lang="en-US" sz="2199" dirty="0"/>
          </a:p>
        </p:txBody>
      </p:sp>
    </p:spTree>
    <p:extLst>
      <p:ext uri="{BB962C8B-B14F-4D97-AF65-F5344CB8AC3E}">
        <p14:creationId xmlns:p14="http://schemas.microsoft.com/office/powerpoint/2010/main" val="134672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Segments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11" t="4692"/>
          <a:stretch/>
        </p:blipFill>
        <p:spPr>
          <a:xfrm>
            <a:off x="1096994" y="1906569"/>
            <a:ext cx="7960385" cy="435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4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1737801"/>
            <a:ext cx="10055781" cy="4022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99" dirty="0"/>
              <a:t> Termed </a:t>
            </a:r>
            <a:r>
              <a:rPr lang="en-US" sz="2399" dirty="0"/>
              <a:t>as an assistant to the processor</a:t>
            </a:r>
            <a:r>
              <a:rPr lang="en-US" sz="2399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99" dirty="0"/>
              <a:t>Mostly </a:t>
            </a:r>
            <a:r>
              <a:rPr lang="en-US" sz="2399" dirty="0"/>
              <a:t>used for </a:t>
            </a:r>
            <a:r>
              <a:rPr lang="en-US" sz="2399" dirty="0"/>
              <a:t>performing arithmetic </a:t>
            </a:r>
            <a:r>
              <a:rPr lang="en-US" sz="2399" dirty="0"/>
              <a:t>operations</a:t>
            </a:r>
            <a:r>
              <a:rPr lang="en-US" sz="2399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99"/>
              <a:t>The Operations </a:t>
            </a:r>
            <a:r>
              <a:rPr lang="en-US" sz="2399" dirty="0"/>
              <a:t>are performed much faster and the processor </a:t>
            </a:r>
            <a:r>
              <a:rPr lang="en-US" sz="2399" dirty="0"/>
              <a:t>becomes free </a:t>
            </a:r>
            <a:r>
              <a:rPr lang="en-US" sz="2399" dirty="0"/>
              <a:t>to perform some other task.</a:t>
            </a:r>
          </a:p>
        </p:txBody>
      </p:sp>
    </p:spTree>
    <p:extLst>
      <p:ext uri="{BB962C8B-B14F-4D97-AF65-F5344CB8AC3E}">
        <p14:creationId xmlns:p14="http://schemas.microsoft.com/office/powerpoint/2010/main" val="212664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Small </a:t>
            </a:r>
            <a:r>
              <a:rPr lang="en-US" sz="2400" dirty="0"/>
              <a:t>storage components that are used for </a:t>
            </a:r>
            <a:r>
              <a:rPr lang="en-US" sz="2400" dirty="0" smtClean="0"/>
              <a:t>a very </a:t>
            </a:r>
            <a:r>
              <a:rPr lang="en-US" sz="2400" dirty="0"/>
              <a:t>fast access of data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Directly </a:t>
            </a:r>
            <a:r>
              <a:rPr lang="en-US" sz="2400" dirty="0"/>
              <a:t>access the hardware access them </a:t>
            </a:r>
            <a:r>
              <a:rPr lang="en-US" sz="2400" dirty="0" smtClean="0"/>
              <a:t>through the </a:t>
            </a:r>
            <a:r>
              <a:rPr lang="en-US" sz="2400" dirty="0"/>
              <a:t>registers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Registers have limited effect to the </a:t>
            </a:r>
            <a:r>
              <a:rPr lang="en-US" sz="2400" dirty="0" smtClean="0"/>
              <a:t>microprocessor.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Adding more </a:t>
            </a:r>
            <a:r>
              <a:rPr lang="en-US" sz="2400" dirty="0"/>
              <a:t>registers make a program more </a:t>
            </a:r>
            <a:r>
              <a:rPr lang="en-US" sz="2400" dirty="0" smtClean="0"/>
              <a:t>efficient.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2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1737361"/>
            <a:ext cx="10055781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Components of the </a:t>
            </a:r>
            <a:r>
              <a:rPr lang="en-US" sz="2400" dirty="0" smtClean="0"/>
              <a:t>Motherboard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Registers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ALU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Processor and Coprocessor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DMA (Direct Memory </a:t>
            </a:r>
            <a:r>
              <a:rPr lang="en-US" sz="2400" dirty="0" smtClean="0"/>
              <a:t>Access)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9" r="1538" b="3297"/>
          <a:stretch/>
        </p:blipFill>
        <p:spPr>
          <a:xfrm>
            <a:off x="6656974" y="1737361"/>
            <a:ext cx="4495801" cy="449580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96835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registers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1845734"/>
            <a:ext cx="10788618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User instructs the application program to open a </a:t>
            </a:r>
            <a:r>
              <a:rPr lang="en-US" sz="2400" dirty="0" smtClean="0"/>
              <a:t>file.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This command is converted into a system </a:t>
            </a:r>
            <a:r>
              <a:rPr lang="en-US" sz="2400" dirty="0" smtClean="0"/>
              <a:t>call </a:t>
            </a:r>
            <a:r>
              <a:rPr lang="en-US" sz="2400" dirty="0"/>
              <a:t>to the operating system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 operating system in </a:t>
            </a:r>
            <a:r>
              <a:rPr lang="en-US" sz="2400" dirty="0" smtClean="0"/>
              <a:t>turn converts </a:t>
            </a:r>
            <a:r>
              <a:rPr lang="en-US" sz="2400" dirty="0"/>
              <a:t>the command and accesses the BIOS </a:t>
            </a:r>
            <a:r>
              <a:rPr lang="en-US" sz="2400" dirty="0" smtClean="0"/>
              <a:t>to </a:t>
            </a:r>
            <a:r>
              <a:rPr lang="en-US" sz="2400" dirty="0"/>
              <a:t>execute the user </a:t>
            </a:r>
            <a:r>
              <a:rPr lang="en-US" sz="2400" dirty="0" smtClean="0"/>
              <a:t>command.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The BIOS </a:t>
            </a:r>
            <a:r>
              <a:rPr lang="en-US" sz="2400" dirty="0"/>
              <a:t>then accesses the corresponding hardware with the help of the </a:t>
            </a:r>
            <a:r>
              <a:rPr lang="en-US" sz="2400" dirty="0" smtClean="0"/>
              <a:t>corresponding register.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 BIOS converts the defined function call into a command sequence for </a:t>
            </a:r>
            <a:r>
              <a:rPr lang="en-US" sz="2400" dirty="0" smtClean="0"/>
              <a:t>the register </a:t>
            </a:r>
            <a:r>
              <a:rPr lang="en-US" sz="2400" dirty="0"/>
              <a:t>concerned</a:t>
            </a:r>
          </a:p>
        </p:txBody>
      </p:sp>
    </p:spTree>
    <p:extLst>
      <p:ext uri="{BB962C8B-B14F-4D97-AF65-F5344CB8AC3E}">
        <p14:creationId xmlns:p14="http://schemas.microsoft.com/office/powerpoint/2010/main" val="224643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Instruction Pointer - </a:t>
            </a:r>
            <a:r>
              <a:rPr lang="en-US" sz="2400" dirty="0" smtClean="0"/>
              <a:t>Used </a:t>
            </a:r>
            <a:r>
              <a:rPr lang="en-US" sz="2400" dirty="0"/>
              <a:t>to point to the next instruction that is to be fetched by the </a:t>
            </a:r>
            <a:r>
              <a:rPr lang="en-US" sz="2400" dirty="0" smtClean="0"/>
              <a:t>processor for </a:t>
            </a:r>
            <a:r>
              <a:rPr lang="en-US" sz="2400" dirty="0"/>
              <a:t>execution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Flag Register - </a:t>
            </a:r>
            <a:r>
              <a:rPr lang="en-US" sz="2400" dirty="0" smtClean="0"/>
              <a:t>Collection </a:t>
            </a:r>
            <a:r>
              <a:rPr lang="en-US" sz="2400" dirty="0"/>
              <a:t>of a number of </a:t>
            </a:r>
            <a:r>
              <a:rPr lang="en-US" sz="2400" dirty="0" smtClean="0"/>
              <a:t>flags that are required </a:t>
            </a:r>
            <a:r>
              <a:rPr lang="en-US" sz="2400" dirty="0"/>
              <a:t>by the processor for performing various operations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Segment </a:t>
            </a:r>
            <a:r>
              <a:rPr lang="en-US" sz="2400" dirty="0" smtClean="0"/>
              <a:t>Registers </a:t>
            </a:r>
            <a:r>
              <a:rPr lang="en-US" sz="2400" dirty="0"/>
              <a:t>- used by a processor in a segmented memory </a:t>
            </a:r>
            <a:r>
              <a:rPr lang="en-US" sz="2400" dirty="0" smtClean="0"/>
              <a:t>environment to </a:t>
            </a:r>
            <a:r>
              <a:rPr lang="en-US" sz="2400" dirty="0"/>
              <a:t>point to </a:t>
            </a:r>
            <a:r>
              <a:rPr lang="en-US" sz="2400" dirty="0" smtClean="0"/>
              <a:t>a particular </a:t>
            </a:r>
            <a:r>
              <a:rPr lang="en-US" sz="2400" dirty="0"/>
              <a:t>memory segment.</a:t>
            </a:r>
          </a:p>
        </p:txBody>
      </p:sp>
    </p:spTree>
    <p:extLst>
      <p:ext uri="{BB962C8B-B14F-4D97-AF65-F5344CB8AC3E}">
        <p14:creationId xmlns:p14="http://schemas.microsoft.com/office/powerpoint/2010/main" val="226005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1845734"/>
            <a:ext cx="10636218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Address Register - </a:t>
            </a:r>
            <a:r>
              <a:rPr lang="en-US" sz="2400" dirty="0" smtClean="0"/>
              <a:t>Used </a:t>
            </a:r>
            <a:r>
              <a:rPr lang="en-US" sz="2400" dirty="0"/>
              <a:t>to store the address of the data that has to be either stored in the </a:t>
            </a:r>
            <a:r>
              <a:rPr lang="en-US" sz="2400" dirty="0" smtClean="0"/>
              <a:t>main memory </a:t>
            </a:r>
            <a:r>
              <a:rPr lang="en-US" sz="2400" dirty="0"/>
              <a:t>or fetched from the main memory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Data Register - </a:t>
            </a:r>
            <a:r>
              <a:rPr lang="en-US" sz="2400" dirty="0" smtClean="0"/>
              <a:t>Used </a:t>
            </a:r>
            <a:r>
              <a:rPr lang="en-US" sz="2400" dirty="0"/>
              <a:t>to hold the data that has to be transferred between two </a:t>
            </a:r>
            <a:r>
              <a:rPr lang="en-US" sz="2400" dirty="0" smtClean="0"/>
              <a:t>devices.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Pointer and Index </a:t>
            </a:r>
            <a:r>
              <a:rPr lang="en-US" sz="2400" dirty="0" smtClean="0"/>
              <a:t>Register </a:t>
            </a:r>
            <a:r>
              <a:rPr lang="en-US" sz="2400" dirty="0"/>
              <a:t>- </a:t>
            </a:r>
            <a:r>
              <a:rPr lang="en-US" sz="2400" dirty="0" smtClean="0"/>
              <a:t>Used </a:t>
            </a:r>
            <a:r>
              <a:rPr lang="en-US" sz="2400" dirty="0"/>
              <a:t>by the ALU to perform arithmetic and logical functions.</a:t>
            </a:r>
          </a:p>
        </p:txBody>
      </p:sp>
    </p:spTree>
    <p:extLst>
      <p:ext uri="{BB962C8B-B14F-4D97-AF65-F5344CB8AC3E}">
        <p14:creationId xmlns:p14="http://schemas.microsoft.com/office/powerpoint/2010/main" val="285925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1845734"/>
            <a:ext cx="10560018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Scratch Pad Registers - </a:t>
            </a:r>
            <a:r>
              <a:rPr lang="en-US" sz="2400" dirty="0" smtClean="0"/>
              <a:t>Used </a:t>
            </a:r>
            <a:r>
              <a:rPr lang="en-US" sz="2400" dirty="0"/>
              <a:t>by the ALU for storing temporary values and </a:t>
            </a:r>
            <a:r>
              <a:rPr lang="en-US" sz="2400" dirty="0" smtClean="0"/>
              <a:t>intermediate results</a:t>
            </a:r>
            <a:r>
              <a:rPr lang="en-US" sz="2400" dirty="0"/>
              <a:t>. These registers are not accessible by any instruction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Accumulator - </a:t>
            </a:r>
            <a:r>
              <a:rPr lang="en-US" sz="2400" dirty="0" smtClean="0"/>
              <a:t>Register </a:t>
            </a:r>
            <a:r>
              <a:rPr lang="en-US" sz="2400" dirty="0"/>
              <a:t>that is used by the ALU to temporarily hold the results of </a:t>
            </a:r>
            <a:r>
              <a:rPr lang="en-US" sz="2400" dirty="0" smtClean="0"/>
              <a:t>a previous </a:t>
            </a:r>
            <a:r>
              <a:rPr lang="en-US" sz="2400" dirty="0"/>
              <a:t>operation.</a:t>
            </a:r>
          </a:p>
        </p:txBody>
      </p:sp>
    </p:spTree>
    <p:extLst>
      <p:ext uri="{BB962C8B-B14F-4D97-AF65-F5344CB8AC3E}">
        <p14:creationId xmlns:p14="http://schemas.microsoft.com/office/powerpoint/2010/main" val="179531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Compared to the </a:t>
            </a:r>
            <a:r>
              <a:rPr lang="en-US" sz="2400" dirty="0" smtClean="0"/>
              <a:t>conventional RAM </a:t>
            </a:r>
            <a:r>
              <a:rPr lang="en-US" sz="2400" dirty="0"/>
              <a:t>chips, the cache is smaller and faster</a:t>
            </a:r>
            <a:r>
              <a:rPr lang="en-US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Access </a:t>
            </a:r>
            <a:r>
              <a:rPr lang="en-US" sz="2400" dirty="0"/>
              <a:t>time </a:t>
            </a:r>
            <a:r>
              <a:rPr lang="en-US" sz="2400" dirty="0" smtClean="0"/>
              <a:t>is </a:t>
            </a:r>
            <a:r>
              <a:rPr lang="en-US" sz="2400" dirty="0"/>
              <a:t>much lower </a:t>
            </a:r>
            <a:r>
              <a:rPr lang="en-US" sz="2400" dirty="0" smtClean="0"/>
              <a:t>than conventional 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Cache </a:t>
            </a:r>
            <a:r>
              <a:rPr lang="en-US" sz="2400" dirty="0"/>
              <a:t>holds the data that are </a:t>
            </a:r>
            <a:r>
              <a:rPr lang="en-US" sz="2400" dirty="0" smtClean="0"/>
              <a:t>frequently required </a:t>
            </a:r>
            <a:r>
              <a:rPr lang="en-US" sz="2400" dirty="0"/>
              <a:t>by the </a:t>
            </a:r>
            <a:r>
              <a:rPr lang="en-US" sz="2400" dirty="0" smtClean="0"/>
              <a:t>processor.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3417440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6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Cache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1845734"/>
            <a:ext cx="10712418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When the processor requests some data, </a:t>
            </a:r>
            <a:r>
              <a:rPr lang="en-US" sz="2400" dirty="0" smtClean="0"/>
              <a:t>the cache </a:t>
            </a:r>
            <a:r>
              <a:rPr lang="en-US" sz="2400" dirty="0"/>
              <a:t>controller first checks whether the data is present in the cache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If it is present, </a:t>
            </a:r>
            <a:r>
              <a:rPr lang="en-US" sz="2400" dirty="0" smtClean="0"/>
              <a:t>then it </a:t>
            </a:r>
            <a:r>
              <a:rPr lang="en-US" sz="2400" dirty="0"/>
              <a:t>is immediately made available to the </a:t>
            </a:r>
            <a:r>
              <a:rPr lang="en-US" sz="2400" dirty="0" smtClean="0"/>
              <a:t>processor.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If the data is not held in the </a:t>
            </a:r>
            <a:r>
              <a:rPr lang="en-US" sz="2400" dirty="0" smtClean="0"/>
              <a:t>cache memory</a:t>
            </a:r>
            <a:r>
              <a:rPr lang="en-US" sz="2400" dirty="0"/>
              <a:t>, then the cache reads the main memory and simultaneously transfers the </a:t>
            </a:r>
            <a:r>
              <a:rPr lang="en-US" sz="2400" dirty="0" smtClean="0"/>
              <a:t>read data </a:t>
            </a:r>
            <a:r>
              <a:rPr lang="en-US" sz="2400" dirty="0"/>
              <a:t>to the processor.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When </a:t>
            </a:r>
            <a:r>
              <a:rPr lang="en-US" sz="2400" dirty="0"/>
              <a:t>the processor wants to write to the main memory, </a:t>
            </a:r>
            <a:r>
              <a:rPr lang="en-US" sz="2400" dirty="0" smtClean="0"/>
              <a:t>it writes </a:t>
            </a:r>
            <a:r>
              <a:rPr lang="en-US" sz="2400" dirty="0"/>
              <a:t>onto the cache memory at high speed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 cache controller then writes the </a:t>
            </a:r>
            <a:r>
              <a:rPr lang="en-US" sz="2400" dirty="0" smtClean="0"/>
              <a:t>data back </a:t>
            </a:r>
            <a:r>
              <a:rPr lang="en-US" sz="2400" dirty="0"/>
              <a:t>to the main memory later.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5771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1845734"/>
            <a:ext cx="10560018" cy="40233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Buses are a set of parallel electrical conducting lines that connect various components </a:t>
            </a:r>
            <a:r>
              <a:rPr lang="en-US" sz="2400" dirty="0" smtClean="0"/>
              <a:t>on the </a:t>
            </a:r>
            <a:r>
              <a:rPr lang="en-US" sz="2400" dirty="0"/>
              <a:t>motherboard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Combined </a:t>
            </a:r>
            <a:r>
              <a:rPr lang="en-US" sz="2400" dirty="0"/>
              <a:t>in different ways to suit </a:t>
            </a:r>
            <a:r>
              <a:rPr lang="en-US" sz="2400" dirty="0" smtClean="0"/>
              <a:t>different functions </a:t>
            </a:r>
            <a:r>
              <a:rPr lang="en-US" sz="2400" dirty="0"/>
              <a:t>and each combination is given a different name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Provide electrical </a:t>
            </a:r>
            <a:r>
              <a:rPr lang="en-US" sz="2400" dirty="0"/>
              <a:t>interconnection between the processor components and the interface </a:t>
            </a:r>
            <a:r>
              <a:rPr lang="en-US" sz="2400" dirty="0" smtClean="0"/>
              <a:t>device used </a:t>
            </a:r>
            <a:r>
              <a:rPr lang="en-US" sz="2400" dirty="0"/>
              <a:t>with peripheral equipment.</a:t>
            </a:r>
          </a:p>
        </p:txBody>
      </p:sp>
    </p:spTree>
    <p:extLst>
      <p:ext uri="{BB962C8B-B14F-4D97-AF65-F5344CB8AC3E}">
        <p14:creationId xmlns:p14="http://schemas.microsoft.com/office/powerpoint/2010/main" val="214682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012" y="1905000"/>
            <a:ext cx="10896600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width of a bus </a:t>
            </a:r>
            <a:r>
              <a:rPr lang="en-US" sz="2400" dirty="0" smtClean="0"/>
              <a:t>-  The </a:t>
            </a:r>
            <a:r>
              <a:rPr lang="en-US" sz="2400" dirty="0"/>
              <a:t>number of </a:t>
            </a:r>
            <a:r>
              <a:rPr lang="en-US" sz="2400" dirty="0" smtClean="0"/>
              <a:t>electrical lines </a:t>
            </a:r>
            <a:r>
              <a:rPr lang="en-US" sz="2400" dirty="0"/>
              <a:t>that make up the </a:t>
            </a:r>
            <a:r>
              <a:rPr lang="en-US" sz="2400" dirty="0" smtClean="0"/>
              <a:t>bus (</a:t>
            </a:r>
            <a:r>
              <a:rPr lang="en-US" sz="2400" dirty="0"/>
              <a:t>number of bits it can carry at one instance of </a:t>
            </a:r>
            <a:r>
              <a:rPr lang="en-US" sz="2400" dirty="0" smtClean="0"/>
              <a:t>time).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16 – bit - 16 electrical lines that combine together to form the </a:t>
            </a:r>
            <a:r>
              <a:rPr lang="en-US" sz="2400" dirty="0" smtClean="0"/>
              <a:t>bus.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Transfer the </a:t>
            </a:r>
            <a:r>
              <a:rPr lang="en-US" sz="2400" dirty="0"/>
              <a:t>data between the processor </a:t>
            </a:r>
            <a:r>
              <a:rPr lang="en-US" sz="2400" dirty="0" smtClean="0"/>
              <a:t>and peripherals </a:t>
            </a:r>
            <a:r>
              <a:rPr lang="en-US" sz="2400" dirty="0"/>
              <a:t>or between different peripherals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bus width should match the </a:t>
            </a:r>
            <a:r>
              <a:rPr lang="en-US" sz="2400" dirty="0" smtClean="0"/>
              <a:t>data path </a:t>
            </a:r>
            <a:r>
              <a:rPr lang="en-US" sz="2400" dirty="0"/>
              <a:t>width of the microprocessor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During data </a:t>
            </a:r>
            <a:r>
              <a:rPr lang="en-US" sz="2400" dirty="0"/>
              <a:t>transfer, the entire word may be transferred in one exchange - improve </a:t>
            </a:r>
            <a:r>
              <a:rPr lang="en-US" sz="2400" dirty="0" smtClean="0"/>
              <a:t>the overall </a:t>
            </a:r>
            <a:r>
              <a:rPr lang="en-US" sz="2400" dirty="0"/>
              <a:t>performance of the processor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519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Adding </a:t>
            </a:r>
            <a:r>
              <a:rPr lang="en-US" sz="2400" dirty="0"/>
              <a:t>more number of </a:t>
            </a:r>
            <a:r>
              <a:rPr lang="en-US" sz="2400" dirty="0" smtClean="0"/>
              <a:t>data lines </a:t>
            </a:r>
            <a:r>
              <a:rPr lang="en-US" sz="2400" dirty="0"/>
              <a:t>on to the bus, adds complexity to the circuits in the memory as well as </a:t>
            </a:r>
            <a:r>
              <a:rPr lang="en-US" sz="2400" dirty="0" smtClean="0"/>
              <a:t>the processor.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010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Arbitration and Bus-Mastering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1845734"/>
            <a:ext cx="10864818" cy="432646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A </a:t>
            </a:r>
            <a:r>
              <a:rPr lang="en-US" sz="2400" dirty="0" smtClean="0"/>
              <a:t>bus that </a:t>
            </a:r>
            <a:r>
              <a:rPr lang="en-US" sz="2400" dirty="0"/>
              <a:t>is connected directly to the processor data and address lines are called local bus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Components are connected via the PC Bus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components connected to the bus are in direct contact and control of </a:t>
            </a:r>
            <a:r>
              <a:rPr lang="en-US" sz="2400" dirty="0" smtClean="0"/>
              <a:t>the processor.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Need </a:t>
            </a:r>
            <a:r>
              <a:rPr lang="en-US" sz="2400" dirty="0"/>
              <a:t>not always control the operation of the </a:t>
            </a:r>
            <a:r>
              <a:rPr lang="en-US" sz="2400" dirty="0" smtClean="0"/>
              <a:t>bus.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The  </a:t>
            </a:r>
            <a:r>
              <a:rPr lang="en-US" sz="2400" dirty="0"/>
              <a:t>arbitrated expansion </a:t>
            </a:r>
            <a:r>
              <a:rPr lang="en-US" sz="2400" dirty="0" smtClean="0"/>
              <a:t>bus - design</a:t>
            </a:r>
            <a:r>
              <a:rPr lang="en-US" sz="2400" dirty="0"/>
              <a:t>, the processor is not in full control of the bus but it is connected to the bus just </a:t>
            </a:r>
            <a:r>
              <a:rPr lang="en-US" sz="2400" dirty="0" smtClean="0"/>
              <a:t>as any </a:t>
            </a:r>
            <a:r>
              <a:rPr lang="en-US" sz="2400" dirty="0"/>
              <a:t>other component. The control of the bus is handed over to specialized circuits </a:t>
            </a:r>
            <a:r>
              <a:rPr lang="en-US" sz="2400" dirty="0" smtClean="0"/>
              <a:t>called the </a:t>
            </a:r>
            <a:r>
              <a:rPr lang="en-US" sz="2400" dirty="0"/>
              <a:t>bus controller</a:t>
            </a:r>
          </a:p>
        </p:txBody>
      </p:sp>
    </p:spTree>
    <p:extLst>
      <p:ext uri="{BB962C8B-B14F-4D97-AF65-F5344CB8AC3E}">
        <p14:creationId xmlns:p14="http://schemas.microsoft.com/office/powerpoint/2010/main" val="179002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Mother-Board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Interconnects the PC components.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Divided into main 2 parts (Bus board </a:t>
            </a:r>
            <a:r>
              <a:rPr lang="en-US" sz="2400" dirty="0"/>
              <a:t>and </a:t>
            </a:r>
            <a:r>
              <a:rPr lang="en-US" sz="2400" dirty="0" smtClean="0"/>
              <a:t>Processor board).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Bus Board </a:t>
            </a:r>
            <a:r>
              <a:rPr lang="en-US" sz="2400" dirty="0"/>
              <a:t>- </a:t>
            </a:r>
            <a:r>
              <a:rPr lang="en-US" sz="2400" dirty="0" smtClean="0"/>
              <a:t>Has </a:t>
            </a:r>
            <a:r>
              <a:rPr lang="en-US" sz="2400" dirty="0"/>
              <a:t>the slots for the adapters and </a:t>
            </a:r>
            <a:r>
              <a:rPr lang="en-US" sz="2400" dirty="0" smtClean="0"/>
              <a:t>the interfaces.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Processor Board – Responsible for the co-processor functions and transferring of the instructions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878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Bus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Single Bus has </a:t>
            </a:r>
            <a:r>
              <a:rPr lang="en-US" sz="2400" dirty="0"/>
              <a:t>devastating effects on the performance of </a:t>
            </a:r>
            <a:r>
              <a:rPr lang="en-US" sz="2400" dirty="0" smtClean="0"/>
              <a:t>the computer.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Dual Bus- </a:t>
            </a:r>
            <a:r>
              <a:rPr lang="en-US" sz="2400" dirty="0"/>
              <a:t>one for memory and the </a:t>
            </a:r>
            <a:r>
              <a:rPr lang="en-US" sz="2400" dirty="0" smtClean="0"/>
              <a:t>other for </a:t>
            </a:r>
            <a:r>
              <a:rPr lang="en-US" sz="2400" dirty="0"/>
              <a:t>the </a:t>
            </a:r>
            <a:r>
              <a:rPr lang="en-US" sz="2400" dirty="0" smtClean="0"/>
              <a:t>I/O </a:t>
            </a:r>
            <a:r>
              <a:rPr lang="en-US" sz="2400" dirty="0"/>
              <a:t>expansion </a:t>
            </a:r>
            <a:r>
              <a:rPr lang="en-US" sz="2400" dirty="0" smtClean="0"/>
              <a:t>bus.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Compaq Computer Corporation was the first company </a:t>
            </a:r>
            <a:r>
              <a:rPr lang="en-US" sz="2400" dirty="0" smtClean="0"/>
              <a:t>to introduced </a:t>
            </a:r>
            <a:r>
              <a:rPr lang="en-US" sz="2400" dirty="0"/>
              <a:t>dual-bus PC</a:t>
            </a:r>
          </a:p>
        </p:txBody>
      </p:sp>
    </p:spTree>
    <p:extLst>
      <p:ext uri="{BB962C8B-B14F-4D97-AF65-F5344CB8AC3E}">
        <p14:creationId xmlns:p14="http://schemas.microsoft.com/office/powerpoint/2010/main" val="319246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2438400"/>
            <a:ext cx="10055781" cy="1450757"/>
          </a:xfrm>
        </p:spPr>
        <p:txBody>
          <a:bodyPr/>
          <a:lstStyle/>
          <a:p>
            <a:pPr algn="ctr"/>
            <a:r>
              <a:rPr lang="en-US" dirty="0" smtClean="0"/>
              <a:t>Thank You…!!!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4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 central component of the motherboard is the main </a:t>
            </a:r>
            <a:r>
              <a:rPr lang="en-US" sz="2400" dirty="0" smtClean="0"/>
              <a:t>processor.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 CPU is associated with a coprocessor for mathematical </a:t>
            </a:r>
            <a:r>
              <a:rPr lang="en-US" sz="2400" dirty="0" smtClean="0"/>
              <a:t>applications.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Houses </a:t>
            </a:r>
            <a:r>
              <a:rPr lang="en-US" sz="2400" dirty="0"/>
              <a:t>a cache controller and a cache RAM </a:t>
            </a:r>
            <a:r>
              <a:rPr lang="en-US" sz="2400" dirty="0" smtClean="0"/>
              <a:t>to enhance </a:t>
            </a:r>
            <a:r>
              <a:rPr lang="en-US" sz="2400" dirty="0"/>
              <a:t>the overall performance of the </a:t>
            </a:r>
            <a:r>
              <a:rPr lang="en-US" sz="2400" dirty="0" smtClean="0"/>
              <a:t>computer.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Houses </a:t>
            </a:r>
            <a:r>
              <a:rPr lang="en-US" sz="2400" dirty="0"/>
              <a:t>other devices like main memory or RAM, the ROM </a:t>
            </a:r>
            <a:r>
              <a:rPr lang="en-US" sz="2400" dirty="0" smtClean="0"/>
              <a:t>BIOS, </a:t>
            </a:r>
            <a:r>
              <a:rPr lang="en-US" sz="2400" dirty="0"/>
              <a:t>the DMA </a:t>
            </a:r>
            <a:r>
              <a:rPr lang="en-US" sz="2400" dirty="0" smtClean="0"/>
              <a:t>controller , timer, </a:t>
            </a:r>
            <a:r>
              <a:rPr lang="en-US" sz="2400" dirty="0"/>
              <a:t>keyboard interface and bus slots.</a:t>
            </a:r>
          </a:p>
        </p:txBody>
      </p:sp>
    </p:spTree>
    <p:extLst>
      <p:ext uri="{BB962C8B-B14F-4D97-AF65-F5344CB8AC3E}">
        <p14:creationId xmlns:p14="http://schemas.microsoft.com/office/powerpoint/2010/main" val="74633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Components of Motherboard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3" y="1845734"/>
            <a:ext cx="10712419" cy="40233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Processor and </a:t>
            </a:r>
            <a:r>
              <a:rPr lang="en-US" sz="2400" dirty="0" smtClean="0"/>
              <a:t>Coprocessor – Performs extensive </a:t>
            </a:r>
            <a:r>
              <a:rPr lang="en-US" sz="2400" dirty="0"/>
              <a:t>mathematical calculation with high </a:t>
            </a:r>
            <a:r>
              <a:rPr lang="en-US" sz="2400" dirty="0" smtClean="0"/>
              <a:t>accuracy.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 coprocessor is a special set of circuit s in a microprocessor chip that is designed to manipulate numbers or perform some other specialized function more quickly than the basic microprocessor circuits could perform the same task.</a:t>
            </a:r>
            <a:endParaRPr lang="en-US" sz="2400" dirty="0" smtClean="0"/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RAM (Random Access Memory) - </a:t>
            </a:r>
            <a:r>
              <a:rPr lang="en-US" sz="2400" dirty="0" smtClean="0"/>
              <a:t>Temporarily </a:t>
            </a:r>
            <a:r>
              <a:rPr lang="en-US" sz="2400" dirty="0"/>
              <a:t>store </a:t>
            </a:r>
            <a:r>
              <a:rPr lang="en-US" sz="2400" dirty="0" smtClean="0"/>
              <a:t>data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Bus –Address Bus and Data Bus (For data transferring)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Cache - smaller and </a:t>
            </a:r>
            <a:r>
              <a:rPr lang="en-US" sz="2400" dirty="0" smtClean="0"/>
              <a:t>faster memory  locations in the mother board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739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1845734"/>
            <a:ext cx="10560018" cy="402336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ROM - contains some programs and data that are required by the computer </a:t>
            </a:r>
            <a:r>
              <a:rPr lang="en-US" sz="2400" dirty="0" smtClean="0"/>
              <a:t>during power </a:t>
            </a:r>
            <a:r>
              <a:rPr lang="en-US" sz="2400" dirty="0"/>
              <a:t>up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BUS Slots </a:t>
            </a:r>
            <a:r>
              <a:rPr lang="en-US" sz="2400" dirty="0"/>
              <a:t>- </a:t>
            </a:r>
            <a:r>
              <a:rPr lang="en-US" sz="2400" dirty="0" smtClean="0"/>
              <a:t>The </a:t>
            </a:r>
            <a:r>
              <a:rPr lang="en-US" sz="2400" dirty="0"/>
              <a:t>slots into which the various buses in the system are </a:t>
            </a:r>
            <a:r>
              <a:rPr lang="en-US" sz="2400" dirty="0" smtClean="0"/>
              <a:t>connected.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DMS - transfer extensive amount of data between the </a:t>
            </a:r>
            <a:r>
              <a:rPr lang="en-US" sz="2400" dirty="0" smtClean="0"/>
              <a:t>secondary memory </a:t>
            </a:r>
            <a:r>
              <a:rPr lang="en-US" sz="2400" dirty="0"/>
              <a:t>and the primary memory or vice </a:t>
            </a:r>
            <a:r>
              <a:rPr lang="en-US" sz="2400" dirty="0" smtClean="0"/>
              <a:t>versa.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Time </a:t>
            </a:r>
            <a:r>
              <a:rPr lang="en-US" sz="2400" dirty="0"/>
              <a:t>- supply a </a:t>
            </a:r>
            <a:r>
              <a:rPr lang="en-US" sz="2400" dirty="0" smtClean="0"/>
              <a:t>clock signal </a:t>
            </a:r>
            <a:r>
              <a:rPr lang="en-US" sz="2400" dirty="0"/>
              <a:t>based on which the CPU performs its operations and issues timer interrupts to update </a:t>
            </a:r>
            <a:r>
              <a:rPr lang="en-US" sz="2400" dirty="0" smtClean="0"/>
              <a:t>to internal </a:t>
            </a:r>
            <a:r>
              <a:rPr lang="en-US" sz="2400" dirty="0"/>
              <a:t>clock and to refresh the contents of the RAM.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020" y="1828800"/>
            <a:ext cx="6141728" cy="439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6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99" dirty="0"/>
              <a:t>Section </a:t>
            </a:r>
            <a:r>
              <a:rPr lang="en-US" sz="2399" dirty="0"/>
              <a:t>where all the arithmetic and </a:t>
            </a:r>
            <a:r>
              <a:rPr lang="en-US" sz="2399" dirty="0"/>
              <a:t>logical functions </a:t>
            </a:r>
            <a:r>
              <a:rPr lang="en-US" sz="2399" dirty="0"/>
              <a:t>are carried out</a:t>
            </a:r>
            <a:r>
              <a:rPr lang="en-US" sz="2399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99" dirty="0"/>
              <a:t>Must </a:t>
            </a:r>
            <a:r>
              <a:rPr lang="en-US" sz="2399" dirty="0"/>
              <a:t>be able to handle </a:t>
            </a:r>
            <a:r>
              <a:rPr lang="en-US" sz="2399" dirty="0"/>
              <a:t>two data, </a:t>
            </a:r>
            <a:r>
              <a:rPr lang="en-US" sz="2399" dirty="0"/>
              <a:t>words and the result</a:t>
            </a:r>
            <a:r>
              <a:rPr lang="en-US" sz="2399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99" dirty="0"/>
              <a:t>This concept is dependent on the storage and </a:t>
            </a:r>
            <a:r>
              <a:rPr lang="en-US" sz="2399" dirty="0"/>
              <a:t>processing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399" dirty="0"/>
              <a:t>Usually involved for comparisons as well. </a:t>
            </a:r>
            <a:endParaRPr lang="en-US" sz="2399" dirty="0"/>
          </a:p>
        </p:txBody>
      </p:sp>
    </p:spTree>
    <p:extLst>
      <p:ext uri="{BB962C8B-B14F-4D97-AF65-F5344CB8AC3E}">
        <p14:creationId xmlns:p14="http://schemas.microsoft.com/office/powerpoint/2010/main" val="259902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14" y="1829218"/>
            <a:ext cx="8805124" cy="44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D7DC9D6-C974-4760-AF25-FD6F69EC14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1607</Words>
  <Application>Microsoft Office PowerPoint</Application>
  <PresentationFormat>Custom</PresentationFormat>
  <Paragraphs>146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Cambria</vt:lpstr>
      <vt:lpstr>Corbel</vt:lpstr>
      <vt:lpstr>Gill Sans MT</vt:lpstr>
      <vt:lpstr>Wingdings</vt:lpstr>
      <vt:lpstr>Badge</vt:lpstr>
      <vt:lpstr>CPU Architecture</vt:lpstr>
      <vt:lpstr>Chapter Overview</vt:lpstr>
      <vt:lpstr>Mother-Board</vt:lpstr>
      <vt:lpstr>Cont.</vt:lpstr>
      <vt:lpstr>Basic Components of Motherboard</vt:lpstr>
      <vt:lpstr>Cont.</vt:lpstr>
      <vt:lpstr>Memory Hierarchy</vt:lpstr>
      <vt:lpstr>ALU</vt:lpstr>
      <vt:lpstr>Cont. </vt:lpstr>
      <vt:lpstr>Components of ALU</vt:lpstr>
      <vt:lpstr>ALU Architecture</vt:lpstr>
      <vt:lpstr>Processors</vt:lpstr>
      <vt:lpstr>Internal Organization of a Processor</vt:lpstr>
      <vt:lpstr>Execution Unit</vt:lpstr>
      <vt:lpstr>The Bus Interface Unit</vt:lpstr>
      <vt:lpstr>Processor Operation</vt:lpstr>
      <vt:lpstr>Memory Segments</vt:lpstr>
      <vt:lpstr>Co- Processor</vt:lpstr>
      <vt:lpstr>Registers</vt:lpstr>
      <vt:lpstr>How registers work?</vt:lpstr>
      <vt:lpstr>Types of Registers</vt:lpstr>
      <vt:lpstr>Cont.</vt:lpstr>
      <vt:lpstr>Cont.</vt:lpstr>
      <vt:lpstr>Cache</vt:lpstr>
      <vt:lpstr>How Cache Works?</vt:lpstr>
      <vt:lpstr>BUS</vt:lpstr>
      <vt:lpstr>Cont.</vt:lpstr>
      <vt:lpstr>Cont.</vt:lpstr>
      <vt:lpstr>Arbitration and Bus-Mastering</vt:lpstr>
      <vt:lpstr>Dual Bus Architecture</vt:lpstr>
      <vt:lpstr>Thank You…!!!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2016-01-08T07:07:48Z</dcterms:created>
  <dcterms:modified xsi:type="dcterms:W3CDTF">2019-11-20T03:46:55Z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