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1" r:id="rId31"/>
    <p:sldId id="28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5212" y="3962400"/>
            <a:ext cx="9041237" cy="1752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cap="none" dirty="0" smtClean="0"/>
              <a:t>Chapter 6 - Lecture 4</a:t>
            </a:r>
          </a:p>
          <a:p>
            <a:pPr>
              <a:lnSpc>
                <a:spcPct val="100000"/>
              </a:lnSpc>
            </a:pPr>
            <a:r>
              <a:rPr lang="en-US" sz="2400" cap="none" dirty="0" smtClean="0"/>
              <a:t>Dhanusha Somawardhana</a:t>
            </a:r>
          </a:p>
          <a:p>
            <a:pPr>
              <a:lnSpc>
                <a:spcPct val="100000"/>
              </a:lnSpc>
            </a:pPr>
            <a:r>
              <a:rPr lang="en-US" sz="2400" cap="none" dirty="0" smtClean="0"/>
              <a:t>BSc(Hons) IT (SLIIT), MBA(</a:t>
            </a:r>
            <a:r>
              <a:rPr lang="en-US" sz="2400" cap="none" dirty="0" err="1" smtClean="0"/>
              <a:t>U</a:t>
            </a:r>
            <a:r>
              <a:rPr lang="en-US" sz="2000" cap="none" dirty="0" err="1" smtClean="0"/>
              <a:t>o</a:t>
            </a:r>
            <a:r>
              <a:rPr lang="en-US" sz="2400" cap="none" dirty="0" err="1" smtClean="0"/>
              <a:t>w</a:t>
            </a:r>
            <a:r>
              <a:rPr lang="en-US" sz="2400" cap="none" dirty="0" smtClean="0"/>
              <a:t>), Reading DBA(</a:t>
            </a:r>
            <a:r>
              <a:rPr lang="en-US" sz="2400" cap="none" dirty="0" err="1" smtClean="0"/>
              <a:t>AeU</a:t>
            </a:r>
            <a:r>
              <a:rPr lang="en-US" sz="2400" cap="none" dirty="0" smtClean="0"/>
              <a:t>) </a:t>
            </a:r>
            <a:endParaRPr lang="en-US" sz="2400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77" r="8572"/>
          <a:stretch/>
        </p:blipFill>
        <p:spPr>
          <a:xfrm>
            <a:off x="7694612" y="584200"/>
            <a:ext cx="4341813" cy="30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Fibers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Employ </a:t>
            </a:r>
            <a:r>
              <a:rPr lang="en-US" sz="2400" dirty="0"/>
              <a:t>the medium of light to transmit </a:t>
            </a:r>
            <a:r>
              <a:rPr lang="en-US" sz="2400" dirty="0" smtClean="0"/>
              <a:t>information.</a:t>
            </a:r>
          </a:p>
          <a:p>
            <a:pPr algn="just"/>
            <a:r>
              <a:rPr lang="en-US" sz="2400" dirty="0" smtClean="0"/>
              <a:t>Information </a:t>
            </a:r>
            <a:r>
              <a:rPr lang="en-US" sz="2400" dirty="0"/>
              <a:t>can be transmitted at very high speed - the speed of </a:t>
            </a:r>
            <a:r>
              <a:rPr lang="en-US" sz="2400" dirty="0" smtClean="0"/>
              <a:t>light.</a:t>
            </a:r>
          </a:p>
          <a:p>
            <a:pPr algn="just"/>
            <a:r>
              <a:rPr lang="en-US" sz="2400" dirty="0" smtClean="0"/>
              <a:t>Eliminates </a:t>
            </a:r>
            <a:r>
              <a:rPr lang="en-US" sz="2400" dirty="0"/>
              <a:t>problems like heat dissipation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Can </a:t>
            </a:r>
            <a:r>
              <a:rPr lang="en-US" sz="2400" dirty="0"/>
              <a:t>convert optical signals </a:t>
            </a:r>
            <a:r>
              <a:rPr lang="en-US" sz="2400" dirty="0" smtClean="0"/>
              <a:t>to electrical </a:t>
            </a:r>
            <a:r>
              <a:rPr lang="en-US" sz="2400" dirty="0"/>
              <a:t>signals and vice versa at such a fast rate</a:t>
            </a:r>
            <a:r>
              <a:rPr lang="en-US" sz="24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49" y="3905970"/>
            <a:ext cx="7329567" cy="27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Radio </a:t>
            </a:r>
            <a:r>
              <a:rPr lang="en-US" sz="2400" dirty="0" smtClean="0"/>
              <a:t>Transmission</a:t>
            </a:r>
          </a:p>
          <a:p>
            <a:r>
              <a:rPr lang="en-US" sz="2400" dirty="0"/>
              <a:t>Microwave </a:t>
            </a:r>
            <a:r>
              <a:rPr lang="en-US" sz="2400" dirty="0" smtClean="0"/>
              <a:t>Transmission</a:t>
            </a:r>
          </a:p>
          <a:p>
            <a:r>
              <a:rPr lang="en-US" sz="2400" dirty="0"/>
              <a:t>Infrared and Millimeter </a:t>
            </a:r>
            <a:r>
              <a:rPr lang="en-US" sz="2400" dirty="0" smtClean="0"/>
              <a:t>Waves</a:t>
            </a:r>
          </a:p>
          <a:p>
            <a:r>
              <a:rPr lang="en-US" sz="2400" dirty="0" smtClean="0"/>
              <a:t>Light wave </a:t>
            </a:r>
            <a:r>
              <a:rPr lang="en-US" sz="2400" dirty="0"/>
              <a:t>Transmission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701797"/>
            <a:ext cx="3200479" cy="36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to Noise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Way of </a:t>
            </a:r>
            <a:r>
              <a:rPr lang="en-US" sz="2400" dirty="0"/>
              <a:t>measuring the sensitivity performance of </a:t>
            </a:r>
            <a:r>
              <a:rPr lang="en-US" sz="2400" dirty="0" smtClean="0"/>
              <a:t>the receiver.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2286000"/>
            <a:ext cx="2971800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ISDN </a:t>
            </a:r>
            <a:r>
              <a:rPr lang="en-US" sz="2400" dirty="0" smtClean="0"/>
              <a:t>– </a:t>
            </a:r>
          </a:p>
          <a:p>
            <a:pPr lvl="1" algn="just"/>
            <a:r>
              <a:rPr lang="en-US" sz="2000" dirty="0" smtClean="0"/>
              <a:t>Integrated </a:t>
            </a:r>
            <a:r>
              <a:rPr lang="en-US" sz="2000" dirty="0"/>
              <a:t>Services Digital Network, </a:t>
            </a:r>
            <a:r>
              <a:rPr lang="en-US" sz="2000" dirty="0" smtClean="0"/>
              <a:t>set </a:t>
            </a:r>
            <a:r>
              <a:rPr lang="en-US" sz="2000" dirty="0"/>
              <a:t>of digital </a:t>
            </a:r>
            <a:r>
              <a:rPr lang="en-US" sz="2000" dirty="0" smtClean="0"/>
              <a:t>transmission protocols </a:t>
            </a:r>
            <a:r>
              <a:rPr lang="en-US" sz="2000" dirty="0"/>
              <a:t>defined by CCITT (ITU</a:t>
            </a:r>
            <a:r>
              <a:rPr lang="en-US" sz="2000" dirty="0" smtClean="0"/>
              <a:t>).</a:t>
            </a:r>
          </a:p>
          <a:p>
            <a:pPr lvl="1" algn="just"/>
            <a:r>
              <a:rPr lang="en-US" sz="2000" dirty="0"/>
              <a:t>ISDN integrates the data, voice and video signals into a digital telephone line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It handles all types of </a:t>
            </a:r>
            <a:r>
              <a:rPr lang="en-US" sz="2000" dirty="0" smtClean="0"/>
              <a:t>information.</a:t>
            </a:r>
          </a:p>
          <a:p>
            <a:pPr algn="just"/>
            <a:r>
              <a:rPr lang="en-US" sz="2400" dirty="0" smtClean="0"/>
              <a:t>FDDI –</a:t>
            </a:r>
          </a:p>
          <a:p>
            <a:pPr lvl="1" algn="just"/>
            <a:r>
              <a:rPr lang="en-US" sz="2000" dirty="0"/>
              <a:t>Fiber Distributed Data Interface, a set of ANSI protocols </a:t>
            </a:r>
            <a:r>
              <a:rPr lang="en-US" sz="2000" dirty="0" smtClean="0"/>
              <a:t>for sending </a:t>
            </a:r>
            <a:r>
              <a:rPr lang="en-US" sz="2000" dirty="0"/>
              <a:t>digital data over fiber optic </a:t>
            </a:r>
            <a:r>
              <a:rPr lang="en-US" sz="2000" dirty="0" smtClean="0"/>
              <a:t>cable.</a:t>
            </a:r>
          </a:p>
          <a:p>
            <a:pPr lvl="1" algn="just"/>
            <a:r>
              <a:rPr lang="en-US" sz="2000" dirty="0" smtClean="0"/>
              <a:t>Typically </a:t>
            </a:r>
            <a:r>
              <a:rPr lang="en-US" sz="2000" dirty="0"/>
              <a:t>used as backbones for wide-area networks</a:t>
            </a:r>
            <a:r>
              <a:rPr lang="en-US" sz="2000" dirty="0" smtClean="0"/>
              <a:t>.</a:t>
            </a:r>
          </a:p>
          <a:p>
            <a:pPr lvl="1" algn="just"/>
            <a:endParaRPr lang="en-US" sz="20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2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Networks (LAN)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819129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Can </a:t>
            </a:r>
            <a:r>
              <a:rPr lang="en-US" sz="2400" dirty="0"/>
              <a:t>be defined as privately owned networks that generally span </a:t>
            </a:r>
            <a:r>
              <a:rPr lang="en-US" sz="2400" dirty="0" smtClean="0"/>
              <a:t>an entire </a:t>
            </a:r>
            <a:r>
              <a:rPr lang="en-US" sz="2400" dirty="0"/>
              <a:t>building or up to a few kilometers in size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Often </a:t>
            </a:r>
            <a:r>
              <a:rPr lang="en-US" sz="2400" dirty="0"/>
              <a:t>use a single cable to connect the </a:t>
            </a:r>
            <a:r>
              <a:rPr lang="en-US" sz="2400" dirty="0" smtClean="0"/>
              <a:t>resources.</a:t>
            </a:r>
          </a:p>
          <a:p>
            <a:pPr algn="just"/>
            <a:r>
              <a:rPr lang="en-US" sz="2400" dirty="0" smtClean="0"/>
              <a:t>Divided </a:t>
            </a:r>
            <a:r>
              <a:rPr lang="en-US" sz="2400" dirty="0"/>
              <a:t>into static and </a:t>
            </a:r>
            <a:r>
              <a:rPr lang="en-US" sz="2400" dirty="0" smtClean="0"/>
              <a:t>dynamic.</a:t>
            </a:r>
          </a:p>
          <a:p>
            <a:pPr algn="just"/>
            <a:r>
              <a:rPr lang="en-US" sz="2400" dirty="0"/>
              <a:t>Static LANs divide time into fixed slots </a:t>
            </a:r>
            <a:r>
              <a:rPr lang="en-US" sz="2400" dirty="0" smtClean="0"/>
              <a:t>and providing </a:t>
            </a:r>
            <a:r>
              <a:rPr lang="en-US" sz="2400" dirty="0"/>
              <a:t>each machine with a </a:t>
            </a:r>
            <a:r>
              <a:rPr lang="en-US" sz="2400" dirty="0" smtClean="0"/>
              <a:t>slot.</a:t>
            </a:r>
          </a:p>
          <a:p>
            <a:pPr algn="just"/>
            <a:r>
              <a:rPr lang="en-US" sz="2400" dirty="0" smtClean="0"/>
              <a:t>Dynamic </a:t>
            </a:r>
            <a:r>
              <a:rPr lang="en-US" sz="2400" dirty="0"/>
              <a:t>LANs have a centralized </a:t>
            </a:r>
            <a:r>
              <a:rPr lang="en-US" sz="2400" dirty="0" smtClean="0"/>
              <a:t>unit a bus arbitration </a:t>
            </a:r>
            <a:r>
              <a:rPr lang="en-US" sz="2400" dirty="0"/>
              <a:t>unit, which decides which machine, will transmit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4605374"/>
            <a:ext cx="3707179" cy="22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Networks (MAN)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Similar </a:t>
            </a:r>
            <a:r>
              <a:rPr lang="en-US" sz="2400" dirty="0"/>
              <a:t>technology as that of LAN - </a:t>
            </a:r>
            <a:r>
              <a:rPr lang="en-US" sz="2400" dirty="0" smtClean="0"/>
              <a:t>The </a:t>
            </a:r>
            <a:r>
              <a:rPr lang="en-US" sz="2400" dirty="0"/>
              <a:t>area coverage of MANs is more than </a:t>
            </a:r>
            <a:r>
              <a:rPr lang="en-US" sz="2400" dirty="0" smtClean="0"/>
              <a:t>LANs.</a:t>
            </a:r>
          </a:p>
          <a:p>
            <a:pPr algn="just"/>
            <a:r>
              <a:rPr lang="en-US" sz="2400" dirty="0" smtClean="0"/>
              <a:t>Used </a:t>
            </a:r>
            <a:r>
              <a:rPr lang="en-US" sz="2400" dirty="0"/>
              <a:t>to mean the interconnection of several local area networks </a:t>
            </a:r>
            <a:r>
              <a:rPr lang="en-US" sz="2400" dirty="0" smtClean="0"/>
              <a:t>by bridging </a:t>
            </a:r>
            <a:r>
              <a:rPr lang="en-US" sz="2400" dirty="0"/>
              <a:t>them with backbone </a:t>
            </a:r>
            <a:r>
              <a:rPr lang="en-US" sz="2400" dirty="0" smtClean="0"/>
              <a:t>lines.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493552"/>
            <a:ext cx="38195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Networks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26" y="1676400"/>
            <a:ext cx="10397258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Network spans </a:t>
            </a:r>
            <a:r>
              <a:rPr lang="en-US" sz="2400" dirty="0"/>
              <a:t>a large geographical area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structure </a:t>
            </a:r>
            <a:r>
              <a:rPr lang="en-US" sz="2400" dirty="0"/>
              <a:t>of a WAN consists of a number of host machines </a:t>
            </a:r>
            <a:r>
              <a:rPr lang="en-US" sz="2400" dirty="0" smtClean="0"/>
              <a:t>connected </a:t>
            </a:r>
            <a:r>
              <a:rPr lang="en-US" sz="2400" dirty="0"/>
              <a:t>by a communication subnet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main function of the subnet is to transfer </a:t>
            </a:r>
            <a:r>
              <a:rPr lang="en-US" sz="2400" dirty="0" smtClean="0"/>
              <a:t>data from </a:t>
            </a:r>
            <a:r>
              <a:rPr lang="en-US" sz="2400" dirty="0"/>
              <a:t>one host to another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84" y="3581400"/>
            <a:ext cx="4800600" cy="29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computers and other resources are organized in a network in various </a:t>
            </a:r>
            <a:r>
              <a:rPr lang="en-US" sz="2400" dirty="0" smtClean="0"/>
              <a:t>methods.</a:t>
            </a:r>
          </a:p>
          <a:p>
            <a:pPr algn="just"/>
            <a:r>
              <a:rPr lang="en-US" sz="2400" dirty="0" smtClean="0"/>
              <a:t>This organization </a:t>
            </a:r>
            <a:r>
              <a:rPr lang="en-US" sz="2400" dirty="0"/>
              <a:t>is called network </a:t>
            </a:r>
            <a:r>
              <a:rPr lang="en-US" sz="2400" dirty="0" smtClean="0"/>
              <a:t>topology.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2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number of other machines are connected to a centralized </a:t>
            </a:r>
            <a:r>
              <a:rPr lang="en-US" sz="2400" dirty="0" smtClean="0"/>
              <a:t>machine.</a:t>
            </a:r>
          </a:p>
          <a:p>
            <a:pPr algn="just"/>
            <a:r>
              <a:rPr lang="en-US" sz="2400" dirty="0" smtClean="0"/>
              <a:t>Entire </a:t>
            </a:r>
            <a:r>
              <a:rPr lang="en-US" sz="2400" dirty="0"/>
              <a:t>network fails when the central hub goes </a:t>
            </a:r>
            <a:r>
              <a:rPr lang="en-US" sz="2400" dirty="0" smtClean="0"/>
              <a:t>down.</a:t>
            </a:r>
          </a:p>
          <a:p>
            <a:pPr algn="just"/>
            <a:r>
              <a:rPr lang="en-US" sz="2400" dirty="0" smtClean="0"/>
              <a:t>Can </a:t>
            </a:r>
            <a:r>
              <a:rPr lang="en-US" sz="2400" dirty="0"/>
              <a:t>be corrected by maintaining a back up </a:t>
            </a:r>
            <a:r>
              <a:rPr lang="en-US" sz="2400" dirty="0" smtClean="0"/>
              <a:t>hub.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traffic near the central hub is very high </a:t>
            </a:r>
            <a:r>
              <a:rPr lang="en-US" sz="2400" dirty="0" smtClean="0"/>
              <a:t>which decreases </a:t>
            </a:r>
            <a:r>
              <a:rPr lang="en-US" sz="2400" dirty="0"/>
              <a:t>the overall performance of the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4114800"/>
            <a:ext cx="538449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transmission line is organized like a ring.</a:t>
            </a:r>
            <a:endParaRPr lang="en-US" sz="2400" dirty="0"/>
          </a:p>
          <a:p>
            <a:pPr algn="just"/>
            <a:r>
              <a:rPr lang="en-US" sz="2400" dirty="0" smtClean="0"/>
              <a:t>Has </a:t>
            </a:r>
            <a:r>
              <a:rPr lang="en-US" sz="2400" dirty="0"/>
              <a:t>the disadvantage that the entire network fails whenever there is </a:t>
            </a:r>
            <a:r>
              <a:rPr lang="en-US" sz="2400" dirty="0" smtClean="0"/>
              <a:t>a breakage </a:t>
            </a:r>
            <a:r>
              <a:rPr lang="en-US" sz="2400" dirty="0"/>
              <a:t>in the transmission line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This kind of situation can be avoided by </a:t>
            </a:r>
            <a:r>
              <a:rPr lang="en-US" sz="2400" dirty="0" smtClean="0"/>
              <a:t>maintaining two </a:t>
            </a:r>
            <a:r>
              <a:rPr lang="en-US" sz="2400" dirty="0"/>
              <a:t>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96" y="3682217"/>
            <a:ext cx="3628054" cy="3023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362" y="3520102"/>
            <a:ext cx="3788022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collection of computing devices that are connected in various ways in order to communicate and share </a:t>
            </a:r>
            <a:r>
              <a:rPr lang="en-US" sz="2400" dirty="0" smtClean="0"/>
              <a:t>resources.</a:t>
            </a:r>
          </a:p>
          <a:p>
            <a:pPr algn="just"/>
            <a:r>
              <a:rPr lang="en-US" sz="2400" dirty="0"/>
              <a:t>The generic term node or host refers to any device on a network</a:t>
            </a:r>
          </a:p>
          <a:p>
            <a:pPr algn="just"/>
            <a:r>
              <a:rPr lang="en-US" sz="2400" dirty="0"/>
              <a:t>Data transfer rate   The speed with which data is moved from one place on a network to another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4038600"/>
            <a:ext cx="4646772" cy="26193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16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the machines are connected to a </a:t>
            </a:r>
            <a:r>
              <a:rPr lang="en-US" sz="2400" dirty="0" smtClean="0"/>
              <a:t>linear transmission </a:t>
            </a:r>
            <a:r>
              <a:rPr lang="en-US" sz="2400" dirty="0"/>
              <a:t>line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Only one machine can transmit data at a time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An </a:t>
            </a:r>
            <a:r>
              <a:rPr lang="en-US" sz="2400" dirty="0" smtClean="0"/>
              <a:t>arbitration mechanism </a:t>
            </a:r>
            <a:r>
              <a:rPr lang="en-US" sz="2400" dirty="0"/>
              <a:t>is required to resolve conflicts that may arise from two or more </a:t>
            </a:r>
            <a:r>
              <a:rPr lang="en-US" sz="2400" dirty="0" smtClean="0"/>
              <a:t>machines trying </a:t>
            </a:r>
            <a:r>
              <a:rPr lang="en-US" sz="2400" dirty="0"/>
              <a:t>to transmit simultaneously.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3733800"/>
            <a:ext cx="5185796" cy="13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Hierarchical Design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33" y="2675633"/>
            <a:ext cx="6019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</a:t>
            </a:r>
            <a:r>
              <a:rPr lang="en-US" sz="2400" dirty="0"/>
              <a:t>machine is connected to each other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Advantage </a:t>
            </a:r>
            <a:r>
              <a:rPr lang="en-US" sz="2400" dirty="0"/>
              <a:t>that data is transferred at a much faster </a:t>
            </a:r>
            <a:r>
              <a:rPr lang="en-US" sz="2400" dirty="0" smtClean="0"/>
              <a:t>rate.</a:t>
            </a:r>
          </a:p>
          <a:p>
            <a:r>
              <a:rPr lang="en-US" sz="2400" dirty="0" smtClean="0"/>
              <a:t>Reduces concentration </a:t>
            </a:r>
            <a:r>
              <a:rPr lang="en-US" sz="2400" dirty="0"/>
              <a:t>of network traffic at one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68" y="3657600"/>
            <a:ext cx="3580129" cy="22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combination of two or more of the </a:t>
            </a:r>
            <a:r>
              <a:rPr lang="en-US" sz="2400" dirty="0" smtClean="0"/>
              <a:t>models.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11" y="2590798"/>
            <a:ext cx="4400550" cy="2114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6" y="2409824"/>
            <a:ext cx="5000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99" dirty="0"/>
              <a:t>Specify the rules, procedures and conventions for data transfer and communication over the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66" y="2957332"/>
            <a:ext cx="7502535" cy="32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02247"/>
            <a:ext cx="10496453" cy="4461110"/>
          </a:xfrm>
        </p:spPr>
        <p:txBody>
          <a:bodyPr>
            <a:normAutofit/>
          </a:bodyPr>
          <a:lstStyle/>
          <a:p>
            <a:pPr algn="just"/>
            <a:r>
              <a:rPr lang="en-US" sz="2399" dirty="0"/>
              <a:t>Initiation and Termination Control</a:t>
            </a:r>
          </a:p>
          <a:p>
            <a:pPr lvl="1" algn="just"/>
            <a:r>
              <a:rPr lang="en-US" sz="1999" dirty="0"/>
              <a:t>Establishing the connection and terminating the connection</a:t>
            </a:r>
            <a:r>
              <a:rPr lang="en-US" sz="1999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Acknowledgment – </a:t>
            </a:r>
          </a:p>
          <a:p>
            <a:pPr lvl="1" algn="just"/>
            <a:r>
              <a:rPr lang="en-US" sz="2000" dirty="0" smtClean="0"/>
              <a:t>Ensure the connectivity and Data Transfer</a:t>
            </a:r>
          </a:p>
          <a:p>
            <a:pPr algn="just"/>
            <a:r>
              <a:rPr lang="en-US" sz="2399" dirty="0" smtClean="0"/>
              <a:t>Formatting </a:t>
            </a:r>
            <a:r>
              <a:rPr lang="en-US" sz="2399" dirty="0"/>
              <a:t>–</a:t>
            </a:r>
          </a:p>
          <a:p>
            <a:pPr lvl="1" algn="just"/>
            <a:r>
              <a:rPr lang="en-US" sz="1999" dirty="0"/>
              <a:t>Referred to as framing.</a:t>
            </a:r>
          </a:p>
          <a:p>
            <a:pPr lvl="1" algn="just"/>
            <a:r>
              <a:rPr lang="en-US" sz="1999" dirty="0"/>
              <a:t>Data transfer in a network is carried on by using packets.</a:t>
            </a:r>
          </a:p>
          <a:p>
            <a:pPr lvl="1" algn="just"/>
            <a:r>
              <a:rPr lang="en-US" sz="1999" dirty="0"/>
              <a:t>A packet can be defined as the smallest unit, comprising of a group of bits.</a:t>
            </a:r>
          </a:p>
          <a:p>
            <a:pPr lvl="1" algn="just"/>
            <a:r>
              <a:rPr lang="en-US" sz="1999" dirty="0"/>
              <a:t>Formatting specifies which group of bits in a packet constitutes data, control, addressing or other information.</a:t>
            </a:r>
          </a:p>
          <a:p>
            <a:pPr lvl="1" algn="just"/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406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30374"/>
            <a:ext cx="10693349" cy="44611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399" dirty="0"/>
              <a:t>Sequence Control</a:t>
            </a:r>
          </a:p>
          <a:p>
            <a:pPr lvl="1" algn="just"/>
            <a:r>
              <a:rPr lang="en-US" sz="1999" dirty="0"/>
              <a:t>The sequence in which the packets are received by the destination computer is different from the sequence in which the packets were sent by the source computer.</a:t>
            </a:r>
          </a:p>
          <a:p>
            <a:pPr lvl="1" algn="just"/>
            <a:r>
              <a:rPr lang="en-US" sz="1999" dirty="0"/>
              <a:t>Sequence control mechanism, which will rearrange the packets received by the destination computer in an order in which they were sent by the source computer.</a:t>
            </a:r>
          </a:p>
          <a:p>
            <a:pPr algn="just"/>
            <a:r>
              <a:rPr lang="en-US" sz="2399" dirty="0"/>
              <a:t>Flow Control</a:t>
            </a:r>
          </a:p>
          <a:p>
            <a:pPr lvl="1" algn="just"/>
            <a:r>
              <a:rPr lang="en-US" sz="1999" dirty="0"/>
              <a:t>concerned with the optimum utilization of network resources for data transfer and spans </a:t>
            </a:r>
            <a:r>
              <a:rPr lang="en-US" sz="1999" dirty="0" smtClean="0"/>
              <a:t>mechanisms</a:t>
            </a:r>
          </a:p>
          <a:p>
            <a:pPr algn="just"/>
            <a:r>
              <a:rPr lang="en-US" sz="2399" dirty="0"/>
              <a:t>Error Control – </a:t>
            </a:r>
          </a:p>
          <a:p>
            <a:pPr lvl="1" algn="just"/>
            <a:r>
              <a:rPr lang="en-US" sz="1999" dirty="0"/>
              <a:t>Refers to the set of procedures that are used to ensure error free transmission of data over the network.</a:t>
            </a:r>
          </a:p>
          <a:p>
            <a:pPr lvl="1" algn="just"/>
            <a:r>
              <a:rPr lang="en-US" sz="1999" dirty="0"/>
              <a:t>Involves an error detection mechanism and retransmission of messages in which error were detected.</a:t>
            </a:r>
          </a:p>
          <a:p>
            <a:pPr lvl="1" algn="just"/>
            <a:endParaRPr lang="en-US" sz="2399" dirty="0"/>
          </a:p>
          <a:p>
            <a:pPr lvl="1" algn="just"/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9226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/>
              <a:t>Recovery Control –</a:t>
            </a:r>
          </a:p>
          <a:p>
            <a:pPr lvl="1"/>
            <a:r>
              <a:rPr lang="en-US" sz="1999" dirty="0"/>
              <a:t>The mechanism for the recovery in abnormal termination of the connections. </a:t>
            </a:r>
          </a:p>
          <a:p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49" t="14545" r="3751" b="8668"/>
          <a:stretch/>
        </p:blipFill>
        <p:spPr>
          <a:xfrm>
            <a:off x="2665412" y="2590800"/>
            <a:ext cx="6476960" cy="40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/>
              <a:t>The need of each layer to identify the senders and receivers.</a:t>
            </a:r>
          </a:p>
          <a:p>
            <a:r>
              <a:rPr lang="en-US" sz="2399" dirty="0"/>
              <a:t>Simplex communication</a:t>
            </a:r>
          </a:p>
          <a:p>
            <a:pPr lvl="1"/>
            <a:r>
              <a:rPr lang="en-US" sz="1999" dirty="0"/>
              <a:t>In this form of communication, data can travel in only one direction. Thus, there is one sender and one or many receivers.</a:t>
            </a:r>
          </a:p>
          <a:p>
            <a:r>
              <a:rPr lang="en-US" sz="2399" dirty="0"/>
              <a:t>Half-duplex communication</a:t>
            </a:r>
          </a:p>
          <a:p>
            <a:pPr lvl="1"/>
            <a:r>
              <a:rPr lang="en-US" sz="1999" dirty="0"/>
              <a:t>Half-duplex communication allows data transfer in both direction but only in one direction at any point of time.</a:t>
            </a:r>
          </a:p>
          <a:p>
            <a:r>
              <a:rPr lang="en-US" sz="2399" dirty="0"/>
              <a:t>Full-duplex communication</a:t>
            </a:r>
          </a:p>
          <a:p>
            <a:pPr lvl="1"/>
            <a:r>
              <a:rPr lang="en-US" sz="1999" dirty="0"/>
              <a:t>In systems that support full-duplex communication, data transfer can take place in both directions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4927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and Connectionless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Connection-Oriented Services – 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service user must first establish </a:t>
            </a:r>
            <a:r>
              <a:rPr lang="en-US" sz="2000" dirty="0" smtClean="0"/>
              <a:t>a connection </a:t>
            </a:r>
            <a:r>
              <a:rPr lang="en-US" sz="2000" dirty="0"/>
              <a:t>between the sender and the </a:t>
            </a:r>
            <a:r>
              <a:rPr lang="en-US" sz="2000" dirty="0" smtClean="0"/>
              <a:t>receiver</a:t>
            </a:r>
          </a:p>
          <a:p>
            <a:pPr lvl="1" algn="just"/>
            <a:r>
              <a:rPr lang="en-US" sz="2000" dirty="0" smtClean="0"/>
              <a:t>Then </a:t>
            </a:r>
            <a:r>
              <a:rPr lang="en-US" sz="2000" dirty="0"/>
              <a:t>proceed with the transfer.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Once the </a:t>
            </a:r>
            <a:r>
              <a:rPr lang="en-US" sz="2000" dirty="0"/>
              <a:t>transfer is over, the user then releases the connection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400" dirty="0" smtClean="0"/>
              <a:t>Connectionless Services – </a:t>
            </a:r>
          </a:p>
          <a:p>
            <a:pPr lvl="1" algn="just"/>
            <a:r>
              <a:rPr lang="en-US" sz="2000" dirty="0" smtClean="0"/>
              <a:t>Do </a:t>
            </a:r>
            <a:r>
              <a:rPr lang="en-US" sz="2000" dirty="0"/>
              <a:t>not require a connection between the sender and the receiver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Each </a:t>
            </a:r>
            <a:r>
              <a:rPr lang="en-US" sz="2000" dirty="0"/>
              <a:t>packet contains the full address of the destination.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receiver must acknowledge the receipt of each message for the sender to be sure that the message is received.</a:t>
            </a:r>
          </a:p>
        </p:txBody>
      </p:sp>
    </p:spTree>
    <p:extLst>
      <p:ext uri="{BB962C8B-B14F-4D97-AF65-F5344CB8AC3E}">
        <p14:creationId xmlns:p14="http://schemas.microsoft.com/office/powerpoint/2010/main" val="1707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Architecture – Objectives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752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Connectivity – H/W Components </a:t>
            </a:r>
            <a:r>
              <a:rPr lang="en-US" sz="2400" dirty="0"/>
              <a:t>are built </a:t>
            </a:r>
            <a:r>
              <a:rPr lang="en-US" sz="2400" dirty="0" smtClean="0"/>
              <a:t>in conformance </a:t>
            </a:r>
            <a:r>
              <a:rPr lang="en-US" sz="2400" dirty="0"/>
              <a:t>to the standards, must be able to communicate with each other over </a:t>
            </a:r>
            <a:r>
              <a:rPr lang="en-US" sz="2400" dirty="0" smtClean="0"/>
              <a:t>the network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/>
              <a:t>Flexibility - </a:t>
            </a:r>
            <a:r>
              <a:rPr lang="en-US" sz="2400" dirty="0" err="1" smtClean="0"/>
              <a:t>Upgradation</a:t>
            </a:r>
            <a:r>
              <a:rPr lang="en-US" sz="2400" dirty="0" smtClean="0"/>
              <a:t> </a:t>
            </a:r>
            <a:r>
              <a:rPr lang="en-US" sz="2400" dirty="0"/>
              <a:t>must be possible without the need for costly new interfaces or software</a:t>
            </a:r>
          </a:p>
          <a:p>
            <a:pPr algn="just"/>
            <a:r>
              <a:rPr lang="en-US" sz="2400" dirty="0"/>
              <a:t>Modularity - the hardware and software modules must be capable </a:t>
            </a:r>
            <a:r>
              <a:rPr lang="en-US" sz="2400" dirty="0" smtClean="0"/>
              <a:t>of production </a:t>
            </a:r>
            <a:r>
              <a:rPr lang="en-US" sz="2400" dirty="0"/>
              <a:t>in large </a:t>
            </a:r>
            <a:r>
              <a:rPr lang="en-US" sz="2400" dirty="0" smtClean="0"/>
              <a:t>quantities.</a:t>
            </a:r>
          </a:p>
          <a:p>
            <a:pPr algn="just"/>
            <a:r>
              <a:rPr lang="en-US" sz="2400" dirty="0"/>
              <a:t>Reliability - </a:t>
            </a:r>
            <a:r>
              <a:rPr lang="en-US" sz="2400" dirty="0" smtClean="0"/>
              <a:t>Providing </a:t>
            </a:r>
            <a:r>
              <a:rPr lang="en-US" sz="2400" dirty="0"/>
              <a:t>appropriate </a:t>
            </a:r>
            <a:r>
              <a:rPr lang="en-US" sz="2400" dirty="0" smtClean="0"/>
              <a:t>error detection </a:t>
            </a:r>
            <a:r>
              <a:rPr lang="en-US" sz="2400" dirty="0"/>
              <a:t>and correction capabilities.</a:t>
            </a:r>
            <a:endParaRPr lang="en-US" sz="2400" dirty="0" smtClean="0"/>
          </a:p>
          <a:p>
            <a:pPr algn="just"/>
            <a:r>
              <a:rPr lang="en-US" sz="2400" dirty="0"/>
              <a:t>Simplicity - </a:t>
            </a:r>
            <a:r>
              <a:rPr lang="en-US" sz="2400" dirty="0" smtClean="0"/>
              <a:t>The </a:t>
            </a:r>
            <a:r>
              <a:rPr lang="en-US" sz="2400" dirty="0"/>
              <a:t>network should permit its </a:t>
            </a:r>
            <a:r>
              <a:rPr lang="en-US" sz="2400" dirty="0" smtClean="0"/>
              <a:t>easy implementation</a:t>
            </a:r>
            <a:r>
              <a:rPr lang="en-US" sz="2400" dirty="0"/>
              <a:t>, installation and reconfiguration.</a:t>
            </a:r>
            <a:endParaRPr lang="en-US" sz="2400" dirty="0" smtClean="0"/>
          </a:p>
          <a:p>
            <a:pPr algn="just"/>
            <a:r>
              <a:rPr lang="en-US" sz="2400" dirty="0" smtClean="0"/>
              <a:t>Diversity </a:t>
            </a:r>
            <a:r>
              <a:rPr lang="en-US" sz="2400" dirty="0"/>
              <a:t>- </a:t>
            </a:r>
            <a:r>
              <a:rPr lang="en-US" sz="2400" dirty="0" smtClean="0"/>
              <a:t>Provide </a:t>
            </a:r>
            <a:r>
              <a:rPr lang="en-US" sz="2400" dirty="0"/>
              <a:t>a variety of services and at the same time, isolating </a:t>
            </a:r>
            <a:r>
              <a:rPr lang="en-US" sz="2400" dirty="0" smtClean="0"/>
              <a:t>the user </a:t>
            </a:r>
            <a:r>
              <a:rPr lang="en-US" sz="2400" dirty="0"/>
              <a:t>from the network structure or implementation details.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43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5908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You…!!!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Hardware </a:t>
            </a:r>
            <a:r>
              <a:rPr lang="en-US" sz="2400" dirty="0"/>
              <a:t>components of a network can be summarized as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000" dirty="0"/>
              <a:t>Communicating machines.</a:t>
            </a:r>
          </a:p>
          <a:p>
            <a:pPr lvl="1" algn="just"/>
            <a:r>
              <a:rPr lang="en-US" sz="2000" dirty="0"/>
              <a:t>Physical transmission media.</a:t>
            </a:r>
          </a:p>
          <a:p>
            <a:pPr lvl="1" algn="just"/>
            <a:r>
              <a:rPr lang="en-US" sz="2000" dirty="0"/>
              <a:t>Interfaces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software aspect of </a:t>
            </a:r>
            <a:r>
              <a:rPr lang="en-US" sz="2400" dirty="0" smtClean="0"/>
              <a:t>communication via </a:t>
            </a:r>
            <a:r>
              <a:rPr lang="en-US" sz="2400" dirty="0"/>
              <a:t>a network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000" dirty="0"/>
              <a:t>Protocols that define the set of rules for communication.</a:t>
            </a:r>
          </a:p>
          <a:p>
            <a:pPr lvl="1" algn="just"/>
            <a:r>
              <a:rPr lang="en-US" sz="2000" dirty="0" smtClean="0"/>
              <a:t>Network </a:t>
            </a:r>
            <a:r>
              <a:rPr lang="en-US" sz="2000" dirty="0"/>
              <a:t>software that performs various networks related functions such as </a:t>
            </a:r>
            <a:r>
              <a:rPr lang="en-US" sz="2000" dirty="0" smtClean="0"/>
              <a:t>data routing</a:t>
            </a:r>
            <a:r>
              <a:rPr lang="en-US" sz="2000" dirty="0"/>
              <a:t>, error detection and correction etc</a:t>
            </a:r>
            <a:r>
              <a:rPr lang="en-US" sz="2000" dirty="0" smtClean="0"/>
              <a:t>. ex: packet tracer</a:t>
            </a:r>
            <a:endParaRPr lang="en-US" sz="2000" dirty="0"/>
          </a:p>
          <a:p>
            <a:pPr algn="just"/>
            <a:endParaRPr lang="en-US" sz="2400" dirty="0"/>
          </a:p>
          <a:p>
            <a:pPr lvl="1"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22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Broadcast networks</a:t>
            </a:r>
          </a:p>
          <a:p>
            <a:pPr lvl="1" algn="just"/>
            <a:r>
              <a:rPr lang="en-US" sz="2000" dirty="0" smtClean="0"/>
              <a:t>Architecture </a:t>
            </a:r>
            <a:r>
              <a:rPr lang="en-US" sz="2000" dirty="0"/>
              <a:t>of networks in which there is a </a:t>
            </a:r>
            <a:r>
              <a:rPr lang="en-US" sz="2000" dirty="0" smtClean="0"/>
              <a:t>single communication </a:t>
            </a:r>
            <a:r>
              <a:rPr lang="en-US" sz="2000" dirty="0"/>
              <a:t>channel, which is shared by all the </a:t>
            </a:r>
            <a:r>
              <a:rPr lang="en-US" sz="2000" dirty="0" smtClean="0"/>
              <a:t>machines connected </a:t>
            </a:r>
            <a:r>
              <a:rPr lang="en-US" sz="2000" dirty="0"/>
              <a:t>to the network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Short </a:t>
            </a:r>
            <a:r>
              <a:rPr lang="en-US" sz="2000" dirty="0" smtClean="0"/>
              <a:t>messages called </a:t>
            </a:r>
            <a:r>
              <a:rPr lang="en-US" sz="2000" dirty="0"/>
              <a:t>packets are sent by any machine and are received by the rest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This packet </a:t>
            </a:r>
            <a:r>
              <a:rPr lang="en-US" sz="2000" dirty="0" smtClean="0"/>
              <a:t>contains an </a:t>
            </a:r>
            <a:r>
              <a:rPr lang="en-US" sz="2000" dirty="0"/>
              <a:t>address field, which contains the address of the machine the packet is meant for.</a:t>
            </a:r>
            <a:endParaRPr lang="en-US" sz="2000" dirty="0" smtClean="0"/>
          </a:p>
          <a:p>
            <a:pPr lvl="1"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353"/>
          <a:stretch/>
        </p:blipFill>
        <p:spPr>
          <a:xfrm>
            <a:off x="6399133" y="4038600"/>
            <a:ext cx="5562600" cy="259008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694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Point-to-point networks</a:t>
            </a:r>
          </a:p>
          <a:p>
            <a:pPr lvl="1" algn="just"/>
            <a:r>
              <a:rPr lang="en-US" sz="2000" dirty="0" smtClean="0"/>
              <a:t>All the individual </a:t>
            </a:r>
            <a:r>
              <a:rPr lang="en-US" sz="2000" dirty="0"/>
              <a:t>machines are interconnected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Packets, in point-to-point networks often have </a:t>
            </a:r>
            <a:r>
              <a:rPr lang="en-US" sz="2000" dirty="0" smtClean="0"/>
              <a:t>to travel </a:t>
            </a:r>
            <a:r>
              <a:rPr lang="en-US" sz="2000" dirty="0"/>
              <a:t>through one or more intermediate machines before they finally reach </a:t>
            </a:r>
            <a:r>
              <a:rPr lang="en-US" sz="2000" dirty="0" smtClean="0"/>
              <a:t>the destination machine.</a:t>
            </a:r>
          </a:p>
          <a:p>
            <a:pPr lvl="1" algn="just"/>
            <a:endParaRPr lang="en-US" sz="20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93" y="3455363"/>
            <a:ext cx="6934279" cy="29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1" y="1600200"/>
            <a:ext cx="10360501" cy="29464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The actual transmission of information in a computer network takes place via </a:t>
            </a:r>
            <a:r>
              <a:rPr lang="en-US" sz="2400" dirty="0" smtClean="0"/>
              <a:t>a transmission medium.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Two Types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/>
              <a:t>Guided Media - </a:t>
            </a:r>
            <a:r>
              <a:rPr lang="en-US" sz="2000" dirty="0" smtClean="0"/>
              <a:t>Can </a:t>
            </a:r>
            <a:r>
              <a:rPr lang="en-US" sz="2000" dirty="0"/>
              <a:t>be termed as that medium where the packets are </a:t>
            </a:r>
            <a:r>
              <a:rPr lang="en-US" sz="2000" dirty="0" smtClean="0"/>
              <a:t>directed towards </a:t>
            </a:r>
            <a:r>
              <a:rPr lang="en-US" sz="2000" dirty="0"/>
              <a:t>the destination.</a:t>
            </a:r>
            <a:endParaRPr lang="en-US" sz="2000" dirty="0" smtClean="0"/>
          </a:p>
          <a:p>
            <a:pPr lvl="1" algn="just">
              <a:lnSpc>
                <a:spcPct val="100000"/>
              </a:lnSpc>
            </a:pPr>
            <a:r>
              <a:rPr lang="en-US" sz="2000" dirty="0"/>
              <a:t>Un-Guided Media - information </a:t>
            </a:r>
            <a:r>
              <a:rPr lang="en-US" sz="2000" dirty="0" smtClean="0"/>
              <a:t>is transmitted </a:t>
            </a:r>
            <a:r>
              <a:rPr lang="en-US" sz="2000" dirty="0"/>
              <a:t>irrespective of the location of the destination machine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132969"/>
            <a:ext cx="4900185" cy="27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</a:t>
            </a:r>
            <a:r>
              <a:rPr lang="en-US" sz="2400" dirty="0" smtClean="0"/>
              <a:t>Media -  Ex: Floppy Disk</a:t>
            </a:r>
          </a:p>
          <a:p>
            <a:r>
              <a:rPr lang="en-US" sz="2400" dirty="0"/>
              <a:t>Twisted Pair </a:t>
            </a:r>
            <a:r>
              <a:rPr lang="en-US" sz="2400" dirty="0" smtClean="0"/>
              <a:t>– </a:t>
            </a:r>
          </a:p>
          <a:p>
            <a:pPr lvl="1"/>
            <a:r>
              <a:rPr lang="en-US" sz="2000" dirty="0" smtClean="0"/>
              <a:t>Consists </a:t>
            </a:r>
            <a:r>
              <a:rPr lang="en-US" sz="2000" dirty="0"/>
              <a:t>of two insulated copper </a:t>
            </a:r>
            <a:r>
              <a:rPr lang="en-US" sz="2000" dirty="0" smtClean="0"/>
              <a:t>wires. 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used for both analog and digital </a:t>
            </a:r>
            <a:r>
              <a:rPr lang="en-US" sz="2000" dirty="0" smtClean="0"/>
              <a:t>transmission</a:t>
            </a:r>
          </a:p>
          <a:p>
            <a:pPr lvl="1"/>
            <a:r>
              <a:rPr lang="en-US" sz="2000" dirty="0" smtClean="0"/>
              <a:t>Transmission </a:t>
            </a:r>
            <a:r>
              <a:rPr lang="en-US" sz="2000" dirty="0"/>
              <a:t>rate of several megabits per second can be </a:t>
            </a:r>
            <a:r>
              <a:rPr lang="en-US" sz="2000" dirty="0" smtClean="0"/>
              <a:t>achieved.</a:t>
            </a:r>
          </a:p>
          <a:p>
            <a:pPr lvl="1"/>
            <a:r>
              <a:rPr lang="en-US" sz="2000" dirty="0" smtClean="0"/>
              <a:t>Performance </a:t>
            </a:r>
            <a:r>
              <a:rPr lang="en-US" sz="2000" dirty="0"/>
              <a:t>and low cost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4127719"/>
            <a:ext cx="7210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>
            <a:normAutofit/>
          </a:bodyPr>
          <a:lstStyle/>
          <a:p>
            <a:r>
              <a:rPr lang="en-US" sz="2400" dirty="0"/>
              <a:t>Coaxial </a:t>
            </a:r>
            <a:r>
              <a:rPr lang="en-US" sz="2400" dirty="0" smtClean="0"/>
              <a:t>Cable – </a:t>
            </a:r>
          </a:p>
          <a:p>
            <a:pPr lvl="1"/>
            <a:r>
              <a:rPr lang="en-US" sz="2000" dirty="0" smtClean="0"/>
              <a:t>Has </a:t>
            </a:r>
            <a:r>
              <a:rPr lang="en-US" sz="2000" dirty="0"/>
              <a:t>better shielding than twisted pair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span longer distance at relatively higher speed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Stiff </a:t>
            </a:r>
            <a:r>
              <a:rPr lang="en-US" sz="2000" dirty="0"/>
              <a:t>copper wire as the core, which </a:t>
            </a:r>
            <a:r>
              <a:rPr lang="en-US" sz="2000" dirty="0" smtClean="0"/>
              <a:t>is surrounded </a:t>
            </a:r>
            <a:r>
              <a:rPr lang="en-US" sz="2000" dirty="0"/>
              <a:t>by an insulating </a:t>
            </a:r>
            <a:r>
              <a:rPr lang="en-US" sz="2000" dirty="0" smtClean="0"/>
              <a:t>material.</a:t>
            </a:r>
          </a:p>
          <a:p>
            <a:pPr lvl="1"/>
            <a:r>
              <a:rPr lang="en-US" sz="2000" dirty="0" smtClean="0"/>
              <a:t>Ex. TV antenna wire</a:t>
            </a:r>
          </a:p>
          <a:p>
            <a:pPr lvl="1"/>
            <a:r>
              <a:rPr lang="en-US" sz="2000" dirty="0" smtClean="0"/>
              <a:t> Two Types – </a:t>
            </a:r>
          </a:p>
          <a:p>
            <a:pPr lvl="2"/>
            <a:r>
              <a:rPr lang="en-US" sz="1600" dirty="0"/>
              <a:t>The baseband coaxial cable - 1 to 2 </a:t>
            </a:r>
            <a:r>
              <a:rPr lang="en-US" sz="1600" dirty="0" err="1" smtClean="0"/>
              <a:t>Gbps</a:t>
            </a:r>
            <a:r>
              <a:rPr lang="en-US" sz="1600" dirty="0" smtClean="0"/>
              <a:t> </a:t>
            </a:r>
            <a:r>
              <a:rPr lang="en-US" sz="1600" dirty="0"/>
              <a:t>is possible for a 1-km cable</a:t>
            </a:r>
          </a:p>
          <a:p>
            <a:pPr lvl="2"/>
            <a:r>
              <a:rPr lang="en-US" sz="1600" dirty="0"/>
              <a:t>The broadband coaxial </a:t>
            </a:r>
            <a:r>
              <a:rPr lang="en-US" sz="1600" dirty="0" smtClean="0"/>
              <a:t>cable </a:t>
            </a:r>
            <a:r>
              <a:rPr lang="en-US" sz="1600" dirty="0"/>
              <a:t>- 450 MHz and can span </a:t>
            </a:r>
            <a:r>
              <a:rPr lang="en-US" sz="1600" dirty="0" smtClean="0"/>
              <a:t>for nearly </a:t>
            </a:r>
            <a:r>
              <a:rPr lang="en-US" sz="1600" dirty="0"/>
              <a:t>100 </a:t>
            </a:r>
            <a:r>
              <a:rPr lang="en-US" sz="1600" dirty="0" err="1"/>
              <a:t>kms</a:t>
            </a:r>
            <a:r>
              <a:rPr lang="en-US" sz="1600" dirty="0"/>
              <a:t> for analog </a:t>
            </a:r>
            <a:r>
              <a:rPr lang="en-US" sz="1600" dirty="0" smtClean="0"/>
              <a:t>transmission. Ex (TV Cable) </a:t>
            </a:r>
            <a:endParaRPr lang="en-US" sz="1600" dirty="0"/>
          </a:p>
          <a:p>
            <a:pPr lvl="1"/>
            <a:endParaRPr lang="en-US" sz="20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9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1434</Words>
  <Application>Microsoft Office PowerPoint</Application>
  <PresentationFormat>Custom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Tech 16x9</vt:lpstr>
      <vt:lpstr>Computer Networks</vt:lpstr>
      <vt:lpstr>Introduction</vt:lpstr>
      <vt:lpstr>Network Architecture – Objectives of Components</vt:lpstr>
      <vt:lpstr>Components of a Network</vt:lpstr>
      <vt:lpstr>Transmission Technologies</vt:lpstr>
      <vt:lpstr>Cont. </vt:lpstr>
      <vt:lpstr>Transmission Medium</vt:lpstr>
      <vt:lpstr>Cont.</vt:lpstr>
      <vt:lpstr>Cont.</vt:lpstr>
      <vt:lpstr>Optical Fibers</vt:lpstr>
      <vt:lpstr>Wireless Transmission</vt:lpstr>
      <vt:lpstr>Signal to Noise Ratio</vt:lpstr>
      <vt:lpstr>External Communication Systems</vt:lpstr>
      <vt:lpstr>Local Area Networks (LAN)</vt:lpstr>
      <vt:lpstr>Metropolitan Area Networks (MAN)</vt:lpstr>
      <vt:lpstr>Wide Area Networks (WAN)</vt:lpstr>
      <vt:lpstr>Network Topologies</vt:lpstr>
      <vt:lpstr>Star Topology</vt:lpstr>
      <vt:lpstr>Ring Topology</vt:lpstr>
      <vt:lpstr>Bus Topology</vt:lpstr>
      <vt:lpstr>Tree Topology</vt:lpstr>
      <vt:lpstr>Mesh Topologies</vt:lpstr>
      <vt:lpstr>Other Topologies</vt:lpstr>
      <vt:lpstr>Protocols</vt:lpstr>
      <vt:lpstr>Concepts of Protocols</vt:lpstr>
      <vt:lpstr>Cont.</vt:lpstr>
      <vt:lpstr>Cont.</vt:lpstr>
      <vt:lpstr>Design issues of Layers</vt:lpstr>
      <vt:lpstr>Connection-Oriented and Connectionless Services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2016-01-22T05:13:15Z</dcterms:created>
  <dcterms:modified xsi:type="dcterms:W3CDTF">2019-11-21T08:03:30Z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