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257" r:id="rId3"/>
    <p:sldId id="258" r:id="rId4"/>
    <p:sldId id="279" r:id="rId5"/>
    <p:sldId id="259" r:id="rId6"/>
    <p:sldId id="260" r:id="rId7"/>
    <p:sldId id="261" r:id="rId8"/>
    <p:sldId id="262" r:id="rId9"/>
    <p:sldId id="263" r:id="rId10"/>
    <p:sldId id="264" r:id="rId11"/>
    <p:sldId id="277" r:id="rId12"/>
    <p:sldId id="266" r:id="rId13"/>
    <p:sldId id="267" r:id="rId14"/>
    <p:sldId id="270" r:id="rId15"/>
    <p:sldId id="268" r:id="rId16"/>
    <p:sldId id="271" r:id="rId17"/>
    <p:sldId id="272" r:id="rId18"/>
    <p:sldId id="273" r:id="rId19"/>
    <p:sldId id="274" r:id="rId20"/>
    <p:sldId id="265" r:id="rId21"/>
    <p:sldId id="276" r:id="rId22"/>
    <p:sldId id="275" r:id="rId23"/>
    <p:sldId id="269" r:id="rId24"/>
    <p:sldId id="278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>
      <p:cViewPr varScale="1">
        <p:scale>
          <a:sx n="73" d="100"/>
          <a:sy n="73" d="100"/>
        </p:scale>
        <p:origin x="618" y="7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8/16/2019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8/16/2019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3E485E6-3313-4814-B316-ECBC456E821B}" type="slidenum">
              <a:rPr lang="en-US" altLang="en-US">
                <a:latin typeface="Arial" panose="020B0604020202020204" pitchFamily="34" charset="0"/>
              </a:rPr>
              <a:pPr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2265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6090" y="630937"/>
            <a:ext cx="5234212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242" y="1098388"/>
            <a:ext cx="10315731" cy="4394988"/>
          </a:xfrm>
        </p:spPr>
        <p:txBody>
          <a:bodyPr anchor="ctr">
            <a:noAutofit/>
          </a:bodyPr>
          <a:lstStyle>
            <a:lvl1pPr algn="ctr">
              <a:defRPr sz="9997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4469" y="5979197"/>
            <a:ext cx="8043278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999" b="1" i="0" cap="all" spc="400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242" y="6375679"/>
            <a:ext cx="2329115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3829175-527E-46A3-863C-1BB1F163B84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79244" y="6375679"/>
            <a:ext cx="4113728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4857" y="6375679"/>
            <a:ext cx="2329116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39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44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5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3700" y="382386"/>
            <a:ext cx="1491743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6973" y="382386"/>
            <a:ext cx="8390399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1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3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085" y="1073889"/>
            <a:ext cx="8184939" cy="4064627"/>
          </a:xfrm>
        </p:spPr>
        <p:txBody>
          <a:bodyPr anchor="b">
            <a:normAutofit/>
          </a:bodyPr>
          <a:lstStyle>
            <a:lvl1pPr>
              <a:defRPr sz="8397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085" y="5159782"/>
            <a:ext cx="7015661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999" b="1" i="0" cap="all" spc="400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704" y="6375679"/>
            <a:ext cx="1493558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7689" y="6375679"/>
            <a:ext cx="4113728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39845" y="6375679"/>
            <a:ext cx="1487179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3905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4900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6973" y="2286000"/>
            <a:ext cx="479935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6065" y="2286000"/>
            <a:ext cx="479935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0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402" y="381001"/>
            <a:ext cx="10170051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352" y="2199634"/>
            <a:ext cx="479935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99" b="1" cap="all" spc="200" baseline="0">
                <a:solidFill>
                  <a:schemeClr val="tx2"/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6973" y="2909102"/>
            <a:ext cx="479935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2136" y="2199634"/>
            <a:ext cx="479935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99" b="1" cap="all" spc="200" baseline="0">
                <a:solidFill>
                  <a:schemeClr val="tx2"/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2136" y="2909102"/>
            <a:ext cx="479935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6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7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9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7888" y="0"/>
            <a:ext cx="4800937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5713" y="457200"/>
            <a:ext cx="3091310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99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852" y="920377"/>
            <a:ext cx="6156814" cy="4985124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5714" y="1741336"/>
            <a:ext cx="3091310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4852" y="6375679"/>
            <a:ext cx="1233034" cy="348462"/>
          </a:xfrm>
        </p:spPr>
        <p:txBody>
          <a:bodyPr/>
          <a:lstStyle/>
          <a:p>
            <a:fld id="{83829175-527E-46A3-863C-1BB1F163B849}" type="datetimeFigureOut">
              <a:rPr lang="en-US" smtClean="0"/>
              <a:pPr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073" y="6375679"/>
            <a:ext cx="3481272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9532" y="6375679"/>
            <a:ext cx="1232135" cy="345796"/>
          </a:xfrm>
        </p:spPr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3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08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391" y="1"/>
            <a:ext cx="7353669" cy="6857999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7888" y="0"/>
            <a:ext cx="4800937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3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5712" y="457200"/>
            <a:ext cx="3091312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99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5712" y="1741336"/>
            <a:ext cx="3091312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751" y="6375679"/>
            <a:ext cx="123213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073" y="6375679"/>
            <a:ext cx="3481271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6087" y="6375679"/>
            <a:ext cx="1234119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2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352" y="382385"/>
            <a:ext cx="10175671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352" y="2286002"/>
            <a:ext cx="10175671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352" y="6375679"/>
            <a:ext cx="2329115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75679"/>
            <a:ext cx="4113728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9" y="6375679"/>
            <a:ext cx="2818665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1" y="0"/>
            <a:ext cx="885594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5435" y="0"/>
            <a:ext cx="2833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835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5098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9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7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775" y="1800503"/>
            <a:ext cx="10315731" cy="4394988"/>
          </a:xfrm>
        </p:spPr>
        <p:txBody>
          <a:bodyPr/>
          <a:lstStyle/>
          <a:p>
            <a:r>
              <a:rPr lang="en-US" dirty="0" smtClean="0"/>
              <a:t>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Chapter 5 – Lecture 6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Dhanusha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Somawardhana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BSc(Hons) IT(SLIIT), MBA 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UoW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), Reading DBA 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Aeu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507" t="14764" r="35617" b="14611"/>
          <a:stretch/>
        </p:blipFill>
        <p:spPr>
          <a:xfrm>
            <a:off x="10056812" y="4381500"/>
            <a:ext cx="1828800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812" y="190500"/>
            <a:ext cx="7181850" cy="220980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Operating Systems: Services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517950" y="1752601"/>
            <a:ext cx="10291462" cy="4068763"/>
          </a:xfrm>
        </p:spPr>
        <p:txBody>
          <a:bodyPr>
            <a:normAutofit/>
          </a:bodyPr>
          <a:lstStyle/>
          <a:p>
            <a:pPr marL="425450" indent="-342900"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solidFill>
                  <a:schemeClr val="tx1"/>
                </a:solidFill>
              </a:rPr>
              <a:t>Services of the OS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chemeClr val="tx1"/>
                </a:solidFill>
              </a:rPr>
              <a:t>Information Management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chemeClr val="tx1"/>
                </a:solidFill>
              </a:rPr>
              <a:t>Process Management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chemeClr val="tx1"/>
                </a:solidFill>
              </a:rPr>
              <a:t>Memory Management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chemeClr val="tx1"/>
                </a:solidFill>
              </a:rPr>
              <a:t>Disk Management</a:t>
            </a:r>
          </a:p>
        </p:txBody>
      </p:sp>
    </p:spTree>
    <p:extLst>
      <p:ext uri="{BB962C8B-B14F-4D97-AF65-F5344CB8AC3E}">
        <p14:creationId xmlns:p14="http://schemas.microsoft.com/office/powerpoint/2010/main" val="301160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524000"/>
            <a:ext cx="10175671" cy="359359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Batch Operating </a:t>
            </a:r>
            <a:r>
              <a:rPr lang="en-US" sz="2400" dirty="0" smtClean="0">
                <a:solidFill>
                  <a:schemeClr val="tx1"/>
                </a:solidFill>
              </a:rPr>
              <a:t>Systems</a:t>
            </a:r>
          </a:p>
          <a:p>
            <a:r>
              <a:rPr lang="en-US" sz="2400" dirty="0">
                <a:solidFill>
                  <a:schemeClr val="tx1"/>
                </a:solidFill>
              </a:rPr>
              <a:t>Multiprogramming Operating </a:t>
            </a:r>
            <a:r>
              <a:rPr lang="en-US" sz="2400" dirty="0" smtClean="0">
                <a:solidFill>
                  <a:schemeClr val="tx1"/>
                </a:solidFill>
              </a:rPr>
              <a:t>Systems</a:t>
            </a:r>
          </a:p>
          <a:p>
            <a:r>
              <a:rPr lang="en-US" sz="2400" dirty="0">
                <a:solidFill>
                  <a:schemeClr val="tx1"/>
                </a:solidFill>
              </a:rPr>
              <a:t>Distributed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2992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1524000"/>
            <a:ext cx="10134598" cy="4191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Requires </a:t>
            </a:r>
            <a:r>
              <a:rPr lang="en-US" sz="2400" dirty="0">
                <a:solidFill>
                  <a:schemeClr val="tx1"/>
                </a:solidFill>
              </a:rPr>
              <a:t>program, data and appropriate </a:t>
            </a:r>
            <a:r>
              <a:rPr lang="en-US" sz="2400" dirty="0" smtClean="0">
                <a:solidFill>
                  <a:schemeClr val="tx1"/>
                </a:solidFill>
              </a:rPr>
              <a:t>system commands </a:t>
            </a:r>
            <a:r>
              <a:rPr lang="en-US" sz="2400" dirty="0">
                <a:solidFill>
                  <a:schemeClr val="tx1"/>
                </a:solidFill>
              </a:rPr>
              <a:t>to </a:t>
            </a:r>
            <a:r>
              <a:rPr lang="en-US" sz="2400" dirty="0" smtClean="0">
                <a:solidFill>
                  <a:schemeClr val="tx1"/>
                </a:solidFill>
              </a:rPr>
              <a:t>be submitted </a:t>
            </a:r>
            <a:r>
              <a:rPr lang="en-US" sz="2400" dirty="0">
                <a:solidFill>
                  <a:schemeClr val="tx1"/>
                </a:solidFill>
              </a:rPr>
              <a:t>together to the computer in the form of a job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No </a:t>
            </a:r>
            <a:r>
              <a:rPr lang="en-US" sz="2400" dirty="0">
                <a:solidFill>
                  <a:schemeClr val="tx1"/>
                </a:solidFill>
              </a:rPr>
              <a:t>interaction with the users and executing </a:t>
            </a:r>
            <a:r>
              <a:rPr lang="en-US" sz="2400" dirty="0" smtClean="0">
                <a:solidFill>
                  <a:schemeClr val="tx1"/>
                </a:solidFill>
              </a:rPr>
              <a:t>programs.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Common </a:t>
            </a:r>
            <a:r>
              <a:rPr lang="en-US" sz="2400" dirty="0">
                <a:solidFill>
                  <a:schemeClr val="tx1"/>
                </a:solidFill>
              </a:rPr>
              <a:t>on a mainframe computer that was purchased specifically with massive repetitive data processing in mind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Processing mostly done in FIFO order.</a:t>
            </a:r>
          </a:p>
          <a:p>
            <a:pPr marL="0" indent="0" algn="just">
              <a:buNone/>
            </a:pPr>
            <a:endParaRPr lang="en-US" sz="2200" dirty="0" smtClean="0">
              <a:solidFill>
                <a:schemeClr val="tx1"/>
              </a:solidFill>
            </a:endParaRP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1447800"/>
            <a:ext cx="10175671" cy="359359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Activities –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Memory Management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Resource Utilization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Good for data management and Statistical analysis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Unsuitable for program </a:t>
            </a:r>
            <a:r>
              <a:rPr lang="en-US" sz="2400" dirty="0">
                <a:solidFill>
                  <a:schemeClr val="tx1"/>
                </a:solidFill>
              </a:rPr>
              <a:t>development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Ex: Batch Monitor</a:t>
            </a:r>
          </a:p>
        </p:txBody>
      </p:sp>
    </p:spTree>
    <p:extLst>
      <p:ext uri="{BB962C8B-B14F-4D97-AF65-F5344CB8AC3E}">
        <p14:creationId xmlns:p14="http://schemas.microsoft.com/office/powerpoint/2010/main" val="99769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352" y="382385"/>
            <a:ext cx="10786660" cy="1492132"/>
          </a:xfrm>
        </p:spPr>
        <p:txBody>
          <a:bodyPr>
            <a:normAutofit/>
          </a:bodyPr>
          <a:lstStyle/>
          <a:p>
            <a:r>
              <a:rPr lang="en-US" sz="4800" dirty="0"/>
              <a:t>Multiprogramming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828800"/>
            <a:ext cx="9982198" cy="4191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Multiprogramming Operating </a:t>
            </a:r>
            <a:r>
              <a:rPr lang="en-US" sz="2400" dirty="0" smtClean="0">
                <a:solidFill>
                  <a:schemeClr val="tx1"/>
                </a:solidFill>
              </a:rPr>
              <a:t>Systems - The OS which multiplexes </a:t>
            </a:r>
            <a:r>
              <a:rPr lang="en-US" sz="2400" dirty="0">
                <a:solidFill>
                  <a:schemeClr val="tx1"/>
                </a:solidFill>
              </a:rPr>
              <a:t>the system resources among all its active programs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>
                <a:solidFill>
                  <a:schemeClr val="tx1"/>
                </a:solidFill>
              </a:rPr>
              <a:t>program in execution is called a process or </a:t>
            </a:r>
            <a:r>
              <a:rPr lang="en-US" sz="2400" dirty="0" smtClean="0">
                <a:solidFill>
                  <a:schemeClr val="tx1"/>
                </a:solidFill>
              </a:rPr>
              <a:t>task.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Can </a:t>
            </a:r>
            <a:r>
              <a:rPr lang="en-US" sz="2400" dirty="0">
                <a:solidFill>
                  <a:schemeClr val="tx1"/>
                </a:solidFill>
              </a:rPr>
              <a:t>support a number of tasks </a:t>
            </a:r>
            <a:r>
              <a:rPr lang="en-US" sz="2400" dirty="0" smtClean="0">
                <a:solidFill>
                  <a:schemeClr val="tx1"/>
                </a:solidFill>
              </a:rPr>
              <a:t>by simultaneously </a:t>
            </a:r>
            <a:r>
              <a:rPr lang="en-US" sz="2400" dirty="0">
                <a:solidFill>
                  <a:schemeClr val="tx1"/>
                </a:solidFill>
              </a:rPr>
              <a:t>maintaining their code and data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O</a:t>
            </a:r>
            <a:r>
              <a:rPr lang="en-US" sz="2400" dirty="0" smtClean="0">
                <a:solidFill>
                  <a:schemeClr val="tx1"/>
                </a:solidFill>
              </a:rPr>
              <a:t>ften </a:t>
            </a:r>
            <a:r>
              <a:rPr lang="en-US" sz="2400" dirty="0">
                <a:solidFill>
                  <a:schemeClr val="tx1"/>
                </a:solidFill>
              </a:rPr>
              <a:t>combined </a:t>
            </a:r>
            <a:r>
              <a:rPr lang="en-US" sz="2400" dirty="0" smtClean="0">
                <a:solidFill>
                  <a:schemeClr val="tx1"/>
                </a:solidFill>
              </a:rPr>
              <a:t>with hardware </a:t>
            </a:r>
            <a:r>
              <a:rPr lang="en-US" sz="2400" dirty="0">
                <a:solidFill>
                  <a:schemeClr val="tx1"/>
                </a:solidFill>
              </a:rPr>
              <a:t>and software support for memory protection to avoid erroneous processes</a:t>
            </a:r>
          </a:p>
        </p:txBody>
      </p:sp>
    </p:spTree>
    <p:extLst>
      <p:ext uri="{BB962C8B-B14F-4D97-AF65-F5344CB8AC3E}">
        <p14:creationId xmlns:p14="http://schemas.microsoft.com/office/powerpoint/2010/main" val="2229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524000"/>
            <a:ext cx="10175671" cy="359359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Provide a </a:t>
            </a:r>
            <a:r>
              <a:rPr lang="en-US" sz="2400" dirty="0">
                <a:solidFill>
                  <a:schemeClr val="tx1"/>
                </a:solidFill>
              </a:rPr>
              <a:t>more sophisticated form of memory management and concurrency control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Becomes </a:t>
            </a:r>
            <a:r>
              <a:rPr lang="en-US" sz="2400" dirty="0">
                <a:solidFill>
                  <a:schemeClr val="tx1"/>
                </a:solidFill>
              </a:rPr>
              <a:t>critical when the executing processes access shared I/O devices and </a:t>
            </a:r>
            <a:r>
              <a:rPr lang="en-US" sz="2400" dirty="0" smtClean="0">
                <a:solidFill>
                  <a:schemeClr val="tx1"/>
                </a:solidFill>
              </a:rPr>
              <a:t>files.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Used </a:t>
            </a:r>
            <a:r>
              <a:rPr lang="en-US" sz="2400" dirty="0">
                <a:solidFill>
                  <a:schemeClr val="tx1"/>
                </a:solidFill>
              </a:rPr>
              <a:t>in computer systems </a:t>
            </a:r>
            <a:r>
              <a:rPr lang="en-US" sz="2400" dirty="0" smtClean="0">
                <a:solidFill>
                  <a:schemeClr val="tx1"/>
                </a:solidFill>
              </a:rPr>
              <a:t>with more </a:t>
            </a:r>
            <a:r>
              <a:rPr lang="en-US" sz="2400" dirty="0">
                <a:solidFill>
                  <a:schemeClr val="tx1"/>
                </a:solidFill>
              </a:rPr>
              <a:t>than one processor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Provide </a:t>
            </a:r>
            <a:r>
              <a:rPr lang="en-US" sz="2400" dirty="0">
                <a:solidFill>
                  <a:schemeClr val="tx1"/>
                </a:solidFill>
              </a:rPr>
              <a:t>the general complement of other types </a:t>
            </a:r>
            <a:r>
              <a:rPr lang="en-US" sz="2400" dirty="0" smtClean="0">
                <a:solidFill>
                  <a:schemeClr val="tx1"/>
                </a:solidFill>
              </a:rPr>
              <a:t>of systems </a:t>
            </a:r>
            <a:r>
              <a:rPr lang="en-US" sz="2400" dirty="0">
                <a:solidFill>
                  <a:schemeClr val="tx1"/>
                </a:solidFill>
              </a:rPr>
              <a:t>and management and scheduling of the processors.</a:t>
            </a:r>
          </a:p>
        </p:txBody>
      </p:sp>
    </p:spTree>
    <p:extLst>
      <p:ext uri="{BB962C8B-B14F-4D97-AF65-F5344CB8AC3E}">
        <p14:creationId xmlns:p14="http://schemas.microsoft.com/office/powerpoint/2010/main" val="113347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Multiprogramming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2133600"/>
            <a:ext cx="10175671" cy="359359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Time-sharing </a:t>
            </a:r>
            <a:r>
              <a:rPr lang="en-US" sz="2400" dirty="0" smtClean="0">
                <a:solidFill>
                  <a:schemeClr val="tx1"/>
                </a:solidFill>
              </a:rPr>
              <a:t>systems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Real-time </a:t>
            </a:r>
            <a:r>
              <a:rPr lang="en-US" sz="2400" dirty="0" smtClean="0">
                <a:solidFill>
                  <a:schemeClr val="tx1"/>
                </a:solidFill>
              </a:rPr>
              <a:t>systems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Combination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41545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Sharing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1388363"/>
            <a:ext cx="10175671" cy="359359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Multi-programmed </a:t>
            </a:r>
            <a:r>
              <a:rPr lang="en-US" sz="2400" dirty="0">
                <a:solidFill>
                  <a:schemeClr val="tx1"/>
                </a:solidFill>
              </a:rPr>
              <a:t>multiuser </a:t>
            </a:r>
            <a:r>
              <a:rPr lang="en-US" sz="2400" dirty="0" smtClean="0">
                <a:solidFill>
                  <a:schemeClr val="tx1"/>
                </a:solidFill>
              </a:rPr>
              <a:t>systems.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>
                <a:solidFill>
                  <a:schemeClr val="tx1"/>
                </a:solidFill>
              </a:rPr>
              <a:t>user has the illusion of having the machine all to himself.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All </a:t>
            </a:r>
            <a:r>
              <a:rPr lang="en-US" sz="2400" dirty="0">
                <a:solidFill>
                  <a:schemeClr val="tx1"/>
                </a:solidFill>
              </a:rPr>
              <a:t>the users are given a share of the common </a:t>
            </a:r>
            <a:r>
              <a:rPr lang="en-US" sz="2400" dirty="0" smtClean="0">
                <a:solidFill>
                  <a:schemeClr val="tx1"/>
                </a:solidFill>
              </a:rPr>
              <a:t>resources.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Done by </a:t>
            </a:r>
            <a:r>
              <a:rPr lang="en-US" sz="2400" dirty="0" smtClean="0">
                <a:solidFill>
                  <a:schemeClr val="tx1"/>
                </a:solidFill>
              </a:rPr>
              <a:t>using time-slicing scheduling algorithms.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programs are executed in rotating priority </a:t>
            </a:r>
            <a:r>
              <a:rPr lang="en-US" sz="2400" dirty="0" smtClean="0">
                <a:solidFill>
                  <a:schemeClr val="tx1"/>
                </a:solidFill>
              </a:rPr>
              <a:t>mechanism.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762" r="4762"/>
          <a:stretch/>
        </p:blipFill>
        <p:spPr>
          <a:xfrm>
            <a:off x="7008812" y="4495800"/>
            <a:ext cx="4091678" cy="220980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21371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352" y="1524000"/>
            <a:ext cx="10175671" cy="359359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If a program takes longer time than the slice of </a:t>
            </a:r>
            <a:r>
              <a:rPr lang="en-US" sz="2400" dirty="0" smtClean="0">
                <a:solidFill>
                  <a:schemeClr val="tx1"/>
                </a:solidFill>
              </a:rPr>
              <a:t>time allocated </a:t>
            </a:r>
            <a:r>
              <a:rPr lang="en-US" sz="2400" dirty="0">
                <a:solidFill>
                  <a:schemeClr val="tx1"/>
                </a:solidFill>
              </a:rPr>
              <a:t>to it, then its execution is interrupted by the operating </a:t>
            </a:r>
            <a:r>
              <a:rPr lang="en-US" sz="2400" dirty="0" smtClean="0">
                <a:solidFill>
                  <a:schemeClr val="tx1"/>
                </a:solidFill>
              </a:rPr>
              <a:t>system.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Sophisticated I/O Management and Memory Management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Providing protection </a:t>
            </a:r>
            <a:r>
              <a:rPr lang="en-US" sz="2400" dirty="0">
                <a:solidFill>
                  <a:schemeClr val="tx1"/>
                </a:solidFill>
              </a:rPr>
              <a:t>and access control to the files.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680"/>
          <a:stretch/>
        </p:blipFill>
        <p:spPr>
          <a:xfrm>
            <a:off x="7999412" y="3572648"/>
            <a:ext cx="4038600" cy="244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1447800"/>
            <a:ext cx="10175671" cy="359359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A real-time system can be defined as a </a:t>
            </a:r>
            <a:r>
              <a:rPr lang="en-US" sz="2400" dirty="0" smtClean="0">
                <a:solidFill>
                  <a:schemeClr val="tx1"/>
                </a:solidFill>
              </a:rPr>
              <a:t>system, which </a:t>
            </a:r>
            <a:r>
              <a:rPr lang="en-US" sz="2400" dirty="0">
                <a:solidFill>
                  <a:schemeClr val="tx1"/>
                </a:solidFill>
              </a:rPr>
              <a:t>requires a very fast response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The response of the operating </a:t>
            </a:r>
            <a:r>
              <a:rPr lang="en-US" sz="2400" dirty="0">
                <a:solidFill>
                  <a:schemeClr val="tx1"/>
                </a:solidFill>
              </a:rPr>
              <a:t>system generates has a considerable amount of effect on the overall working of the </a:t>
            </a:r>
            <a:r>
              <a:rPr lang="en-US" sz="2400" dirty="0" smtClean="0">
                <a:solidFill>
                  <a:schemeClr val="tx1"/>
                </a:solidFill>
              </a:rPr>
              <a:t>system.</a:t>
            </a: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431" y="3461418"/>
            <a:ext cx="4038600" cy="252086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01266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1447800"/>
            <a:ext cx="10134598" cy="4191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Software </a:t>
            </a:r>
            <a:r>
              <a:rPr lang="en-US" sz="2400" dirty="0">
                <a:solidFill>
                  <a:schemeClr val="tx1"/>
                </a:solidFill>
              </a:rPr>
              <a:t>that enables us to operate the computer </a:t>
            </a:r>
            <a:r>
              <a:rPr lang="en-US" sz="2400" dirty="0" smtClean="0">
                <a:solidFill>
                  <a:schemeClr val="tx1"/>
                </a:solidFill>
              </a:rPr>
              <a:t>system.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What is the role of an OS? Playing Games?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Manager </a:t>
            </a:r>
            <a:r>
              <a:rPr lang="en-US" sz="2400" dirty="0">
                <a:solidFill>
                  <a:schemeClr val="tx1"/>
                </a:solidFill>
              </a:rPr>
              <a:t>of system resources </a:t>
            </a:r>
            <a:r>
              <a:rPr lang="en-US" sz="2400" dirty="0" smtClean="0">
                <a:solidFill>
                  <a:schemeClr val="tx1"/>
                </a:solidFill>
              </a:rPr>
              <a:t>such as </a:t>
            </a:r>
            <a:r>
              <a:rPr lang="en-US" sz="2400" dirty="0">
                <a:solidFill>
                  <a:schemeClr val="tx1"/>
                </a:solidFill>
              </a:rPr>
              <a:t>the processor, I/O </a:t>
            </a:r>
            <a:r>
              <a:rPr lang="en-US" sz="2400" dirty="0" smtClean="0">
                <a:solidFill>
                  <a:schemeClr val="tx1"/>
                </a:solidFill>
              </a:rPr>
              <a:t>devices, memory </a:t>
            </a:r>
            <a:r>
              <a:rPr lang="en-US" sz="2400" dirty="0">
                <a:solidFill>
                  <a:schemeClr val="tx1"/>
                </a:solidFill>
              </a:rPr>
              <a:t>etc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Bridge </a:t>
            </a:r>
            <a:r>
              <a:rPr lang="en-US" sz="2400" dirty="0">
                <a:solidFill>
                  <a:schemeClr val="tx1"/>
                </a:solidFill>
              </a:rPr>
              <a:t>the gap between Hardware and Application Software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425" y="4371975"/>
            <a:ext cx="3200400" cy="180022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79860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824" y="1447800"/>
            <a:ext cx="10440787" cy="48768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sz="2400" dirty="0">
                <a:solidFill>
                  <a:schemeClr val="tx1"/>
                </a:solidFill>
              </a:rPr>
              <a:t>User </a:t>
            </a:r>
            <a:r>
              <a:rPr lang="en-US" sz="2400" dirty="0" smtClean="0">
                <a:solidFill>
                  <a:schemeClr val="tx1"/>
                </a:solidFill>
              </a:rPr>
              <a:t>convenience and </a:t>
            </a:r>
            <a:r>
              <a:rPr lang="en-US" sz="2400" dirty="0">
                <a:solidFill>
                  <a:schemeClr val="tx1"/>
                </a:solidFill>
              </a:rPr>
              <a:t>resource utilization are less in priority in these kinds of systems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6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Can </a:t>
            </a:r>
            <a:r>
              <a:rPr lang="en-US" sz="2400" dirty="0">
                <a:solidFill>
                  <a:schemeClr val="tx1"/>
                </a:solidFill>
              </a:rPr>
              <a:t>process thousands of interrupts per second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60000"/>
              </a:lnSpc>
            </a:pPr>
            <a:r>
              <a:rPr lang="en-US" sz="2400" dirty="0">
                <a:solidFill>
                  <a:schemeClr val="tx1"/>
                </a:solidFill>
              </a:rPr>
              <a:t>Scheduling is done by assigning priority to </a:t>
            </a:r>
            <a:r>
              <a:rPr lang="en-US" sz="2400" dirty="0" smtClean="0">
                <a:solidFill>
                  <a:schemeClr val="tx1"/>
                </a:solidFill>
              </a:rPr>
              <a:t>the processes.</a:t>
            </a:r>
          </a:p>
          <a:p>
            <a:pPr algn="just">
              <a:lnSpc>
                <a:spcPct val="160000"/>
              </a:lnSpc>
            </a:pPr>
            <a:r>
              <a:rPr lang="en-US" sz="2400" dirty="0">
                <a:solidFill>
                  <a:schemeClr val="tx1"/>
                </a:solidFill>
              </a:rPr>
              <a:t>This type of scheduling is </a:t>
            </a:r>
            <a:r>
              <a:rPr lang="en-US" sz="2400" dirty="0" smtClean="0">
                <a:solidFill>
                  <a:schemeClr val="tx1"/>
                </a:solidFill>
              </a:rPr>
              <a:t>called priority-based </a:t>
            </a:r>
            <a:r>
              <a:rPr lang="en-US" sz="2400" dirty="0">
                <a:solidFill>
                  <a:schemeClr val="tx1"/>
                </a:solidFill>
              </a:rPr>
              <a:t>preemptive </a:t>
            </a:r>
            <a:r>
              <a:rPr lang="en-US" sz="2400" dirty="0" smtClean="0">
                <a:solidFill>
                  <a:schemeClr val="tx1"/>
                </a:solidFill>
              </a:rPr>
              <a:t>scheduling.</a:t>
            </a:r>
          </a:p>
          <a:p>
            <a:pPr algn="just">
              <a:lnSpc>
                <a:spcPct val="16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Memory management </a:t>
            </a:r>
            <a:r>
              <a:rPr lang="en-US" sz="2400" dirty="0">
                <a:solidFill>
                  <a:schemeClr val="tx1"/>
                </a:solidFill>
              </a:rPr>
              <a:t>in real-time systems is comparatively less </a:t>
            </a:r>
            <a:r>
              <a:rPr lang="en-US" sz="2400" dirty="0" smtClean="0">
                <a:solidFill>
                  <a:schemeClr val="tx1"/>
                </a:solidFill>
              </a:rPr>
              <a:t>demanding. </a:t>
            </a:r>
            <a:r>
              <a:rPr lang="en-US" sz="2400" dirty="0">
                <a:solidFill>
                  <a:schemeClr val="tx1"/>
                </a:solidFill>
              </a:rPr>
              <a:t>- </a:t>
            </a:r>
            <a:r>
              <a:rPr lang="en-US" sz="2400" dirty="0" smtClean="0">
                <a:solidFill>
                  <a:schemeClr val="tx1"/>
                </a:solidFill>
              </a:rPr>
              <a:t>Most </a:t>
            </a:r>
            <a:r>
              <a:rPr lang="en-US" sz="2400" dirty="0">
                <a:solidFill>
                  <a:schemeClr val="tx1"/>
                </a:solidFill>
              </a:rPr>
              <a:t>of the processes are made to permanently reside in the memory in order </a:t>
            </a:r>
            <a:r>
              <a:rPr lang="en-US" sz="2400" dirty="0" smtClean="0">
                <a:solidFill>
                  <a:schemeClr val="tx1"/>
                </a:solidFill>
              </a:rPr>
              <a:t>to provide </a:t>
            </a:r>
            <a:r>
              <a:rPr lang="en-US" sz="2400" dirty="0">
                <a:solidFill>
                  <a:schemeClr val="tx1"/>
                </a:solidFill>
              </a:rPr>
              <a:t>a quick response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60000"/>
              </a:lnSpc>
            </a:pPr>
            <a:r>
              <a:rPr lang="en-US" sz="2400" dirty="0">
                <a:solidFill>
                  <a:schemeClr val="tx1"/>
                </a:solidFill>
              </a:rPr>
              <a:t>File management is generally found in larger installations of real-time </a:t>
            </a:r>
            <a:r>
              <a:rPr lang="en-US" sz="2400" dirty="0" smtClean="0">
                <a:solidFill>
                  <a:schemeClr val="tx1"/>
                </a:solidFill>
              </a:rPr>
              <a:t>systems and </a:t>
            </a:r>
            <a:r>
              <a:rPr lang="en-US" sz="2400" dirty="0">
                <a:solidFill>
                  <a:schemeClr val="tx1"/>
                </a:solidFill>
              </a:rPr>
              <a:t>basically concerned with the speed of access of files</a:t>
            </a:r>
          </a:p>
        </p:txBody>
      </p:sp>
    </p:spTree>
    <p:extLst>
      <p:ext uri="{BB962C8B-B14F-4D97-AF65-F5344CB8AC3E}">
        <p14:creationId xmlns:p14="http://schemas.microsoft.com/office/powerpoint/2010/main" val="1847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An </a:t>
            </a:r>
            <a:r>
              <a:rPr lang="en-US" sz="2400" dirty="0">
                <a:solidFill>
                  <a:schemeClr val="tx1"/>
                </a:solidFill>
              </a:rPr>
              <a:t>operating system may not fit exactly to the requirement of </a:t>
            </a:r>
            <a:r>
              <a:rPr lang="en-US" sz="2400" dirty="0" smtClean="0">
                <a:solidFill>
                  <a:schemeClr val="tx1"/>
                </a:solidFill>
              </a:rPr>
              <a:t>a specific </a:t>
            </a:r>
            <a:r>
              <a:rPr lang="en-US" sz="2400" dirty="0">
                <a:solidFill>
                  <a:schemeClr val="tx1"/>
                </a:solidFill>
              </a:rPr>
              <a:t>environment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Generally </a:t>
            </a:r>
            <a:r>
              <a:rPr lang="en-US" sz="2400" dirty="0">
                <a:solidFill>
                  <a:schemeClr val="tx1"/>
                </a:solidFill>
              </a:rPr>
              <a:t>made </a:t>
            </a:r>
            <a:r>
              <a:rPr lang="en-US" sz="2400" dirty="0" smtClean="0">
                <a:solidFill>
                  <a:schemeClr val="tx1"/>
                </a:solidFill>
              </a:rPr>
              <a:t>to have </a:t>
            </a:r>
            <a:r>
              <a:rPr lang="en-US" sz="2400" dirty="0">
                <a:solidFill>
                  <a:schemeClr val="tx1"/>
                </a:solidFill>
              </a:rPr>
              <a:t>the features of more than one type of systems</a:t>
            </a:r>
          </a:p>
        </p:txBody>
      </p:sp>
    </p:spTree>
    <p:extLst>
      <p:ext uri="{BB962C8B-B14F-4D97-AF65-F5344CB8AC3E}">
        <p14:creationId xmlns:p14="http://schemas.microsoft.com/office/powerpoint/2010/main" val="315596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Collection </a:t>
            </a:r>
            <a:r>
              <a:rPr lang="en-US" sz="2400" dirty="0">
                <a:solidFill>
                  <a:schemeClr val="tx1"/>
                </a:solidFill>
              </a:rPr>
              <a:t>of a set of </a:t>
            </a:r>
            <a:r>
              <a:rPr lang="en-US" sz="2400" dirty="0" smtClean="0">
                <a:solidFill>
                  <a:schemeClr val="tx1"/>
                </a:solidFill>
              </a:rPr>
              <a:t>computers interacting </a:t>
            </a:r>
            <a:r>
              <a:rPr lang="en-US" sz="2400" dirty="0">
                <a:solidFill>
                  <a:schemeClr val="tx1"/>
                </a:solidFill>
              </a:rPr>
              <a:t>and communicating with each other via their hardware, software and a </a:t>
            </a:r>
            <a:r>
              <a:rPr lang="en-US" sz="2400" dirty="0" smtClean="0">
                <a:solidFill>
                  <a:schemeClr val="tx1"/>
                </a:solidFill>
              </a:rPr>
              <a:t>set of links.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 distributed operating system governs the role of </a:t>
            </a:r>
            <a:r>
              <a:rPr lang="en-US" sz="2400" dirty="0" smtClean="0">
                <a:solidFill>
                  <a:schemeClr val="tx1"/>
                </a:solidFill>
              </a:rPr>
              <a:t>managing these </a:t>
            </a:r>
            <a:r>
              <a:rPr lang="en-US" sz="2400" dirty="0">
                <a:solidFill>
                  <a:schemeClr val="tx1"/>
                </a:solidFill>
              </a:rPr>
              <a:t>kinds of systems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components and resources of the system are hidden from the users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Facilitate access </a:t>
            </a:r>
            <a:r>
              <a:rPr lang="en-US" sz="2400" dirty="0">
                <a:solidFill>
                  <a:schemeClr val="tx1"/>
                </a:solidFill>
              </a:rPr>
              <a:t>to remote resources, communication with remote processes and distribution </a:t>
            </a:r>
            <a:r>
              <a:rPr lang="en-US" sz="2400" dirty="0" smtClean="0">
                <a:solidFill>
                  <a:schemeClr val="tx1"/>
                </a:solidFill>
              </a:rPr>
              <a:t>of computation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212" y="237051"/>
            <a:ext cx="2438400" cy="163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2514600"/>
            <a:ext cx="96012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You…!!!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7376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352" y="1447800"/>
            <a:ext cx="10175671" cy="48768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GB" dirty="0">
                <a:solidFill>
                  <a:schemeClr val="tx1"/>
                </a:solidFill>
              </a:rPr>
              <a:t>The very first operating system they coded was XENIX, not MS-DOS. In fact, MS-DOS was a modified license version of the 86-DOS, which was also known as Quirky and Dirty DOS, created by Seattle Computer Products in 1980. </a:t>
            </a:r>
            <a:endParaRPr lang="en-GB" dirty="0" smtClean="0">
              <a:solidFill>
                <a:schemeClr val="tx1"/>
              </a:solidFill>
            </a:endParaRPr>
          </a:p>
          <a:p>
            <a:pPr algn="just">
              <a:lnSpc>
                <a:spcPct val="160000"/>
              </a:lnSpc>
            </a:pPr>
            <a:r>
              <a:rPr lang="en-GB" dirty="0">
                <a:solidFill>
                  <a:schemeClr val="tx1"/>
                </a:solidFill>
              </a:rPr>
              <a:t>Bill Gates coded the class scheduling program for his high school. He wrote the code in such a way that he was allotted a seat next to girl students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60000"/>
              </a:lnSpc>
            </a:pPr>
            <a:r>
              <a:rPr lang="en-GB" dirty="0">
                <a:solidFill>
                  <a:schemeClr val="tx1"/>
                </a:solidFill>
              </a:rPr>
              <a:t>Microsoft holds more than 10,000 patents and they’ve successfully made to the list of top-five patent holders in the USA. Microsoft files around 3,000 patent requests per year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60000"/>
              </a:lnSpc>
            </a:pPr>
            <a:r>
              <a:rPr lang="en-GB" dirty="0">
                <a:solidFill>
                  <a:schemeClr val="tx1"/>
                </a:solidFill>
              </a:rPr>
              <a:t>More than 90% of current Linux source code is written by other developers </a:t>
            </a:r>
            <a:endParaRPr lang="en-GB" dirty="0" smtClean="0">
              <a:solidFill>
                <a:schemeClr val="tx1"/>
              </a:solidFill>
            </a:endParaRPr>
          </a:p>
          <a:p>
            <a:pPr algn="just">
              <a:lnSpc>
                <a:spcPct val="160000"/>
              </a:lnSpc>
            </a:pPr>
            <a:r>
              <a:rPr lang="en-GB" dirty="0">
                <a:solidFill>
                  <a:schemeClr val="tx1"/>
                </a:solidFill>
              </a:rPr>
              <a:t>Linux totally dominates supercomputers. As of 2018 100% of the world’s 500 fastest supercomputers run Linux. Impressive</a:t>
            </a:r>
            <a:r>
              <a:rPr lang="en-GB" dirty="0" smtClean="0">
                <a:solidFill>
                  <a:schemeClr val="tx1"/>
                </a:solidFill>
              </a:rPr>
              <a:t>!</a:t>
            </a:r>
          </a:p>
          <a:p>
            <a:pPr algn="just">
              <a:lnSpc>
                <a:spcPct val="160000"/>
              </a:lnSpc>
            </a:pPr>
            <a:r>
              <a:rPr lang="en-GB" dirty="0">
                <a:solidFill>
                  <a:schemeClr val="tx1"/>
                </a:solidFill>
              </a:rPr>
              <a:t>There are 20,323,379 lines of code in the Linux kernel as of 2018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7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352" y="1524000"/>
            <a:ext cx="10175671" cy="359359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Loads into the main memory within the process called bootstrapping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First </a:t>
            </a:r>
            <a:r>
              <a:rPr lang="en-US" sz="2400" dirty="0">
                <a:solidFill>
                  <a:schemeClr val="tx1"/>
                </a:solidFill>
              </a:rPr>
              <a:t>step was to automatically </a:t>
            </a:r>
            <a:r>
              <a:rPr lang="en-US" sz="2400" dirty="0" smtClean="0">
                <a:solidFill>
                  <a:schemeClr val="tx1"/>
                </a:solidFill>
              </a:rPr>
              <a:t>load the </a:t>
            </a:r>
            <a:r>
              <a:rPr lang="en-US" sz="2400" dirty="0">
                <a:solidFill>
                  <a:schemeClr val="tx1"/>
                </a:solidFill>
              </a:rPr>
              <a:t>program with least possible human involvement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Knows </a:t>
            </a:r>
            <a:r>
              <a:rPr lang="en-US" sz="2400" dirty="0">
                <a:solidFill>
                  <a:schemeClr val="tx1"/>
                </a:solidFill>
              </a:rPr>
              <a:t>as booting.</a:t>
            </a:r>
          </a:p>
        </p:txBody>
      </p:sp>
    </p:spTree>
    <p:extLst>
      <p:ext uri="{BB962C8B-B14F-4D97-AF65-F5344CB8AC3E}">
        <p14:creationId xmlns:p14="http://schemas.microsoft.com/office/powerpoint/2010/main" val="113878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Software and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828800"/>
            <a:ext cx="10134599" cy="4191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As the hardware steadily improved, the execution time of </a:t>
            </a:r>
            <a:r>
              <a:rPr lang="en-US" sz="2400" dirty="0" smtClean="0">
                <a:solidFill>
                  <a:schemeClr val="tx1"/>
                </a:solidFill>
              </a:rPr>
              <a:t>the programs </a:t>
            </a:r>
            <a:r>
              <a:rPr lang="en-US" sz="2400" dirty="0">
                <a:solidFill>
                  <a:schemeClr val="tx1"/>
                </a:solidFill>
              </a:rPr>
              <a:t>fell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Two Consequences -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The setup time of the jobs became disproportionate to run time of the job.</a:t>
            </a:r>
          </a:p>
          <a:p>
            <a:pPr lvl="1" algn="just"/>
            <a:r>
              <a:rPr lang="en-US" sz="2200" dirty="0" smtClean="0">
                <a:solidFill>
                  <a:schemeClr val="tx1"/>
                </a:solidFill>
              </a:rPr>
              <a:t>The </a:t>
            </a:r>
            <a:r>
              <a:rPr lang="en-US" sz="2200" dirty="0">
                <a:solidFill>
                  <a:schemeClr val="tx1"/>
                </a:solidFill>
              </a:rPr>
              <a:t>I/O devices were much slower than the processor. </a:t>
            </a:r>
            <a:endParaRPr lang="en-US" sz="2200" dirty="0" smtClean="0">
              <a:solidFill>
                <a:schemeClr val="tx1"/>
              </a:solidFill>
            </a:endParaRPr>
          </a:p>
          <a:p>
            <a:pPr lvl="1" algn="just"/>
            <a:r>
              <a:rPr lang="en-US" sz="2200" dirty="0" smtClean="0">
                <a:solidFill>
                  <a:schemeClr val="tx1"/>
                </a:solidFill>
              </a:rPr>
              <a:t> Processor spent most </a:t>
            </a:r>
            <a:r>
              <a:rPr lang="en-US" sz="2200" dirty="0">
                <a:solidFill>
                  <a:schemeClr val="tx1"/>
                </a:solidFill>
              </a:rPr>
              <a:t>of the time waiting for I/O jobs to be completed.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4859964"/>
            <a:ext cx="3124202" cy="199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5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352" y="1600200"/>
            <a:ext cx="10175671" cy="359359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Was introduced </a:t>
            </a:r>
            <a:r>
              <a:rPr lang="en-US" sz="2400" dirty="0">
                <a:solidFill>
                  <a:schemeClr val="tx1"/>
                </a:solidFill>
              </a:rPr>
              <a:t>because the jobs were supplied in batches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Supplied </a:t>
            </a:r>
            <a:r>
              <a:rPr lang="en-US" sz="2400" dirty="0">
                <a:solidFill>
                  <a:schemeClr val="tx1"/>
                </a:solidFill>
              </a:rPr>
              <a:t>by a </a:t>
            </a:r>
            <a:r>
              <a:rPr lang="en-US" sz="2400" dirty="0" smtClean="0">
                <a:solidFill>
                  <a:schemeClr val="tx1"/>
                </a:solidFill>
              </a:rPr>
              <a:t>set of </a:t>
            </a:r>
            <a:r>
              <a:rPr lang="en-US" sz="2400" dirty="0">
                <a:solidFill>
                  <a:schemeClr val="tx1"/>
                </a:solidFill>
              </a:rPr>
              <a:t>jobs at one time instead of a single job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Task </a:t>
            </a:r>
            <a:r>
              <a:rPr lang="en-US" sz="2400" dirty="0">
                <a:solidFill>
                  <a:schemeClr val="tx1"/>
                </a:solidFill>
              </a:rPr>
              <a:t>of doing the same job over and over </a:t>
            </a:r>
            <a:r>
              <a:rPr lang="en-US" sz="2400" dirty="0" smtClean="0">
                <a:solidFill>
                  <a:schemeClr val="tx1"/>
                </a:solidFill>
              </a:rPr>
              <a:t>again.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14" y="304800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0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600200"/>
            <a:ext cx="10175671" cy="359359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As the improvement in hardware continued, the computer became faster and faster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Running </a:t>
            </a:r>
            <a:r>
              <a:rPr lang="en-US" sz="2400" dirty="0">
                <a:solidFill>
                  <a:schemeClr val="tx1"/>
                </a:solidFill>
              </a:rPr>
              <a:t>several programs </a:t>
            </a:r>
            <a:r>
              <a:rPr lang="en-US" sz="2400" dirty="0" smtClean="0">
                <a:solidFill>
                  <a:schemeClr val="tx1"/>
                </a:solidFill>
              </a:rPr>
              <a:t>simultaneously.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 a Batch Multiprogramming System, a series of jobs were loaded into the </a:t>
            </a:r>
            <a:r>
              <a:rPr lang="en-US" sz="2400" dirty="0" smtClean="0">
                <a:solidFill>
                  <a:schemeClr val="tx1"/>
                </a:solidFill>
              </a:rPr>
              <a:t>memory.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3815542"/>
            <a:ext cx="4800600" cy="235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524000"/>
            <a:ext cx="10175671" cy="359359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Some Systems - Foreground and Background </a:t>
            </a:r>
            <a:r>
              <a:rPr lang="en-US" sz="2400" dirty="0">
                <a:solidFill>
                  <a:schemeClr val="tx1"/>
                </a:solidFill>
              </a:rPr>
              <a:t>jobs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Foreground jobs could run whenever they </a:t>
            </a:r>
            <a:r>
              <a:rPr lang="en-US" sz="2400" dirty="0" smtClean="0">
                <a:solidFill>
                  <a:schemeClr val="tx1"/>
                </a:solidFill>
              </a:rPr>
              <a:t>could.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Background </a:t>
            </a:r>
            <a:r>
              <a:rPr lang="en-US" sz="2400" dirty="0">
                <a:solidFill>
                  <a:schemeClr val="tx1"/>
                </a:solidFill>
              </a:rPr>
              <a:t>jobs could run whenever there were no foreground </a:t>
            </a:r>
            <a:r>
              <a:rPr lang="en-US" sz="2400" dirty="0" smtClean="0">
                <a:solidFill>
                  <a:schemeClr val="tx1"/>
                </a:solidFill>
              </a:rPr>
              <a:t>jobs.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Background jobs </a:t>
            </a:r>
            <a:r>
              <a:rPr lang="en-US" sz="2400" dirty="0">
                <a:solidFill>
                  <a:schemeClr val="tx1"/>
                </a:solidFill>
              </a:rPr>
              <a:t>- Processor Bound and I/O Bound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55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600200"/>
            <a:ext cx="10175671" cy="359359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SPOOL </a:t>
            </a:r>
            <a:r>
              <a:rPr lang="en-US" sz="2400" dirty="0" smtClean="0">
                <a:solidFill>
                  <a:schemeClr val="tx1"/>
                </a:solidFill>
              </a:rPr>
              <a:t> - Simultaneous </a:t>
            </a:r>
            <a:r>
              <a:rPr lang="en-US" sz="2400" dirty="0">
                <a:solidFill>
                  <a:schemeClr val="tx1"/>
                </a:solidFill>
              </a:rPr>
              <a:t>Peripheral Operations On </a:t>
            </a:r>
            <a:r>
              <a:rPr lang="en-US" sz="2400" dirty="0" smtClean="0">
                <a:solidFill>
                  <a:schemeClr val="tx1"/>
                </a:solidFill>
              </a:rPr>
              <a:t>Line.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Surplus </a:t>
            </a:r>
            <a:r>
              <a:rPr lang="en-US" sz="2400" dirty="0">
                <a:solidFill>
                  <a:schemeClr val="tx1"/>
                </a:solidFill>
              </a:rPr>
              <a:t>processor time is utilized in performing I/O transfers for other jobs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Benefit - </a:t>
            </a:r>
            <a:r>
              <a:rPr lang="en-US" sz="2400" dirty="0" smtClean="0">
                <a:solidFill>
                  <a:schemeClr val="tx1"/>
                </a:solidFill>
              </a:rPr>
              <a:t>Access </a:t>
            </a:r>
            <a:r>
              <a:rPr lang="en-US" sz="2400" dirty="0">
                <a:solidFill>
                  <a:schemeClr val="tx1"/>
                </a:solidFill>
              </a:rPr>
              <a:t>to slower peripherals is </a:t>
            </a:r>
            <a:r>
              <a:rPr lang="en-US" sz="2400" dirty="0" smtClean="0">
                <a:solidFill>
                  <a:schemeClr val="tx1"/>
                </a:solidFill>
              </a:rPr>
              <a:t>restricted to </a:t>
            </a:r>
            <a:r>
              <a:rPr lang="en-US" sz="2400" dirty="0">
                <a:solidFill>
                  <a:schemeClr val="tx1"/>
                </a:solidFill>
              </a:rPr>
              <a:t>a single </a:t>
            </a:r>
            <a:r>
              <a:rPr lang="en-US" sz="2400" dirty="0" smtClean="0">
                <a:solidFill>
                  <a:schemeClr val="tx1"/>
                </a:solidFill>
              </a:rPr>
              <a:t>program.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09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66FA3CE-A218-4400-AA51-F51C6E85D0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0</TotalTime>
  <Words>996</Words>
  <Application>Microsoft Office PowerPoint</Application>
  <PresentationFormat>Custom</PresentationFormat>
  <Paragraphs>108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Cambria</vt:lpstr>
      <vt:lpstr>Gill Sans MT</vt:lpstr>
      <vt:lpstr>Palatino Linotype</vt:lpstr>
      <vt:lpstr>Wingdings</vt:lpstr>
      <vt:lpstr>Badge</vt:lpstr>
      <vt:lpstr>Operating Systems</vt:lpstr>
      <vt:lpstr>Introduction</vt:lpstr>
      <vt:lpstr>OS Facts</vt:lpstr>
      <vt:lpstr>Bootstrapping</vt:lpstr>
      <vt:lpstr>New Software and Hardware</vt:lpstr>
      <vt:lpstr>Batch Processing</vt:lpstr>
      <vt:lpstr>Multiprogramming</vt:lpstr>
      <vt:lpstr>Cont.</vt:lpstr>
      <vt:lpstr>SPOOL</vt:lpstr>
      <vt:lpstr>Operating Systems: Services</vt:lpstr>
      <vt:lpstr>Types of OS</vt:lpstr>
      <vt:lpstr>Batch Operating System</vt:lpstr>
      <vt:lpstr>Cont. </vt:lpstr>
      <vt:lpstr>Multiprogramming Operating Systems</vt:lpstr>
      <vt:lpstr>Cont. </vt:lpstr>
      <vt:lpstr>Types of Multiprogramming Operating Systems</vt:lpstr>
      <vt:lpstr>Time Sharing System</vt:lpstr>
      <vt:lpstr>Cont. </vt:lpstr>
      <vt:lpstr>Real Time System</vt:lpstr>
      <vt:lpstr>Cont.</vt:lpstr>
      <vt:lpstr>Combination operating systems</vt:lpstr>
      <vt:lpstr>Distributed Operating Systems</vt:lpstr>
      <vt:lpstr>Thank You…!!!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2016-01-18T09:07:47Z</dcterms:created>
  <dcterms:modified xsi:type="dcterms:W3CDTF">2019-08-16T08:07:55Z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TC028866379991</vt:lpwstr>
  </property>
</Properties>
</file>