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5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99" r:id="rId23"/>
    <p:sldId id="30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10363200" cy="32004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>
                    <a:lumMod val="50000"/>
                  </a:schemeClr>
                </a:solidFill>
              </a:rPr>
              <a:t>Operating Systems- II</a:t>
            </a:r>
            <a:endParaRPr lang="en-US" sz="6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/>
              <a:t>- Lecture </a:t>
            </a:r>
            <a:r>
              <a:rPr lang="en-US" dirty="0" smtClean="0"/>
              <a:t>7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Dhanusha </a:t>
            </a:r>
            <a:r>
              <a:rPr lang="en-US" dirty="0" err="1"/>
              <a:t>Somawardhana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BSc(Hons) it (SLIIT), MBA (</a:t>
            </a:r>
            <a:r>
              <a:rPr lang="en-US" dirty="0" err="1" smtClean="0"/>
              <a:t>UoW</a:t>
            </a:r>
            <a:r>
              <a:rPr lang="en-US" dirty="0" smtClean="0"/>
              <a:t>), Reading PhD </a:t>
            </a:r>
            <a:r>
              <a:rPr lang="en-US" dirty="0" smtClean="0"/>
              <a:t>(</a:t>
            </a:r>
            <a:r>
              <a:rPr lang="en-US" dirty="0" err="1" smtClean="0"/>
              <a:t>AeU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I/O </a:t>
            </a:r>
            <a:r>
              <a:rPr lang="en-US" dirty="0" smtClean="0"/>
              <a:t>interrupts </a:t>
            </a:r>
            <a:r>
              <a:rPr lang="en-US" dirty="0"/>
              <a:t>- </a:t>
            </a:r>
            <a:r>
              <a:rPr lang="en-US" dirty="0" smtClean="0"/>
              <a:t>Signal </a:t>
            </a:r>
            <a:r>
              <a:rPr lang="en-US" dirty="0"/>
              <a:t>the </a:t>
            </a:r>
            <a:r>
              <a:rPr lang="en-US" dirty="0" smtClean="0"/>
              <a:t>completion of </a:t>
            </a:r>
            <a:r>
              <a:rPr lang="en-US" dirty="0"/>
              <a:t>an I/O activity, the occurrence of an error or failure condition. </a:t>
            </a:r>
            <a:r>
              <a:rPr lang="en-US" dirty="0" smtClean="0"/>
              <a:t>Generated </a:t>
            </a:r>
            <a:r>
              <a:rPr lang="en-US" dirty="0"/>
              <a:t>by an I/O device controller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Timer interrupts - </a:t>
            </a:r>
            <a:r>
              <a:rPr lang="en-US" dirty="0" smtClean="0"/>
              <a:t>Generated </a:t>
            </a:r>
            <a:r>
              <a:rPr lang="en-US" dirty="0"/>
              <a:t>by the internal clock of the processor. </a:t>
            </a:r>
            <a:r>
              <a:rPr lang="en-US" dirty="0" smtClean="0"/>
              <a:t>Signals </a:t>
            </a:r>
            <a:r>
              <a:rPr lang="en-US" dirty="0"/>
              <a:t>the operating system at pre-defined intervals to attend some crucial </a:t>
            </a:r>
            <a:r>
              <a:rPr lang="en-US" dirty="0" smtClean="0"/>
              <a:t>job.</a:t>
            </a:r>
          </a:p>
          <a:p>
            <a:pPr algn="just"/>
            <a:r>
              <a:rPr lang="en-US" dirty="0"/>
              <a:t>Hardware Error interrupts - </a:t>
            </a:r>
            <a:r>
              <a:rPr lang="en-US" dirty="0" smtClean="0"/>
              <a:t>Generated </a:t>
            </a:r>
            <a:r>
              <a:rPr lang="en-US" dirty="0"/>
              <a:t>by the operating system signifying hardware </a:t>
            </a:r>
            <a:r>
              <a:rPr lang="en-US" dirty="0" smtClean="0"/>
              <a:t>faults.</a:t>
            </a:r>
          </a:p>
          <a:p>
            <a:pPr algn="just"/>
            <a:r>
              <a:rPr lang="en-US" dirty="0"/>
              <a:t>Program </a:t>
            </a:r>
            <a:r>
              <a:rPr lang="en-US" dirty="0" smtClean="0"/>
              <a:t>interrupts </a:t>
            </a:r>
            <a:r>
              <a:rPr lang="en-US" dirty="0"/>
              <a:t>- </a:t>
            </a:r>
            <a:r>
              <a:rPr lang="en-US" dirty="0" smtClean="0"/>
              <a:t>Generated </a:t>
            </a:r>
            <a:r>
              <a:rPr lang="en-US" dirty="0"/>
              <a:t>by error conditions arising from </a:t>
            </a:r>
            <a:r>
              <a:rPr lang="en-US" dirty="0" smtClean="0"/>
              <a:t>user programs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–Direct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Technique </a:t>
            </a:r>
            <a:r>
              <a:rPr lang="en-US" dirty="0"/>
              <a:t>used for data transfer between </a:t>
            </a:r>
            <a:r>
              <a:rPr lang="en-US" dirty="0" smtClean="0"/>
              <a:t>the memory </a:t>
            </a:r>
            <a:r>
              <a:rPr lang="en-US" dirty="0"/>
              <a:t>and I/O devices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Reduces </a:t>
            </a:r>
            <a:r>
              <a:rPr lang="en-US" dirty="0"/>
              <a:t>the load on the processor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Has </a:t>
            </a:r>
            <a:r>
              <a:rPr lang="en-US" dirty="0"/>
              <a:t>access to the data </a:t>
            </a:r>
            <a:r>
              <a:rPr lang="en-US" dirty="0" smtClean="0"/>
              <a:t>bus.</a:t>
            </a:r>
          </a:p>
          <a:p>
            <a:pPr algn="just"/>
            <a:r>
              <a:rPr lang="en-US" dirty="0" smtClean="0"/>
              <a:t>Transfer </a:t>
            </a:r>
            <a:r>
              <a:rPr lang="en-US" dirty="0"/>
              <a:t>data in and out of </a:t>
            </a:r>
            <a:r>
              <a:rPr lang="en-US" dirty="0" smtClean="0"/>
              <a:t>the memory.</a:t>
            </a:r>
          </a:p>
          <a:p>
            <a:pPr algn="just"/>
            <a:r>
              <a:rPr lang="en-US" dirty="0" smtClean="0"/>
              <a:t>Suspends </a:t>
            </a:r>
            <a:r>
              <a:rPr lang="en-US" dirty="0"/>
              <a:t>the CPU and uses the </a:t>
            </a:r>
            <a:r>
              <a:rPr lang="en-US" dirty="0" smtClean="0"/>
              <a:t>clock cycles </a:t>
            </a:r>
            <a:r>
              <a:rPr lang="en-US" dirty="0"/>
              <a:t>to transfer a block of data from </a:t>
            </a:r>
            <a:r>
              <a:rPr lang="en-US" dirty="0" smtClean="0"/>
              <a:t>the </a:t>
            </a:r>
            <a:r>
              <a:rPr lang="en-US" dirty="0"/>
              <a:t>memory to a peripheral device. (cycle </a:t>
            </a:r>
            <a:r>
              <a:rPr lang="en-US" dirty="0" smtClean="0"/>
              <a:t>stealing)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Addressability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memory Location has an address. </a:t>
            </a:r>
          </a:p>
          <a:p>
            <a:pPr algn="just"/>
            <a:r>
              <a:rPr lang="en-US" dirty="0" smtClean="0"/>
              <a:t>Each address has a unique identifier.</a:t>
            </a:r>
          </a:p>
          <a:p>
            <a:pPr algn="just"/>
            <a:r>
              <a:rPr lang="en-US" dirty="0" smtClean="0"/>
              <a:t>The way in which computer identifies memory location is called addressability.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3013"/>
            <a:ext cx="9372600" cy="4483101"/>
          </a:xfrm>
        </p:spPr>
        <p:txBody>
          <a:bodyPr/>
          <a:lstStyle/>
          <a:p>
            <a:pPr algn="just"/>
            <a:r>
              <a:rPr lang="en-US" dirty="0"/>
              <a:t>‘Files’ </a:t>
            </a:r>
            <a:r>
              <a:rPr lang="en-US" dirty="0" smtClean="0"/>
              <a:t>means </a:t>
            </a:r>
            <a:r>
              <a:rPr lang="en-US" dirty="0"/>
              <a:t>the data that is held in the secondary </a:t>
            </a:r>
            <a:r>
              <a:rPr lang="en-US" dirty="0" smtClean="0"/>
              <a:t>storage.</a:t>
            </a:r>
          </a:p>
          <a:p>
            <a:pPr algn="just"/>
            <a:r>
              <a:rPr lang="en-US" dirty="0" smtClean="0"/>
              <a:t>OS support different file types. </a:t>
            </a:r>
          </a:p>
          <a:p>
            <a:pPr algn="just"/>
            <a:r>
              <a:rPr lang="en-US" dirty="0" smtClean="0"/>
              <a:t>Example : Fedora File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8113"/>
              </p:ext>
            </p:extLst>
          </p:nvPr>
        </p:nvGraphicFramePr>
        <p:xfrm>
          <a:off x="1981200" y="3715465"/>
          <a:ext cx="9622301" cy="2670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1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Regular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Regular simple files such as programs, text etc.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Files that contains reference to other files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 / block special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These are files that refer to hardware devices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8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Pipe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Basically a queuing buffer that holds the standard</a:t>
                      </a:r>
                    </a:p>
                    <a:p>
                      <a:r>
                        <a:rPr lang="en-US" sz="2400" dirty="0" smtClean="0"/>
                        <a:t>output of one process and sends it to another 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facilities - </a:t>
            </a:r>
            <a:r>
              <a:rPr lang="en-US" dirty="0" smtClean="0"/>
              <a:t>Provides </a:t>
            </a:r>
            <a:r>
              <a:rPr lang="en-US" dirty="0"/>
              <a:t>various interactive facilities to work with files, built-in and </a:t>
            </a:r>
            <a:r>
              <a:rPr lang="en-US" dirty="0" smtClean="0"/>
              <a:t>provided </a:t>
            </a:r>
            <a:r>
              <a:rPr lang="en-US" dirty="0"/>
              <a:t>by separate utility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Del , Rename</a:t>
            </a:r>
          </a:p>
          <a:p>
            <a:r>
              <a:rPr lang="en-US" dirty="0"/>
              <a:t>Programming Services </a:t>
            </a:r>
            <a:r>
              <a:rPr lang="en-US" dirty="0" smtClean="0"/>
              <a:t>– Services that provided </a:t>
            </a:r>
            <a:r>
              <a:rPr lang="en-US" dirty="0"/>
              <a:t>to the programmer to </a:t>
            </a:r>
            <a:r>
              <a:rPr lang="en-US" dirty="0" smtClean="0"/>
              <a:t>allow him </a:t>
            </a:r>
            <a:r>
              <a:rPr lang="en-US" dirty="0"/>
              <a:t>to use files from within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Ex: Open, 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Management of blocks is similar in concept with the management of memory </a:t>
            </a:r>
            <a:r>
              <a:rPr lang="en-US" dirty="0" smtClean="0"/>
              <a:t>blocks described </a:t>
            </a:r>
            <a:r>
              <a:rPr lang="en-US" dirty="0"/>
              <a:t>in memory </a:t>
            </a:r>
            <a:r>
              <a:rPr lang="en-US" dirty="0" smtClean="0"/>
              <a:t>management.</a:t>
            </a:r>
          </a:p>
          <a:p>
            <a:pPr algn="just"/>
            <a:r>
              <a:rPr lang="en-US" dirty="0" smtClean="0"/>
              <a:t>Contiguous </a:t>
            </a:r>
            <a:r>
              <a:rPr lang="en-US" dirty="0"/>
              <a:t>allocation </a:t>
            </a:r>
            <a:r>
              <a:rPr lang="en-US" dirty="0" smtClean="0"/>
              <a:t>– </a:t>
            </a:r>
          </a:p>
          <a:p>
            <a:pPr lvl="1" algn="just"/>
            <a:r>
              <a:rPr lang="en-US" dirty="0" smtClean="0"/>
              <a:t>Keep </a:t>
            </a:r>
            <a:r>
              <a:rPr lang="en-US" dirty="0"/>
              <a:t>a track of the contiguous free areas in the disk </a:t>
            </a:r>
            <a:r>
              <a:rPr lang="en-US" dirty="0" smtClean="0"/>
              <a:t>and allocate </a:t>
            </a:r>
            <a:r>
              <a:rPr lang="en-US" dirty="0"/>
              <a:t>them to files as and when required.</a:t>
            </a:r>
          </a:p>
          <a:p>
            <a:pPr lvl="1" algn="just"/>
            <a:r>
              <a:rPr lang="en-US" dirty="0" smtClean="0"/>
              <a:t>Blocks </a:t>
            </a:r>
            <a:r>
              <a:rPr lang="en-US" dirty="0"/>
              <a:t>are allocated or </a:t>
            </a:r>
            <a:r>
              <a:rPr lang="en-US" dirty="0" smtClean="0"/>
              <a:t>de-allocated their corresponding </a:t>
            </a:r>
            <a:r>
              <a:rPr lang="en-US" dirty="0"/>
              <a:t>entries in the list is modified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disadvantage of contiguous allocation is that it is often difficult to find free space for a new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1987419"/>
            <a:ext cx="9666849" cy="4483101"/>
          </a:xfrm>
        </p:spPr>
        <p:txBody>
          <a:bodyPr/>
          <a:lstStyle/>
          <a:p>
            <a:r>
              <a:rPr lang="en-US" dirty="0"/>
              <a:t>Noncontiguous </a:t>
            </a:r>
            <a:r>
              <a:rPr lang="en-US" dirty="0" smtClean="0"/>
              <a:t>Allocation – </a:t>
            </a:r>
          </a:p>
          <a:p>
            <a:pPr lvl="1"/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Indexing</a:t>
            </a:r>
            <a:endParaRPr lang="en-US" dirty="0"/>
          </a:p>
          <a:p>
            <a:r>
              <a:rPr lang="en-US" dirty="0"/>
              <a:t>Chaining - Each block contains </a:t>
            </a:r>
            <a:r>
              <a:rPr lang="en-US" dirty="0" smtClean="0"/>
              <a:t>a pointer </a:t>
            </a:r>
            <a:r>
              <a:rPr lang="en-US" dirty="0"/>
              <a:t>to the next block </a:t>
            </a:r>
            <a:r>
              <a:rPr lang="en-US" dirty="0" smtClean="0"/>
              <a:t>in sequence.</a:t>
            </a:r>
          </a:p>
          <a:p>
            <a:r>
              <a:rPr lang="en-US" dirty="0"/>
              <a:t>Indexing - </a:t>
            </a:r>
            <a:r>
              <a:rPr lang="en-US" dirty="0" smtClean="0"/>
              <a:t>Contains </a:t>
            </a:r>
            <a:r>
              <a:rPr lang="en-US" dirty="0"/>
              <a:t>the address of </a:t>
            </a:r>
            <a:r>
              <a:rPr lang="en-US" dirty="0" smtClean="0"/>
              <a:t>an index block.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important role of the operating system is as the manager of peripherals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8" r="2963" b="4174"/>
          <a:stretch/>
        </p:blipFill>
        <p:spPr>
          <a:xfrm>
            <a:off x="7690045" y="2609639"/>
            <a:ext cx="3663755" cy="38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Efficiency</a:t>
            </a:r>
            <a:endParaRPr lang="en-US" dirty="0"/>
          </a:p>
          <a:p>
            <a:pPr lvl="1"/>
            <a:r>
              <a:rPr lang="en-US" dirty="0" smtClean="0"/>
              <a:t>Generality</a:t>
            </a:r>
          </a:p>
          <a:p>
            <a:r>
              <a:rPr lang="en-US" dirty="0" smtClean="0"/>
              <a:t>Logical </a:t>
            </a:r>
            <a:r>
              <a:rPr lang="en-US" dirty="0"/>
              <a:t>Structure of the I/O </a:t>
            </a:r>
            <a:r>
              <a:rPr lang="en-US" dirty="0" smtClean="0"/>
              <a:t>Functions</a:t>
            </a:r>
          </a:p>
          <a:p>
            <a:r>
              <a:rPr lang="en-US" dirty="0"/>
              <a:t>Ex: Device I/O, File 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Mechanism </a:t>
            </a:r>
            <a:r>
              <a:rPr lang="en-US" dirty="0"/>
              <a:t>that improves the </a:t>
            </a:r>
            <a:r>
              <a:rPr lang="en-US" dirty="0" smtClean="0"/>
              <a:t>amount of </a:t>
            </a:r>
            <a:r>
              <a:rPr lang="en-US" dirty="0"/>
              <a:t>input and output operations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block-oriented devices store information in the form of blocks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Stream-oriented devices transfer data </a:t>
            </a:r>
            <a:r>
              <a:rPr lang="en-US" dirty="0" smtClean="0"/>
              <a:t>as streams </a:t>
            </a:r>
            <a:r>
              <a:rPr lang="en-US" dirty="0"/>
              <a:t>of bytes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Buffering </a:t>
            </a:r>
            <a:r>
              <a:rPr lang="en-US" dirty="0" smtClean="0"/>
              <a:t>three </a:t>
            </a:r>
            <a:r>
              <a:rPr lang="en-US" dirty="0"/>
              <a:t>kinds:</a:t>
            </a:r>
          </a:p>
          <a:p>
            <a:pPr lvl="1" algn="just"/>
            <a:r>
              <a:rPr lang="en-US" dirty="0"/>
              <a:t>1. Single buffer</a:t>
            </a:r>
          </a:p>
          <a:p>
            <a:pPr lvl="1" algn="just"/>
            <a:r>
              <a:rPr lang="en-US" dirty="0"/>
              <a:t>2. Double buffer</a:t>
            </a:r>
          </a:p>
          <a:p>
            <a:pPr lvl="1" algn="just"/>
            <a:r>
              <a:rPr lang="en-US" dirty="0"/>
              <a:t>3. Circular buffer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Primarily </a:t>
            </a:r>
            <a:r>
              <a:rPr lang="en-US" dirty="0"/>
              <a:t>a provider and manager of system resources like </a:t>
            </a:r>
            <a:r>
              <a:rPr lang="en-US" dirty="0" smtClean="0"/>
              <a:t>the processor</a:t>
            </a:r>
            <a:r>
              <a:rPr lang="en-US" dirty="0"/>
              <a:t>, memory, I/O devices </a:t>
            </a:r>
            <a:r>
              <a:rPr lang="en-US" dirty="0" smtClean="0"/>
              <a:t>etc.</a:t>
            </a:r>
          </a:p>
          <a:p>
            <a:pPr algn="just"/>
            <a:r>
              <a:rPr lang="en-US" dirty="0" smtClean="0"/>
              <a:t>Provides features like </a:t>
            </a:r>
            <a:r>
              <a:rPr lang="en-US" dirty="0"/>
              <a:t>user interface, data security etc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operating system </a:t>
            </a:r>
            <a:r>
              <a:rPr lang="en-US" dirty="0"/>
              <a:t>maintains a single buffer in the system area of the main memory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Input transfer </a:t>
            </a:r>
            <a:r>
              <a:rPr lang="en-US" dirty="0"/>
              <a:t>is first made onto the buffer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Once the transfer is complete, the process </a:t>
            </a:r>
            <a:r>
              <a:rPr lang="en-US" dirty="0" smtClean="0"/>
              <a:t>moves the </a:t>
            </a:r>
            <a:r>
              <a:rPr lang="en-US" dirty="0"/>
              <a:t>contents of the buffer to the user space and requests the </a:t>
            </a:r>
            <a:r>
              <a:rPr lang="en-US" dirty="0" smtClean="0"/>
              <a:t>next </a:t>
            </a:r>
            <a:r>
              <a:rPr lang="en-US" dirty="0"/>
              <a:t>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48480"/>
            <a:ext cx="9372600" cy="12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operating </a:t>
            </a:r>
            <a:r>
              <a:rPr lang="en-US" dirty="0"/>
              <a:t>system maintains two buffers in the system </a:t>
            </a:r>
            <a:r>
              <a:rPr lang="en-US" dirty="0" smtClean="0"/>
              <a:t>area of </a:t>
            </a:r>
            <a:r>
              <a:rPr lang="en-US" dirty="0"/>
              <a:t>the main </a:t>
            </a:r>
            <a:r>
              <a:rPr lang="en-US" dirty="0" smtClean="0"/>
              <a:t>memory.</a:t>
            </a:r>
          </a:p>
          <a:p>
            <a:pPr algn="just"/>
            <a:r>
              <a:rPr lang="en-US" dirty="0"/>
              <a:t>Transfer is carried out in similar fashion as that in single </a:t>
            </a:r>
            <a:r>
              <a:rPr lang="en-US" dirty="0" smtClean="0"/>
              <a:t>buffer system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26" y="3751330"/>
            <a:ext cx="7754744" cy="18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Single buffer and double buffer can be effectively used if the transfers are </a:t>
            </a:r>
            <a:r>
              <a:rPr lang="en-US" dirty="0" smtClean="0"/>
              <a:t>relatively infrequent.</a:t>
            </a:r>
          </a:p>
          <a:p>
            <a:pPr algn="just"/>
            <a:r>
              <a:rPr lang="en-US" dirty="0"/>
              <a:t>To avoid </a:t>
            </a:r>
            <a:r>
              <a:rPr lang="en-US" dirty="0" smtClean="0"/>
              <a:t>slow data transfer, </a:t>
            </a:r>
            <a:r>
              <a:rPr lang="en-US" dirty="0"/>
              <a:t>a collection of buffer termed as circular buffer </a:t>
            </a:r>
            <a:r>
              <a:rPr lang="en-US" dirty="0" smtClean="0"/>
              <a:t>is used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09"/>
          <a:stretch/>
        </p:blipFill>
        <p:spPr>
          <a:xfrm>
            <a:off x="5180207" y="3341695"/>
            <a:ext cx="6276975" cy="34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773" y="453683"/>
            <a:ext cx="4800600" cy="1828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95000"/>
                    <a:lumOff val="5000"/>
                  </a:schemeClr>
                </a:solidFill>
              </a:rPr>
              <a:t>Thank you…!!!</a:t>
            </a:r>
            <a:endParaRPr lang="en-US" dirty="0">
              <a:solidFill>
                <a:schemeClr val="accent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1"/>
          <a:stretch/>
        </p:blipFill>
        <p:spPr>
          <a:xfrm>
            <a:off x="1981200" y="1676400"/>
            <a:ext cx="884055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807526" cy="4483101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process is that which is executed by </a:t>
            </a:r>
            <a:r>
              <a:rPr lang="en-US" dirty="0" smtClean="0"/>
              <a:t>the processor.</a:t>
            </a:r>
          </a:p>
          <a:p>
            <a:pPr algn="just"/>
            <a:r>
              <a:rPr lang="en-US" dirty="0" smtClean="0"/>
              <a:t>Process is </a:t>
            </a:r>
            <a:r>
              <a:rPr lang="en-US" dirty="0"/>
              <a:t>an instance of a program in </a:t>
            </a:r>
            <a:r>
              <a:rPr lang="en-US" dirty="0" smtClean="0"/>
              <a:t>execution.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smallest unit of work individually schedulable by the operating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Each multiprogramming </a:t>
            </a:r>
            <a:r>
              <a:rPr lang="en-US" dirty="0"/>
              <a:t>operating system keeps a track of all the active processes </a:t>
            </a:r>
            <a:r>
              <a:rPr lang="en-US" dirty="0" smtClean="0"/>
              <a:t>and allocates </a:t>
            </a:r>
            <a:r>
              <a:rPr lang="en-US" dirty="0"/>
              <a:t>system </a:t>
            </a:r>
            <a:r>
              <a:rPr lang="en-US" dirty="0" smtClean="0"/>
              <a:t>resources according to the priority.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operating system </a:t>
            </a:r>
            <a:r>
              <a:rPr lang="en-US" dirty="0"/>
              <a:t>responds </a:t>
            </a:r>
            <a:r>
              <a:rPr lang="en-US" dirty="0" smtClean="0"/>
              <a:t>to commands by </a:t>
            </a:r>
            <a:r>
              <a:rPr lang="en-US" dirty="0"/>
              <a:t>creating a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Leads </a:t>
            </a:r>
            <a:r>
              <a:rPr lang="en-US" dirty="0"/>
              <a:t>to the creation </a:t>
            </a:r>
            <a:r>
              <a:rPr lang="en-US" dirty="0" smtClean="0"/>
              <a:t>and initialization </a:t>
            </a:r>
            <a:r>
              <a:rPr lang="en-US" dirty="0"/>
              <a:t>of operating system data structures that are used for monitoring </a:t>
            </a:r>
            <a:r>
              <a:rPr lang="en-US" dirty="0" smtClean="0"/>
              <a:t>and controlling </a:t>
            </a:r>
            <a:r>
              <a:rPr lang="en-US" dirty="0"/>
              <a:t>the progress of the related </a:t>
            </a:r>
            <a:r>
              <a:rPr lang="en-US"/>
              <a:t>process</a:t>
            </a:r>
            <a:r>
              <a:rPr lang="en-US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dirty="0" smtClean="0"/>
              <a:t>Entire </a:t>
            </a:r>
            <a:r>
              <a:rPr lang="en-US" dirty="0"/>
              <a:t>program is broken up into a number of processes that can be </a:t>
            </a:r>
            <a:r>
              <a:rPr lang="en-US" dirty="0" smtClean="0"/>
              <a:t>individually executed.</a:t>
            </a:r>
          </a:p>
          <a:p>
            <a:pPr algn="just"/>
            <a:r>
              <a:rPr lang="en-US" dirty="0"/>
              <a:t>This breakup largely depends on the type operating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/>
              <a:t>Implicit tasking - </a:t>
            </a:r>
            <a:r>
              <a:rPr lang="en-US" dirty="0" smtClean="0"/>
              <a:t>Operating </a:t>
            </a:r>
            <a:r>
              <a:rPr lang="en-US" dirty="0"/>
              <a:t>system </a:t>
            </a:r>
            <a:r>
              <a:rPr lang="en-US" dirty="0" smtClean="0"/>
              <a:t>defining </a:t>
            </a:r>
            <a:r>
              <a:rPr lang="en-US" dirty="0"/>
              <a:t>a </a:t>
            </a:r>
            <a:r>
              <a:rPr lang="en-US" dirty="0" smtClean="0"/>
              <a:t>process.</a:t>
            </a:r>
          </a:p>
          <a:p>
            <a:pPr algn="just"/>
            <a:r>
              <a:rPr lang="en-US" dirty="0" smtClean="0"/>
              <a:t>Explicit tasking -  The </a:t>
            </a:r>
            <a:r>
              <a:rPr lang="en-US" dirty="0"/>
              <a:t>programmer </a:t>
            </a:r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process.</a:t>
            </a:r>
          </a:p>
          <a:p>
            <a:pPr algn="just"/>
            <a:r>
              <a:rPr lang="en-US" dirty="0"/>
              <a:t>Explicit tasking is commonly used when high performance is </a:t>
            </a:r>
            <a:r>
              <a:rPr lang="en-US" dirty="0" smtClean="0"/>
              <a:t>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Competition - A single system has limited resources. All </a:t>
            </a:r>
            <a:r>
              <a:rPr lang="en-US" dirty="0" smtClean="0"/>
              <a:t>the processes </a:t>
            </a:r>
            <a:r>
              <a:rPr lang="en-US" dirty="0"/>
              <a:t>in the system compete </a:t>
            </a:r>
            <a:r>
              <a:rPr lang="en-US" dirty="0" smtClean="0"/>
              <a:t>with each </a:t>
            </a:r>
            <a:r>
              <a:rPr lang="en-US" dirty="0"/>
              <a:t>other for the possession of these resources</a:t>
            </a:r>
          </a:p>
          <a:p>
            <a:pPr algn="just"/>
            <a:r>
              <a:rPr lang="en-US" dirty="0" smtClean="0"/>
              <a:t>Cooperation </a:t>
            </a:r>
            <a:r>
              <a:rPr lang="en-US" dirty="0"/>
              <a:t>- cooperate with each other by </a:t>
            </a:r>
            <a:r>
              <a:rPr lang="en-US" dirty="0" smtClean="0"/>
              <a:t>sharing data </a:t>
            </a:r>
            <a:r>
              <a:rPr lang="en-US" dirty="0"/>
              <a:t>and exchanging synchronization signals.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709"/>
          <a:stretch/>
        </p:blipFill>
        <p:spPr>
          <a:xfrm>
            <a:off x="7202941" y="3725413"/>
            <a:ext cx="4510088" cy="298267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5873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9991"/>
            <a:ext cx="9372600" cy="4483101"/>
          </a:xfrm>
        </p:spPr>
        <p:txBody>
          <a:bodyPr/>
          <a:lstStyle/>
          <a:p>
            <a:pPr algn="just"/>
            <a:r>
              <a:rPr lang="en-US" dirty="0"/>
              <a:t>Both competition and cooperation requires proper operating system support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Competition - Requires </a:t>
            </a:r>
            <a:r>
              <a:rPr lang="en-US" dirty="0"/>
              <a:t>careful allocation of </a:t>
            </a:r>
            <a:r>
              <a:rPr lang="en-US" dirty="0" smtClean="0"/>
              <a:t>resources.</a:t>
            </a:r>
          </a:p>
          <a:p>
            <a:pPr algn="just"/>
            <a:r>
              <a:rPr lang="en-US" dirty="0" smtClean="0"/>
              <a:t>Cooperation - Requires </a:t>
            </a:r>
            <a:r>
              <a:rPr lang="en-US" dirty="0"/>
              <a:t>some mechanism, which will </a:t>
            </a:r>
            <a:r>
              <a:rPr lang="en-US" dirty="0" smtClean="0"/>
              <a:t>control the sharing </a:t>
            </a:r>
            <a:r>
              <a:rPr lang="en-US" dirty="0"/>
              <a:t>of data and exchange of synchronization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Cooperating systems typically share system resources and </a:t>
            </a:r>
            <a:r>
              <a:rPr lang="en-US" dirty="0" smtClean="0"/>
              <a:t>attributes.</a:t>
            </a:r>
          </a:p>
          <a:p>
            <a:pPr algn="just"/>
            <a:r>
              <a:rPr lang="en-US" dirty="0" smtClean="0"/>
              <a:t>Grouped processes is </a:t>
            </a:r>
            <a:r>
              <a:rPr lang="en-US" dirty="0"/>
              <a:t>called </a:t>
            </a:r>
            <a:r>
              <a:rPr lang="en-US" dirty="0" smtClean="0"/>
              <a:t>as family </a:t>
            </a:r>
            <a:r>
              <a:rPr lang="en-US" dirty="0"/>
              <a:t>of </a:t>
            </a:r>
            <a:r>
              <a:rPr lang="en-US" dirty="0" smtClean="0"/>
              <a:t>processes</a:t>
            </a:r>
          </a:p>
          <a:p>
            <a:pPr algn="just"/>
            <a:r>
              <a:rPr lang="en-US" i="1" dirty="0" smtClean="0"/>
              <a:t>Parent – child</a:t>
            </a:r>
            <a:r>
              <a:rPr lang="en-US" dirty="0"/>
              <a:t> </a:t>
            </a:r>
            <a:r>
              <a:rPr lang="en-US" dirty="0" smtClean="0"/>
              <a:t>Processes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848"/>
          <a:stretch/>
        </p:blipFill>
        <p:spPr>
          <a:xfrm>
            <a:off x="9663957" y="4746172"/>
            <a:ext cx="2528043" cy="218051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860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891486" cy="4483101"/>
          </a:xfrm>
        </p:spPr>
        <p:txBody>
          <a:bodyPr/>
          <a:lstStyle/>
          <a:p>
            <a:pPr algn="just"/>
            <a:r>
              <a:rPr lang="en-US" dirty="0"/>
              <a:t>Through the interrupt system, a process can inform the </a:t>
            </a:r>
            <a:r>
              <a:rPr lang="en-US" dirty="0" smtClean="0"/>
              <a:t>operating system </a:t>
            </a:r>
            <a:r>
              <a:rPr lang="en-US" dirty="0"/>
              <a:t>about the occurrence of certain </a:t>
            </a:r>
            <a:r>
              <a:rPr lang="en-US" dirty="0" smtClean="0"/>
              <a:t>event. </a:t>
            </a:r>
            <a:endParaRPr lang="en-US" dirty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be used to simultaneously execute a number of programs by the processor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overall control </a:t>
            </a:r>
            <a:r>
              <a:rPr lang="en-US" dirty="0" smtClean="0"/>
              <a:t>is retained </a:t>
            </a:r>
            <a:r>
              <a:rPr lang="en-US" dirty="0"/>
              <a:t>by the operating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ACCBF9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0</TotalTime>
  <Words>973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Wireframe Building 16x9</vt:lpstr>
      <vt:lpstr>Operating Systems- II</vt:lpstr>
      <vt:lpstr>Operating System Overview</vt:lpstr>
      <vt:lpstr>Operating System Structure</vt:lpstr>
      <vt:lpstr>Processes</vt:lpstr>
      <vt:lpstr>Cont.</vt:lpstr>
      <vt:lpstr>Tasking</vt:lpstr>
      <vt:lpstr>Process Relationships</vt:lpstr>
      <vt:lpstr>Cont.</vt:lpstr>
      <vt:lpstr>Interrupt System</vt:lpstr>
      <vt:lpstr>Types of interrupts</vt:lpstr>
      <vt:lpstr>DMA –Direct memory access</vt:lpstr>
      <vt:lpstr>Memory Addressability</vt:lpstr>
      <vt:lpstr>File management</vt:lpstr>
      <vt:lpstr>File system services</vt:lpstr>
      <vt:lpstr>Disk Space Management</vt:lpstr>
      <vt:lpstr>Cont. </vt:lpstr>
      <vt:lpstr>Peripheral Management</vt:lpstr>
      <vt:lpstr>Operating System Design Issues</vt:lpstr>
      <vt:lpstr>I/O Buffering</vt:lpstr>
      <vt:lpstr>Single buffer</vt:lpstr>
      <vt:lpstr>Double buffer</vt:lpstr>
      <vt:lpstr>Circular Buffer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2016-01-19T08:20:01Z</dcterms:created>
  <dcterms:modified xsi:type="dcterms:W3CDTF">2019-08-22T08:07:02Z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