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8" r:id="rId3"/>
    <p:sldId id="266" r:id="rId4"/>
    <p:sldId id="257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7DB1-4B36-47DA-A25B-8F4795E6FF3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5AD23-F74B-4C09-9FC0-6BA63E808B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2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5AD23-F74B-4C09-9FC0-6BA63E808B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0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5AD23-F74B-4C09-9FC0-6BA63E808B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5AD23-F74B-4C09-9FC0-6BA63E808B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047E8A5-C2E8-4860-88B6-7E898219D85F}" type="datetimeFigureOut">
              <a:rPr lang="en-US" smtClean="0"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AB04BB8-5170-4023-B305-041571E351BB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ooks.google.lk/books?id=APHKEN-51UsC&amp;printsec=frontcover&amp;dq=NEVILLE,+C.+(2010)+The+Complete+Guide+to&amp;hl=en&amp;sa=X&amp;ei=x4CxUo7fIs7_rAeg1oHoAg&amp;ved=0CCsQ6AEwAA#v=onepage&amp;q&amp;f=fal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eraldinsigh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bbc.co.uk/1/hi/business/7681569.st.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heguardian.co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HARVARD REFERENCING</a:t>
            </a:r>
          </a:p>
          <a:p>
            <a:r>
              <a:rPr lang="en-US" dirty="0" smtClean="0"/>
              <a:t>Computing School </a:t>
            </a: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2942"/>
            <a:ext cx="1295400" cy="141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6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CITE &amp; REFERENCE – BOOK (THREE AUTHORS)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63049"/>
              </p:ext>
            </p:extLst>
          </p:nvPr>
        </p:nvGraphicFramePr>
        <p:xfrm>
          <a:off x="609600" y="1524000"/>
          <a:ext cx="8001000" cy="503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by Bradbury,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Boyle and Morse (2002) coined that…… 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and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(Publication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in brackets)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 title –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italicised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 – if not the first. Place of publication: Publisher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BRADBURY, I., BOYLE, J. and MORSE, A. (2002)</a:t>
                      </a:r>
                    </a:p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Scientific Principles for Physical Geographers.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Harlow: Prentice Hall.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(Bradbury,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Boyle and Morse, 2002,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p.51)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CITE &amp; REFERENCE – BOOK (MORE THAN THREE AUTHORS)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76047"/>
              </p:ext>
            </p:extLst>
          </p:nvPr>
        </p:nvGraphicFramePr>
        <p:xfrm>
          <a:off x="609600" y="1752600"/>
          <a:ext cx="8001000" cy="421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According to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(Campbell et al., 2008) it was evident…….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et al. (Publication year in brackets)</a:t>
                      </a:r>
                    </a:p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 title -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italicised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 - if not the first. Place of publication: Publisher.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CAMPBELL, N. A. et al. (2008)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8th Ed.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London: Pearson.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(Campbell et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al., p.76)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2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CITE &amp; REFERENCE – EBOOK (ONE AUTHOR)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93181"/>
              </p:ext>
            </p:extLst>
          </p:nvPr>
        </p:nvGraphicFramePr>
        <p:xfrm>
          <a:off x="609600" y="1242060"/>
          <a:ext cx="8001000" cy="5387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8800"/>
                <a:gridCol w="2667000"/>
                <a:gridCol w="3505200"/>
              </a:tblGrid>
              <a:tr h="6629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Neville (2010) stated</a:t>
                      </a:r>
                    </a:p>
                    <a:p>
                      <a:r>
                        <a:rPr lang="en-US" sz="1800" u="none" strike="noStrike" kern="1200" baseline="0" dirty="0" smtClean="0"/>
                        <a:t>that...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u="none" strike="noStrike" kern="1200" baseline="0" dirty="0" smtClean="0"/>
                        <a:t>SURNAME, Initials. (Publication</a:t>
                      </a:r>
                    </a:p>
                    <a:p>
                      <a:r>
                        <a:rPr lang="en-US" sz="1600" u="none" strike="noStrike" kern="1200" baseline="0" dirty="0" smtClean="0"/>
                        <a:t>year in brackets) Book title - </a:t>
                      </a:r>
                      <a:r>
                        <a:rPr lang="en-US" sz="1600" u="none" strike="noStrike" kern="1200" baseline="0" dirty="0" err="1" smtClean="0"/>
                        <a:t>italicised</a:t>
                      </a:r>
                      <a:r>
                        <a:rPr lang="en-US" sz="1600" u="none" strike="noStrike" kern="1200" baseline="0" dirty="0" smtClean="0"/>
                        <a:t>. [Online] Edition – if not the first. Place of publication: publisher. Available from –</a:t>
                      </a:r>
                    </a:p>
                    <a:p>
                      <a:r>
                        <a:rPr lang="en-US" sz="1600" u="none" strike="noStrike" kern="1200" baseline="0" dirty="0" smtClean="0"/>
                        <a:t>URL. [Accessed: date].</a:t>
                      </a:r>
                    </a:p>
                    <a:p>
                      <a:endParaRPr lang="en-US" sz="1600" u="none" strike="noStrike" kern="1200" baseline="0" dirty="0" smtClean="0"/>
                    </a:p>
                    <a:p>
                      <a:r>
                        <a:rPr lang="en-US" sz="1600" u="none" strike="noStrike" kern="1200" baseline="0" dirty="0" smtClean="0"/>
                        <a:t>NEVILLE, C. (2010) The Complete Guide 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Referencing and Avoiding Plagiarism.  [Online] 2nd Ed. Maidenhead: Open University Press. Available from – </a:t>
                      </a:r>
                      <a:r>
                        <a:rPr lang="en-US" sz="1600" u="none" strike="noStrike" kern="1200" baseline="0" dirty="0" smtClean="0">
                          <a:hlinkClick r:id="rId2"/>
                        </a:rPr>
                        <a:t>http://books.google.lk/books?id=APHKEN-51UsC&amp;printsec=frontcover&amp;dq=NEVILLE,+C.+(2010)+The+Complete+Guide+to&amp;hl=en&amp;sa=X&amp;ei=x4CxUo7fIs7_rAeg1oHoAg&amp;ved=0CCsQ6AEwAA#v=onepage&amp;q&amp;f=false</a:t>
                      </a:r>
                      <a:r>
                        <a:rPr lang="en-US" sz="1600" u="none" strike="noStrike" kern="12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baseline="0" dirty="0" smtClean="0"/>
                        <a:t>[Accessed: 18</a:t>
                      </a:r>
                      <a:r>
                        <a:rPr lang="en-US" sz="1600" u="none" strike="noStrike" kern="1200" baseline="30000" dirty="0" smtClean="0"/>
                        <a:t>th</a:t>
                      </a:r>
                      <a:r>
                        <a:rPr lang="en-US" sz="1600" u="none" strike="noStrike" kern="1200" baseline="0" dirty="0" smtClean="0"/>
                        <a:t> December 2013].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“………………” (Neville,</a:t>
                      </a:r>
                    </a:p>
                    <a:p>
                      <a:r>
                        <a:rPr lang="en-US" sz="1800" u="none" strike="noStrike" kern="1200" baseline="0" dirty="0" smtClean="0"/>
                        <a:t>2010, p.76)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CITE &amp; REFERENCE – JOURNAL ARTICLE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63660"/>
              </p:ext>
            </p:extLst>
          </p:nvPr>
        </p:nvGraphicFramePr>
        <p:xfrm>
          <a:off x="533400" y="1295400"/>
          <a:ext cx="8001000" cy="5341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/>
                <a:gridCol w="2590800"/>
                <a:gridCol w="35052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Wilson (2005) argues</a:t>
                      </a:r>
                    </a:p>
                    <a:p>
                      <a:r>
                        <a:rPr lang="en-US" sz="1800" u="none" strike="noStrike" kern="1200" baseline="0" dirty="0" smtClean="0"/>
                        <a:t>that.....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u="none" strike="noStrike" kern="1200" baseline="0" dirty="0" smtClean="0"/>
                        <a:t>SURNAME, Initials. (Publication</a:t>
                      </a:r>
                    </a:p>
                    <a:p>
                      <a:r>
                        <a:rPr lang="en-US" sz="1600" u="none" strike="noStrike" kern="1200" baseline="0" dirty="0" smtClean="0"/>
                        <a:t>year in brackets) Title of article. Title of</a:t>
                      </a:r>
                    </a:p>
                    <a:p>
                      <a:r>
                        <a:rPr lang="en-US" sz="1600" u="none" strike="noStrike" kern="1200" baseline="0" dirty="0" smtClean="0"/>
                        <a:t>journal - </a:t>
                      </a:r>
                      <a:r>
                        <a:rPr lang="en-US" sz="1600" u="none" strike="noStrike" kern="1200" baseline="0" dirty="0" err="1" smtClean="0"/>
                        <a:t>italicised</a:t>
                      </a:r>
                      <a:r>
                        <a:rPr lang="en-US" sz="1600" u="none" strike="noStrike" kern="1200" baseline="0" dirty="0" smtClean="0"/>
                        <a:t>.</a:t>
                      </a:r>
                    </a:p>
                    <a:p>
                      <a:r>
                        <a:rPr lang="en-US" sz="1600" u="none" strike="noStrike" kern="1200" baseline="0" dirty="0" smtClean="0"/>
                        <a:t>[Online] Name of</a:t>
                      </a:r>
                    </a:p>
                    <a:p>
                      <a:r>
                        <a:rPr lang="en-US" sz="1600" u="none" strike="noStrike" kern="1200" baseline="0" dirty="0" smtClean="0"/>
                        <a:t>Database the article. Volume number (Part</a:t>
                      </a:r>
                    </a:p>
                    <a:p>
                      <a:r>
                        <a:rPr lang="en-US" sz="1600" u="none" strike="noStrike" kern="1200" baseline="0" dirty="0" smtClean="0"/>
                        <a:t>number/month in brackets). p. followed</a:t>
                      </a:r>
                    </a:p>
                    <a:p>
                      <a:r>
                        <a:rPr lang="en-US" sz="1600" u="none" strike="noStrike" kern="1200" baseline="0" dirty="0" smtClean="0"/>
                        <a:t>by the page numbers of the article.</a:t>
                      </a:r>
                    </a:p>
                    <a:p>
                      <a:r>
                        <a:rPr lang="en-US" sz="1600" u="none" strike="noStrike" kern="1200" baseline="0" dirty="0" smtClean="0"/>
                        <a:t>Available from: URL. [Accessed: date].</a:t>
                      </a:r>
                    </a:p>
                    <a:p>
                      <a:endParaRPr lang="en-US" sz="1600" u="none" strike="noStrike" kern="1200" baseline="0" dirty="0" smtClean="0"/>
                    </a:p>
                    <a:p>
                      <a:r>
                        <a:rPr lang="en-US" sz="1600" u="none" strike="noStrike" kern="1200" baseline="0" dirty="0" smtClean="0"/>
                        <a:t>WILSON, J. (2005) Enter the Cyberpunk</a:t>
                      </a:r>
                    </a:p>
                    <a:p>
                      <a:r>
                        <a:rPr lang="en-US" sz="1600" u="none" strike="noStrike" kern="1200" baseline="0" dirty="0" smtClean="0"/>
                        <a:t>librarian: future directions in cyberspace.</a:t>
                      </a:r>
                    </a:p>
                    <a:p>
                      <a:r>
                        <a:rPr lang="en-US" sz="1600" u="none" strike="noStrike" kern="1200" baseline="0" dirty="0" smtClean="0"/>
                        <a:t>Library Review. [Online] Emerald Insight </a:t>
                      </a:r>
                    </a:p>
                    <a:p>
                      <a:r>
                        <a:rPr lang="en-US" sz="1600" u="none" strike="noStrike" kern="1200" baseline="0" dirty="0" smtClean="0"/>
                        <a:t>(8). p.63-72. Available from:</a:t>
                      </a:r>
                    </a:p>
                    <a:p>
                      <a:r>
                        <a:rPr lang="en-US" sz="1600" u="none" strike="noStrike" kern="1200" baseline="0" dirty="0" smtClean="0">
                          <a:hlinkClick r:id="rId2"/>
                        </a:rPr>
                        <a:t>http://www.emeraldinsight.com</a:t>
                      </a:r>
                      <a:r>
                        <a:rPr lang="en-US" sz="1600" u="none" strike="noStrike" kern="1200" baseline="0" dirty="0" smtClean="0"/>
                        <a:t>. [Accessed:</a:t>
                      </a:r>
                    </a:p>
                    <a:p>
                      <a:r>
                        <a:rPr lang="en-US" sz="1600" u="none" strike="noStrike" kern="1200" baseline="0" dirty="0" smtClean="0"/>
                        <a:t>30th January 2012].</a:t>
                      </a:r>
                      <a:endParaRPr lang="en-US" sz="1600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“………………” (Wilson,</a:t>
                      </a:r>
                    </a:p>
                    <a:p>
                      <a:r>
                        <a:rPr lang="en-US" sz="1800" u="none" strike="noStrike" kern="1200" baseline="0" dirty="0" smtClean="0"/>
                        <a:t>1995, p.66)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6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CITE &amp; REFERENCE – WEB SITE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49270"/>
              </p:ext>
            </p:extLst>
          </p:nvPr>
        </p:nvGraphicFramePr>
        <p:xfrm>
          <a:off x="609600" y="1219200"/>
          <a:ext cx="8001000" cy="5036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…as reported by the BBC</a:t>
                      </a:r>
                    </a:p>
                    <a:p>
                      <a:r>
                        <a:rPr lang="en-US" sz="1800" u="none" strike="noStrike" kern="1200" baseline="0" dirty="0" smtClean="0"/>
                        <a:t>(2008)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WEBSITE name. (Year - in brackets) Title of</a:t>
                      </a:r>
                    </a:p>
                    <a:p>
                      <a:r>
                        <a:rPr lang="en-US" sz="1800" u="none" strike="noStrike" kern="1200" baseline="0" dirty="0" smtClean="0"/>
                        <a:t>website in italics . [Online] Available from: URL.</a:t>
                      </a:r>
                    </a:p>
                    <a:p>
                      <a:r>
                        <a:rPr lang="en-US" sz="1800" u="none" strike="noStrike" kern="1200" baseline="0" dirty="0" smtClean="0"/>
                        <a:t>[Accessed: date].</a:t>
                      </a:r>
                    </a:p>
                    <a:p>
                      <a:endParaRPr lang="en-US" sz="1800" u="none" strike="noStrike" kern="1200" baseline="0" dirty="0" smtClean="0"/>
                    </a:p>
                    <a:p>
                      <a:r>
                        <a:rPr lang="en-US" sz="1800" u="none" strike="noStrike" kern="1200" baseline="0" dirty="0" smtClean="0"/>
                        <a:t>BBC NEWS. (2008) Factory gloom worst since</a:t>
                      </a:r>
                    </a:p>
                    <a:p>
                      <a:r>
                        <a:rPr lang="en-US" sz="1800" u="none" strike="noStrike" kern="1200" baseline="0" dirty="0" smtClean="0"/>
                        <a:t>1980. [Online] Available from:</a:t>
                      </a:r>
                    </a:p>
                    <a:p>
                      <a:r>
                        <a:rPr lang="en-US" sz="1800" u="none" strike="noStrike" kern="1200" baseline="0" dirty="0" smtClean="0">
                          <a:hlinkClick r:id="rId2"/>
                        </a:rPr>
                        <a:t>http://news.bbc.co.uk/1/hi/business/7681569.st.m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</a:p>
                    <a:p>
                      <a:r>
                        <a:rPr lang="en-US" sz="1800" u="none" strike="noStrike" kern="1200" baseline="0" dirty="0" smtClean="0"/>
                        <a:t>[Accessed: 19th June 2012].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“………………..” (BBC, 2008)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CITE &amp; REFERENCE – NEWSPAPER ARTICLE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41222"/>
              </p:ext>
            </p:extLst>
          </p:nvPr>
        </p:nvGraphicFramePr>
        <p:xfrm>
          <a:off x="609600" y="1219200"/>
          <a:ext cx="8001000" cy="5311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2667000"/>
                <a:gridCol w="33528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/>
                        <a:t>Randerson</a:t>
                      </a:r>
                      <a:r>
                        <a:rPr lang="en-US" sz="1800" u="none" strike="noStrike" kern="1200" baseline="0" dirty="0" smtClean="0"/>
                        <a:t> (2008)</a:t>
                      </a:r>
                    </a:p>
                    <a:p>
                      <a:r>
                        <a:rPr lang="en-US" sz="1800" u="none" strike="noStrike" kern="1200" baseline="0" dirty="0" smtClean="0"/>
                        <a:t>argues that.....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500" u="none" strike="noStrike" kern="1200" baseline="0" dirty="0" smtClean="0"/>
                        <a:t>Author(s) of article’s</a:t>
                      </a:r>
                    </a:p>
                    <a:p>
                      <a:r>
                        <a:rPr lang="en-US" sz="1500" u="none" strike="noStrike" kern="1200" baseline="0" dirty="0" smtClean="0"/>
                        <a:t>SURNAME, Initials. (Publication</a:t>
                      </a:r>
                    </a:p>
                    <a:p>
                      <a:r>
                        <a:rPr lang="en-US" sz="1500" u="none" strike="noStrike" kern="1200" baseline="0" dirty="0" smtClean="0"/>
                        <a:t>year in brackets) Title of article. Title of</a:t>
                      </a:r>
                    </a:p>
                    <a:p>
                      <a:r>
                        <a:rPr lang="en-US" sz="1500" u="none" strike="noStrike" kern="1200" baseline="0" dirty="0" smtClean="0"/>
                        <a:t>Newspaper - </a:t>
                      </a:r>
                      <a:r>
                        <a:rPr lang="en-US" sz="1500" u="none" strike="noStrike" kern="1200" baseline="0" dirty="0" err="1" smtClean="0"/>
                        <a:t>italicised</a:t>
                      </a:r>
                      <a:r>
                        <a:rPr lang="en-US" sz="1500" u="none" strike="noStrike" kern="1200" baseline="0" dirty="0" smtClean="0"/>
                        <a:t>.</a:t>
                      </a:r>
                    </a:p>
                    <a:p>
                      <a:r>
                        <a:rPr lang="en-US" sz="1500" u="none" strike="noStrike" kern="1200" baseline="0" dirty="0" smtClean="0"/>
                        <a:t>[Online] Day and month of the article. Page</a:t>
                      </a:r>
                    </a:p>
                    <a:p>
                      <a:r>
                        <a:rPr lang="en-US" sz="1500" u="none" strike="noStrike" kern="1200" baseline="0" dirty="0" smtClean="0"/>
                        <a:t>number of the article.</a:t>
                      </a:r>
                    </a:p>
                    <a:p>
                      <a:r>
                        <a:rPr lang="en-US" sz="1500" u="none" strike="noStrike" kern="1200" baseline="0" dirty="0" smtClean="0"/>
                        <a:t>Available from: URL. [Accessed:</a:t>
                      </a:r>
                    </a:p>
                    <a:p>
                      <a:r>
                        <a:rPr lang="en-US" sz="1500" u="none" strike="noStrike" kern="1200" baseline="0" dirty="0" smtClean="0"/>
                        <a:t>date].</a:t>
                      </a:r>
                    </a:p>
                    <a:p>
                      <a:endParaRPr lang="en-US" sz="1500" u="none" strike="noStrike" kern="1200" baseline="0" dirty="0" smtClean="0"/>
                    </a:p>
                    <a:p>
                      <a:r>
                        <a:rPr lang="en-US" sz="1500" u="none" strike="noStrike" kern="1200" baseline="0" dirty="0" smtClean="0"/>
                        <a:t>RANDERSON, J. (2008) Researchers find fish</a:t>
                      </a:r>
                    </a:p>
                    <a:p>
                      <a:r>
                        <a:rPr lang="en-US" sz="1500" u="none" strike="noStrike" kern="1200" baseline="0" dirty="0" smtClean="0"/>
                        <a:t>that can count up to four. The Guardian.</a:t>
                      </a:r>
                    </a:p>
                    <a:p>
                      <a:r>
                        <a:rPr lang="en-US" sz="1500" u="none" strike="noStrike" kern="1200" baseline="0" dirty="0" smtClean="0"/>
                        <a:t>[Online] 26th February. p.14. Available from:</a:t>
                      </a:r>
                    </a:p>
                    <a:p>
                      <a:r>
                        <a:rPr lang="en-US" sz="1500" u="none" strike="noStrike" kern="1200" baseline="0" dirty="0" smtClean="0">
                          <a:hlinkClick r:id="rId2"/>
                        </a:rPr>
                        <a:t>http://theguardian.co.uk</a:t>
                      </a:r>
                      <a:r>
                        <a:rPr lang="en-US" sz="1500" u="none" strike="noStrike" kern="1200" baseline="0" dirty="0" smtClean="0"/>
                        <a:t> [Accessed: 22nd May</a:t>
                      </a:r>
                    </a:p>
                    <a:p>
                      <a:r>
                        <a:rPr lang="en-US" sz="1500" u="none" strike="noStrike" kern="1200" baseline="0" dirty="0" smtClean="0"/>
                        <a:t>2012].</a:t>
                      </a:r>
                      <a:endParaRPr lang="en-US" sz="1500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“………………” (</a:t>
                      </a:r>
                      <a:r>
                        <a:rPr lang="en-US" sz="1800" u="none" strike="noStrike" kern="1200" baseline="0" dirty="0" err="1" smtClean="0"/>
                        <a:t>Randerson</a:t>
                      </a:r>
                      <a:r>
                        <a:rPr lang="en-US" sz="1800" u="none" strike="noStrike" kern="1200" baseline="0" dirty="0" smtClean="0"/>
                        <a:t>,</a:t>
                      </a:r>
                    </a:p>
                    <a:p>
                      <a:r>
                        <a:rPr lang="en-US" sz="1800" u="none" strike="noStrike" kern="1200" baseline="0" dirty="0" smtClean="0"/>
                        <a:t>2008, p.14)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7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400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Referencing is a system used in the academic community to indicate </a:t>
            </a:r>
            <a:r>
              <a:rPr lang="en-US" dirty="0" smtClean="0"/>
              <a:t>ideas</a:t>
            </a:r>
            <a:r>
              <a:rPr lang="en-US" dirty="0"/>
              <a:t>, theories, </a:t>
            </a:r>
            <a:r>
              <a:rPr lang="en-US" dirty="0" smtClean="0"/>
              <a:t>quotes, facts </a:t>
            </a:r>
            <a:r>
              <a:rPr lang="en-US" dirty="0"/>
              <a:t>and any other evidence </a:t>
            </a:r>
            <a:r>
              <a:rPr lang="en-US" dirty="0" smtClean="0"/>
              <a:t>used in one’s piece of work such as an assignment.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acknowledges the work of others and gives due credit to such sources while you build your own masterpiece.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PLAGARISM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Borrowing another’s work &amp; presenting as yours with no acknowledgement to the source.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Serious offense where student will be penalized. </a:t>
            </a:r>
          </a:p>
          <a:p>
            <a:r>
              <a:rPr lang="en-US" dirty="0" smtClean="0"/>
              <a:t>On the 3</a:t>
            </a:r>
            <a:r>
              <a:rPr lang="en-US" baseline="30000" dirty="0" smtClean="0"/>
              <a:t>rd</a:t>
            </a:r>
            <a:r>
              <a:rPr lang="en-US" dirty="0" smtClean="0"/>
              <a:t> attempt of ‘Academic Dishonestly’ student will be expelled from the programme.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SOURCES OF INFORMATION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PRIMARY</a:t>
            </a:r>
            <a:r>
              <a:rPr lang="en-US" dirty="0" smtClean="0"/>
              <a:t> – First hand information collected for the purpose of the assignment such as information from an interview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</a:rPr>
              <a:t>SECONDARY</a:t>
            </a:r>
            <a:r>
              <a:rPr lang="en-US" dirty="0" smtClean="0"/>
              <a:t> – Information already collected for another purpose and made available such as information from a book, journal article and more 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5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>
            <a:off x="-1728834" y="3428405"/>
            <a:ext cx="6858000" cy="1191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9BC348">
                    <a:alpha val="0"/>
                  </a:srgbClr>
                </a:gs>
                <a:gs pos="50000">
                  <a:srgbClr val="9BC348"/>
                </a:gs>
                <a:gs pos="99000">
                  <a:srgbClr val="9BC348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1677682" y="2210655"/>
            <a:ext cx="2741918" cy="289474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100000">
                <a:srgbClr val="9BC34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Primary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 smtClean="0">
                <a:solidFill>
                  <a:prstClr val="white"/>
                </a:solidFill>
              </a:rPr>
              <a:t>Interview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Survey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 smtClean="0">
                <a:solidFill>
                  <a:prstClr val="white"/>
                </a:solidFill>
              </a:rPr>
              <a:t>Email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730291" y="3428405"/>
            <a:ext cx="6858000" cy="1191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99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136806" y="2210655"/>
            <a:ext cx="3626194" cy="28947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u="sng" kern="0" dirty="0" smtClean="0">
                <a:solidFill>
                  <a:prstClr val="white"/>
                </a:solidFill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Books</a:t>
            </a:r>
            <a:r>
              <a:rPr lang="en-US" sz="3000" kern="0" dirty="0">
                <a:solidFill>
                  <a:prstClr val="white"/>
                </a:solidFill>
              </a:rPr>
              <a:t> </a:t>
            </a:r>
            <a:r>
              <a:rPr lang="en-US" sz="3000" kern="0" dirty="0" smtClean="0">
                <a:solidFill>
                  <a:prstClr val="white"/>
                </a:solidFill>
              </a:rPr>
              <a:t>&amp; E-books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Journals/Research Papers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0" dirty="0" smtClean="0">
                <a:solidFill>
                  <a:prstClr val="white"/>
                </a:solidFill>
              </a:rPr>
              <a:t>Web Sites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Newspapers</a:t>
            </a:r>
          </a:p>
        </p:txBody>
      </p:sp>
    </p:spTree>
    <p:extLst>
      <p:ext uri="{BB962C8B-B14F-4D97-AF65-F5344CB8AC3E}">
        <p14:creationId xmlns:p14="http://schemas.microsoft.com/office/powerpoint/2010/main" val="17598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INCLUDE INFORMATION FROM OTHER SOURCES?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sz="2800" b="1" dirty="0" smtClean="0">
                <a:solidFill>
                  <a:srgbClr val="FFCC00"/>
                </a:solidFill>
              </a:rPr>
              <a:t>Direct Quotation</a:t>
            </a:r>
            <a:r>
              <a:rPr lang="en-US" sz="2800" dirty="0" smtClean="0">
                <a:solidFill>
                  <a:srgbClr val="FFCC00"/>
                </a:solidFill>
              </a:rPr>
              <a:t> </a:t>
            </a:r>
            <a:r>
              <a:rPr lang="en-US" dirty="0" smtClean="0"/>
              <a:t>– Cut, Copy &amp; Paste with no absolute changes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b="1" dirty="0" smtClean="0">
                <a:solidFill>
                  <a:srgbClr val="FFCC00"/>
                </a:solidFill>
              </a:rPr>
              <a:t>Paraphrase </a:t>
            </a:r>
            <a:r>
              <a:rPr lang="en-US" dirty="0" smtClean="0"/>
              <a:t>– Restating the meaning of information on another source in your own words.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 TO APPLY REFERENCING?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b="1" dirty="0" smtClean="0">
                <a:solidFill>
                  <a:srgbClr val="FFC000"/>
                </a:solidFill>
              </a:rPr>
              <a:t>Body of Report </a:t>
            </a:r>
            <a:r>
              <a:rPr lang="en-US" dirty="0" smtClean="0"/>
              <a:t>- Citations need to be included in </a:t>
            </a:r>
            <a:r>
              <a:rPr lang="en-US" dirty="0"/>
              <a:t>the text of your assignment </a:t>
            </a:r>
            <a:r>
              <a:rPr lang="en-US" dirty="0" smtClean="0"/>
              <a:t>where information extracted from sources are used</a:t>
            </a:r>
          </a:p>
          <a:p>
            <a:endParaRPr lang="en-US" dirty="0"/>
          </a:p>
          <a:p>
            <a:r>
              <a:rPr lang="en-US" sz="2800" b="1" dirty="0" smtClean="0">
                <a:solidFill>
                  <a:srgbClr val="FFC000"/>
                </a:solidFill>
              </a:rPr>
              <a:t>End of Report </a:t>
            </a:r>
            <a:r>
              <a:rPr lang="en-US" dirty="0" smtClean="0"/>
              <a:t>- A </a:t>
            </a:r>
            <a:r>
              <a:rPr lang="en-US" dirty="0"/>
              <a:t>complete list of all the citations </a:t>
            </a:r>
            <a:r>
              <a:rPr lang="en-US" dirty="0" smtClean="0"/>
              <a:t>in the body of your report must be listed at </a:t>
            </a:r>
            <a:r>
              <a:rPr lang="en-US" dirty="0"/>
              <a:t>the end of </a:t>
            </a:r>
            <a:r>
              <a:rPr lang="en-US" dirty="0" smtClean="0"/>
              <a:t>your assignment as a reference </a:t>
            </a:r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7604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CITE &amp; REFERENCE – BOOK (ONE AUTHOR)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64741"/>
              </p:ext>
            </p:extLst>
          </p:nvPr>
        </p:nvGraphicFramePr>
        <p:xfrm>
          <a:off x="609600" y="1752600"/>
          <a:ext cx="8001000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Neville (2010) stated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that...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(Publication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in brackets)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 title -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italicised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 – if not the first. Place of publication: publisher.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NEVILLE, C. (2010)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Complete Guide to</a:t>
                      </a:r>
                    </a:p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Referencing and Avoiding Plagiarism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2nd Ed.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Maidenhead: Open University Press.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(Neville,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2010, p.76)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CITE &amp; REFERENCE – BOOK (TWO AUTHORS)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31251"/>
              </p:ext>
            </p:extLst>
          </p:nvPr>
        </p:nvGraphicFramePr>
        <p:xfrm>
          <a:off x="609600" y="1752600"/>
          <a:ext cx="8001000" cy="47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CITATION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(BODY OF REPORT)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(END OF REPORT)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Paraphrase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noted by Bradbury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Morse (2002)</a:t>
                      </a:r>
                      <a:endParaRPr lang="en-US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and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SURNAME, Initials. (Publication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 in brackets)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Book title –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italicised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Edition – if not the first. Place of publication: Publisher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BRADBURY, I. and MORSE, A. (2002)</a:t>
                      </a:r>
                    </a:p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Scientific Principles for Physical Geographers.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Harlow: Prentice Hall.</a:t>
                      </a:r>
                      <a:endParaRPr lang="en-US" dirty="0"/>
                    </a:p>
                  </a:txBody>
                  <a:tcPr/>
                </a:tc>
              </a:tr>
              <a:tr h="110490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Quotation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………………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(Bradbury and Morse, 2002, p.51)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460</TotalTime>
  <Words>1145</Words>
  <Application>Microsoft Office PowerPoint</Application>
  <PresentationFormat>On-screen Show (4:3)</PresentationFormat>
  <Paragraphs>206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Thatch</vt:lpstr>
      <vt:lpstr>PowerPoint Presentation</vt:lpstr>
      <vt:lpstr>REFERENCING </vt:lpstr>
      <vt:lpstr>PLAGARISM</vt:lpstr>
      <vt:lpstr>SOURCES OF INFORMATION </vt:lpstr>
      <vt:lpstr>PowerPoint Presentation</vt:lpstr>
      <vt:lpstr>PowerPoint Presentation</vt:lpstr>
      <vt:lpstr>WHERE TO APPLY REFERENCING?</vt:lpstr>
      <vt:lpstr>CITE &amp; REFERENCE – BOOK (ONE AUTHOR)</vt:lpstr>
      <vt:lpstr>CITE &amp; REFERENCE – BOOK (TWO AUTHORS)</vt:lpstr>
      <vt:lpstr>CITE &amp; REFERENCE – BOOK (THREE AUTHORS)</vt:lpstr>
      <vt:lpstr>CITE &amp; REFERENCE – BOOK (MORE THAN THREE AUTHORS)</vt:lpstr>
      <vt:lpstr>CITE &amp; REFERENCE – EBOOK (ONE AUTHOR)</vt:lpstr>
      <vt:lpstr>CITE &amp; REFERENCE – JOURNAL ARTICLE</vt:lpstr>
      <vt:lpstr>CITE &amp; REFERENCE – WEB SITE</vt:lpstr>
      <vt:lpstr>CITE &amp; REFERENCE – NEWSPAPER ARTICLE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Nilusha Gallage</dc:creator>
  <cp:lastModifiedBy>Tharanga Peiris</cp:lastModifiedBy>
  <cp:revision>35</cp:revision>
  <dcterms:created xsi:type="dcterms:W3CDTF">2013-12-12T11:26:32Z</dcterms:created>
  <dcterms:modified xsi:type="dcterms:W3CDTF">2015-02-09T04:30:42Z</dcterms:modified>
</cp:coreProperties>
</file>