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93" r:id="rId6"/>
    <p:sldId id="261" r:id="rId7"/>
    <p:sldId id="263" r:id="rId8"/>
    <p:sldId id="262" r:id="rId9"/>
    <p:sldId id="264" r:id="rId10"/>
    <p:sldId id="288" r:id="rId11"/>
    <p:sldId id="289" r:id="rId12"/>
    <p:sldId id="290" r:id="rId13"/>
    <p:sldId id="291" r:id="rId14"/>
    <p:sldId id="292" r:id="rId15"/>
    <p:sldId id="265" r:id="rId16"/>
    <p:sldId id="266" r:id="rId17"/>
    <p:sldId id="267" r:id="rId18"/>
    <p:sldId id="268" r:id="rId19"/>
    <p:sldId id="269" r:id="rId20"/>
    <p:sldId id="270" r:id="rId21"/>
    <p:sldId id="271" r:id="rId22"/>
    <p:sldId id="272" r:id="rId23"/>
    <p:sldId id="274" r:id="rId24"/>
    <p:sldId id="275" r:id="rId25"/>
    <p:sldId id="276" r:id="rId26"/>
    <p:sldId id="277" r:id="rId27"/>
    <p:sldId id="278" r:id="rId28"/>
    <p:sldId id="280" r:id="rId29"/>
    <p:sldId id="281" r:id="rId30"/>
    <p:sldId id="282" r:id="rId31"/>
    <p:sldId id="283" r:id="rId32"/>
    <p:sldId id="258" r:id="rId33"/>
    <p:sldId id="284" r:id="rId34"/>
    <p:sldId id="285" r:id="rId35"/>
    <p:sldId id="286" r:id="rId36"/>
    <p:sldId id="287" r:id="rId37"/>
    <p:sldId id="296" r:id="rId38"/>
    <p:sldId id="297" r:id="rId39"/>
    <p:sldId id="298" r:id="rId40"/>
    <p:sldId id="300" r:id="rId41"/>
    <p:sldId id="301"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B1C"/>
    <a:srgbClr val="2597FF"/>
    <a:srgbClr val="FF9E1D"/>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16" y="-96"/>
      </p:cViewPr>
      <p:guideLst>
        <p:guide orient="horz" pos="2160"/>
        <p:guide pos="2928"/>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650640"/>
            <a:ext cx="8246070" cy="763525"/>
          </a:xfrm>
          <a:effectLst/>
        </p:spPr>
        <p:txBody>
          <a:bodyPr>
            <a:normAutofit/>
          </a:bodyPr>
          <a:lstStyle>
            <a:lvl1pPr algn="r">
              <a:defRPr sz="36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670" y="5414165"/>
            <a:ext cx="8246070" cy="763526"/>
          </a:xfrm>
        </p:spPr>
        <p:txBody>
          <a:bodyPr>
            <a:noAutofit/>
          </a:bodyPr>
          <a:lstStyle>
            <a:lvl1pPr marL="0" indent="0" algn="r">
              <a:buNone/>
              <a:defRPr sz="2800">
                <a:solidFill>
                  <a:schemeClr val="bg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29600" cy="610820"/>
          </a:xfrm>
        </p:spPr>
        <p:txBody>
          <a:bodyPr>
            <a:normAutofit/>
          </a:bodyPr>
          <a:lstStyle>
            <a:lvl1pPr algn="r">
              <a:defRPr sz="36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749245"/>
            <a:ext cx="8229600" cy="4224213"/>
          </a:xfrm>
        </p:spPr>
        <p:txBody>
          <a:bodyPr/>
          <a:lstStyle>
            <a:lvl1pPr>
              <a:defRPr sz="2800">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8719" y="374900"/>
            <a:ext cx="6566314" cy="763525"/>
          </a:xfrm>
        </p:spPr>
        <p:txBody>
          <a:bodyPr>
            <a:normAutofit/>
          </a:bodyPr>
          <a:lstStyle>
            <a:lvl1pPr algn="l">
              <a:defRPr sz="36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138425"/>
            <a:ext cx="6566314" cy="5039265"/>
          </a:xfrm>
        </p:spPr>
        <p:txBody>
          <a:bodyPr/>
          <a:lstStyle>
            <a:lvl1pPr>
              <a:defRPr sz="2800">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29600" cy="532180"/>
          </a:xfrm>
        </p:spPr>
        <p:txBody>
          <a:bodyPr>
            <a:normAutofit/>
          </a:bodyPr>
          <a:lstStyle>
            <a:lvl1pPr algn="r">
              <a:defRPr sz="36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730202"/>
            <a:ext cx="4040188" cy="639762"/>
          </a:xfrm>
        </p:spPr>
        <p:txBody>
          <a:bodyPr anchor="b"/>
          <a:lstStyle>
            <a:lvl1pPr marL="0" indent="0">
              <a:buNone/>
              <a:defRPr sz="2400" b="1">
                <a:solidFill>
                  <a:schemeClr val="bg2">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48965" y="2360065"/>
            <a:ext cx="4040188" cy="3035058"/>
          </a:xfrm>
        </p:spPr>
        <p:txBody>
          <a:bodyPr/>
          <a:lstStyle>
            <a:lvl1pPr>
              <a:defRPr sz="2400">
                <a:solidFill>
                  <a:schemeClr val="bg2">
                    <a:lumMod val="25000"/>
                  </a:schemeClr>
                </a:solidFill>
              </a:defRPr>
            </a:lvl1pPr>
            <a:lvl2pPr>
              <a:defRPr sz="2000">
                <a:solidFill>
                  <a:schemeClr val="bg2">
                    <a:lumMod val="25000"/>
                  </a:schemeClr>
                </a:solidFill>
              </a:defRPr>
            </a:lvl2pPr>
            <a:lvl3pPr>
              <a:defRPr sz="1800">
                <a:solidFill>
                  <a:schemeClr val="bg2">
                    <a:lumMod val="25000"/>
                  </a:schemeClr>
                </a:solidFill>
              </a:defRPr>
            </a:lvl3pPr>
            <a:lvl4pPr>
              <a:defRPr sz="1600">
                <a:solidFill>
                  <a:schemeClr val="bg2">
                    <a:lumMod val="25000"/>
                  </a:schemeClr>
                </a:solidFill>
              </a:defRPr>
            </a:lvl4pPr>
            <a:lvl5pPr>
              <a:defRPr sz="1600">
                <a:solidFill>
                  <a:schemeClr val="bg2">
                    <a:lumMod val="25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36790" y="1730202"/>
            <a:ext cx="4041775" cy="639762"/>
          </a:xfrm>
        </p:spPr>
        <p:txBody>
          <a:bodyPr anchor="b"/>
          <a:lstStyle>
            <a:lvl1pPr marL="0" indent="0">
              <a:buNone/>
              <a:defRPr sz="2400" b="1">
                <a:solidFill>
                  <a:schemeClr val="bg2">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36790" y="2360065"/>
            <a:ext cx="4041775" cy="3035058"/>
          </a:xfrm>
        </p:spPr>
        <p:txBody>
          <a:bodyPr/>
          <a:lstStyle>
            <a:lvl1pPr>
              <a:defRPr sz="2400">
                <a:solidFill>
                  <a:schemeClr val="bg2">
                    <a:lumMod val="25000"/>
                  </a:schemeClr>
                </a:solidFill>
              </a:defRPr>
            </a:lvl1pPr>
            <a:lvl2pPr>
              <a:defRPr sz="2000">
                <a:solidFill>
                  <a:schemeClr val="bg2">
                    <a:lumMod val="25000"/>
                  </a:schemeClr>
                </a:solidFill>
              </a:defRPr>
            </a:lvl2pPr>
            <a:lvl3pPr>
              <a:defRPr sz="1800">
                <a:solidFill>
                  <a:schemeClr val="bg2">
                    <a:lumMod val="25000"/>
                  </a:schemeClr>
                </a:solidFill>
              </a:defRPr>
            </a:lvl3pPr>
            <a:lvl4pPr>
              <a:defRPr sz="1600">
                <a:solidFill>
                  <a:schemeClr val="bg2">
                    <a:lumMod val="25000"/>
                  </a:schemeClr>
                </a:solidFill>
              </a:defRPr>
            </a:lvl4pPr>
            <a:lvl5pPr>
              <a:defRPr sz="1600">
                <a:solidFill>
                  <a:schemeClr val="bg2">
                    <a:lumMod val="25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4497935"/>
            <a:ext cx="5191970" cy="1221640"/>
          </a:xfrm>
        </p:spPr>
        <p:txBody>
          <a:bodyPr>
            <a:normAutofit/>
          </a:bodyPr>
          <a:lstStyle/>
          <a:p>
            <a:pPr algn="l"/>
            <a:r>
              <a:rPr lang="en-US" sz="2400" dirty="0">
                <a:solidFill>
                  <a:schemeClr val="bg1"/>
                </a:solidFill>
                <a:latin typeface="Times New Roman" panose="02020603050405020304" charset="0"/>
                <a:cs typeface="Times New Roman" panose="02020603050405020304" charset="0"/>
              </a:rPr>
              <a:t>Name - Savindu mahasen Ruhunugewa</a:t>
            </a:r>
            <a:br>
              <a:rPr lang="en-US" sz="2400" dirty="0">
                <a:solidFill>
                  <a:schemeClr val="bg1"/>
                </a:solidFill>
                <a:latin typeface="Times New Roman" panose="02020603050405020304" charset="0"/>
                <a:cs typeface="Times New Roman" panose="02020603050405020304" charset="0"/>
              </a:rPr>
            </a:br>
            <a:r>
              <a:rPr lang="en-US" sz="2400" dirty="0">
                <a:solidFill>
                  <a:schemeClr val="bg1"/>
                </a:solidFill>
                <a:latin typeface="Times New Roman" panose="02020603050405020304" charset="0"/>
                <a:cs typeface="Times New Roman" panose="02020603050405020304" charset="0"/>
              </a:rPr>
              <a:t>ICBT ID - KD/BSCSE/CMU-03/02</a:t>
            </a:r>
            <a:br>
              <a:rPr lang="en-US" sz="2400" dirty="0">
                <a:solidFill>
                  <a:schemeClr val="bg1"/>
                </a:solidFill>
                <a:latin typeface="Times New Roman" panose="02020603050405020304" charset="0"/>
                <a:cs typeface="Times New Roman" panose="02020603050405020304" charset="0"/>
              </a:rPr>
            </a:br>
            <a:r>
              <a:rPr lang="en-US" sz="2400" dirty="0">
                <a:solidFill>
                  <a:schemeClr val="bg1"/>
                </a:solidFill>
                <a:latin typeface="Times New Roman" panose="02020603050405020304" charset="0"/>
                <a:cs typeface="Times New Roman" panose="02020603050405020304" charset="0"/>
              </a:rPr>
              <a:t>Cardiff ID - st20212770</a:t>
            </a:r>
            <a:endParaRPr lang="en-US" sz="2400" dirty="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97255" y="1278890"/>
            <a:ext cx="7186295" cy="1138555"/>
          </a:xfrm>
          <a:prstGeom prst="rect">
            <a:avLst/>
          </a:prstGeom>
          <a:noFill/>
        </p:spPr>
        <p:txBody>
          <a:bodyPr wrap="square" rtlCol="0">
            <a:noAutofit/>
          </a:bodyPr>
          <a:p>
            <a:r>
              <a:rPr lang="en-US" sz="4000">
                <a:latin typeface="Times New Roman" panose="02020603050405020304" charset="0"/>
                <a:cs typeface="Times New Roman" panose="02020603050405020304" charset="0"/>
              </a:rPr>
              <a:t>Dengue Detection System for patients in SriLanka By using Machine learning techniques</a:t>
            </a:r>
            <a:endParaRPr lang="en-US" sz="4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b="1"/>
              <a:t>Presumptive diagnosis System for dengue fever</a:t>
            </a:r>
            <a:r>
              <a:rPr lang="en-US"/>
              <a:t> </a:t>
            </a:r>
            <a:endParaRPr lang="en-US"/>
          </a:p>
          <a:p>
            <a:r>
              <a:rPr lang="en-US" sz="2200"/>
              <a:t>Presumptive diagnosis system used the Decision Tree, </a:t>
            </a:r>
            <a:r>
              <a:rPr lang="en-US" sz="2200"/>
              <a:t>Random Forest,  Naive Bayes algorithms  used for predicting the dengue fever. What ever this Random Forest , Naive Bayes, Decision Tree algorithms use for early detection of dengue in this system</a:t>
            </a:r>
            <a:endParaRPr lang="en-US" sz="2200"/>
          </a:p>
          <a:p>
            <a:pPr marL="0" indent="0">
              <a:buNone/>
            </a:pPr>
            <a:endParaRPr lang="en-US" sz="2200"/>
          </a:p>
          <a:p>
            <a:r>
              <a:rPr lang="en-US" sz="2200"/>
              <a:t>main limitations of this system are - less number of data points available, models accuracy are ver low, sensitivity problems.</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en-US" b="1">
                <a:solidFill>
                  <a:schemeClr val="tx1"/>
                </a:solidFill>
              </a:rPr>
              <a:t>Detection of dengue disease application using fused machine learning</a:t>
            </a:r>
            <a:endParaRPr lang="en-US" b="1">
              <a:solidFill>
                <a:schemeClr val="tx1"/>
              </a:solidFill>
            </a:endParaRPr>
          </a:p>
          <a:p>
            <a:r>
              <a:rPr lang="en-US" sz="2200">
                <a:solidFill>
                  <a:schemeClr val="tx1"/>
                </a:solidFill>
              </a:rPr>
              <a:t>in this case used PFDM model</a:t>
            </a:r>
            <a:endParaRPr lang="en-US" sz="2200">
              <a:solidFill>
                <a:schemeClr val="tx1"/>
              </a:solidFill>
            </a:endParaRPr>
          </a:p>
          <a:p>
            <a:r>
              <a:rPr lang="en-US" sz="2200">
                <a:solidFill>
                  <a:schemeClr val="tx1"/>
                </a:solidFill>
              </a:rPr>
              <a:t>this model has two procedures  ANN and SVM</a:t>
            </a:r>
            <a:endParaRPr lang="en-US" sz="2200">
              <a:solidFill>
                <a:schemeClr val="tx1"/>
              </a:solidFill>
            </a:endParaRPr>
          </a:p>
          <a:p>
            <a:r>
              <a:rPr lang="en-US" sz="2200"/>
              <a:t>for this mainly use ANN and SVM for detecting the dengue</a:t>
            </a:r>
            <a:endParaRPr lang="en-US" sz="2200"/>
          </a:p>
          <a:p>
            <a:r>
              <a:rPr lang="en-US" sz="2200">
                <a:sym typeface="+mn-ea"/>
              </a:rPr>
              <a:t>this fused model is used to predict the dengue is progressive or deductive, and also compare this precition with actuall result.</a:t>
            </a:r>
            <a:endParaRPr lang="en-US" sz="2200"/>
          </a:p>
          <a:p>
            <a:r>
              <a:rPr lang="en-US" sz="2200"/>
              <a:t>main limitations of this are computational resource, overfitting, class inbalance(Al Nasar et al., Detection of dengue disease empowered with fused machine learning 2022).</a:t>
            </a:r>
            <a:endParaRPr lang="en-US" sz="2200"/>
          </a:p>
          <a:p>
            <a:pPr marL="0" indent="0">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en-US" b="1"/>
              <a:t>Decision support system for dengue detection</a:t>
            </a:r>
            <a:endParaRPr lang="en-US" b="1"/>
          </a:p>
          <a:p>
            <a:r>
              <a:rPr lang="en-US" sz="2445"/>
              <a:t>The use of decision support systems (DSS) is essential for the early diagnosis of dengue.</a:t>
            </a:r>
            <a:endParaRPr lang="en-US" sz="2445"/>
          </a:p>
          <a:p>
            <a:r>
              <a:rPr lang="en-US" sz="2445"/>
              <a:t>which uses clinical guidelines and historical cases to forecast a patient's present state based on their vital signs and symptom (binti Mohd Zainee &amp; Chellappan, A preliminary dengue fever prediction model based on vital signs and blood profile 2020).</a:t>
            </a:r>
            <a:endParaRPr lang="en-US" sz="2445"/>
          </a:p>
          <a:p>
            <a:r>
              <a:rPr lang="en-US" sz="2445"/>
              <a:t>limitations of this system are - complexity, limited data, data inbalance(Lopez et al., An intelligent decision support system to prevent and control of Dengue 2018).</a:t>
            </a:r>
            <a:endParaRPr lang="en-US" sz="244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a:t>Solution - implementing dengue detection  system for patient  to  detect th dengue or not</a:t>
            </a:r>
            <a:endParaRPr lang="en-US" sz="2400" b="1"/>
          </a:p>
          <a:p>
            <a:r>
              <a:rPr lang="en-US" sz="2400"/>
              <a:t>reasons  </a:t>
            </a:r>
            <a:endParaRPr lang="en-US" sz="2400"/>
          </a:p>
          <a:p>
            <a:pPr marL="0" indent="0">
              <a:buNone/>
            </a:pPr>
            <a:r>
              <a:rPr lang="en-US" sz="2400"/>
              <a:t>            - existing applications issues overfitting, data    inbalance dataset, low accuracy models</a:t>
            </a:r>
            <a:endParaRPr lang="en-US" sz="2400"/>
          </a:p>
          <a:p>
            <a:pPr marL="0" indent="0">
              <a:buNone/>
            </a:pPr>
            <a:r>
              <a:rPr lang="en-US" sz="2400"/>
              <a:t>          - existing applications are created only for the doctors, and health care professionals</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945" y="245745"/>
            <a:ext cx="3664585" cy="615950"/>
          </a:xfrm>
        </p:spPr>
        <p:txBody>
          <a:bodyPr>
            <a:normAutofit fontScale="90000"/>
          </a:bodyPr>
          <a:p>
            <a:r>
              <a:rPr lang="en-US">
                <a:solidFill>
                  <a:schemeClr val="bg1"/>
                </a:solidFill>
              </a:rPr>
              <a:t>Methodology</a:t>
            </a:r>
            <a:endParaRPr lang="en-US">
              <a:solidFill>
                <a:schemeClr val="bg1"/>
              </a:solidFill>
            </a:endParaRPr>
          </a:p>
        </p:txBody>
      </p:sp>
      <p:sp>
        <p:nvSpPr>
          <p:cNvPr id="3" name="Content Placeholder 2"/>
          <p:cNvSpPr>
            <a:spLocks noGrp="1"/>
          </p:cNvSpPr>
          <p:nvPr>
            <p:ph idx="1"/>
          </p:nvPr>
        </p:nvSpPr>
        <p:spPr/>
        <p:txBody>
          <a:bodyPr>
            <a:normAutofit fontScale="90000"/>
          </a:bodyPr>
          <a:p>
            <a:pPr algn="just"/>
            <a:r>
              <a:rPr lang="en-US"/>
              <a:t>Technology - Flask, python , javascript, HTML, CSS,</a:t>
            </a:r>
            <a:endParaRPr lang="en-US"/>
          </a:p>
          <a:p>
            <a:pPr marL="0" indent="0" algn="just">
              <a:buNone/>
            </a:pPr>
            <a:r>
              <a:rPr lang="en-US"/>
              <a:t>     bootstrap, pytest for testing purpose</a:t>
            </a:r>
            <a:endParaRPr lang="en-US"/>
          </a:p>
          <a:p>
            <a:pPr algn="just"/>
            <a:r>
              <a:rPr lang="en-US"/>
              <a:t> Data collection -  data set is recievied from keggle website (Find open datasets and Machine Learning Projects 2024) .</a:t>
            </a:r>
            <a:endParaRPr lang="en-US"/>
          </a:p>
          <a:p>
            <a:pPr algn="just"/>
            <a:r>
              <a:rPr lang="en-US"/>
              <a:t>splitting the dataset into  the training and testing </a:t>
            </a:r>
            <a:endParaRPr lang="en-US"/>
          </a:p>
          <a:p>
            <a:pPr algn="just"/>
            <a:r>
              <a:rPr lang="en-US"/>
              <a:t>data cleaning</a:t>
            </a:r>
            <a:endParaRPr lang="en-US"/>
          </a:p>
          <a:p>
            <a:pPr algn="just"/>
            <a:r>
              <a:rPr lang="en-US"/>
              <a:t>libraries  - numpy ,sklearn, matplotlib</a:t>
            </a:r>
            <a:endParaRPr lang="en-US"/>
          </a:p>
          <a:p>
            <a:pPr algn="just"/>
            <a:r>
              <a:rPr lang="en-US"/>
              <a:t>splitting the training dataset into training and validation set</a:t>
            </a:r>
            <a:endParaRPr lang="en-US"/>
          </a:p>
          <a:p>
            <a:pPr marL="0" indent="0">
              <a:buNone/>
            </a:pPr>
            <a:endParaRPr lang="en-US"/>
          </a:p>
          <a:p>
            <a:pPr marL="0"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40000"/>
          </a:bodyPr>
          <a:p>
            <a:r>
              <a:rPr lang="en-US" sz="5600">
                <a:latin typeface="Times New Roman" panose="02020603050405020304" charset="0"/>
                <a:cs typeface="Times New Roman" panose="02020603050405020304" charset="0"/>
              </a:rPr>
              <a:t>Machine learning models  - </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a:t>
            </a:r>
            <a:r>
              <a:rPr lang="en-US" sz="5600" b="1">
                <a:latin typeface="Times New Roman" panose="02020603050405020304" charset="0"/>
                <a:cs typeface="Times New Roman" panose="02020603050405020304" charset="0"/>
              </a:rPr>
              <a:t> binary  logistic regression </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 simplycity, and easy of use etc.</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a:t>
            </a:r>
            <a:r>
              <a:rPr lang="en-US" sz="5600" b="1">
                <a:latin typeface="Times New Roman" panose="02020603050405020304" charset="0"/>
                <a:cs typeface="Times New Roman" panose="02020603050405020304" charset="0"/>
              </a:rPr>
              <a:t>        decision tree</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  easy of use, making them accessible to  wide    rang of users</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a:t>
            </a:r>
            <a:r>
              <a:rPr lang="en-US" sz="5600" b="1">
                <a:latin typeface="Times New Roman" panose="02020603050405020304" charset="0"/>
                <a:cs typeface="Times New Roman" panose="02020603050405020304" charset="0"/>
              </a:rPr>
              <a:t>      random forest</a:t>
            </a:r>
            <a:endParaRPr lang="en-US" sz="5600">
              <a:latin typeface="Times New Roman" panose="02020603050405020304" charset="0"/>
              <a:cs typeface="Times New Roman" panose="02020603050405020304" charset="0"/>
            </a:endParaRPr>
          </a:p>
          <a:p>
            <a:pPr marL="0" indent="0">
              <a:buNone/>
            </a:pPr>
            <a:r>
              <a:rPr lang="en-US" sz="5600">
                <a:latin typeface="Times New Roman" panose="02020603050405020304" charset="0"/>
                <a:cs typeface="Times New Roman" panose="02020603050405020304" charset="0"/>
              </a:rPr>
              <a:t>                      -   perform  well on unseen data, mitigrate the risk of overfitting, provide  robustness, and reliable prediction, scalability</a:t>
            </a:r>
            <a:endParaRPr lang="en-US" sz="5600">
              <a:latin typeface="Times New Roman" panose="02020603050405020304" charset="0"/>
              <a:cs typeface="Times New Roman" panose="02020603050405020304" charset="0"/>
            </a:endParaRPr>
          </a:p>
          <a:p>
            <a:pPr marL="0" indent="0">
              <a:buNone/>
            </a:pPr>
            <a:r>
              <a:rPr lang="en-US"/>
              <a:t> </a:t>
            </a:r>
            <a:endParaRPr lang="en-US"/>
          </a:p>
          <a:p>
            <a:pPr marL="0" indent="0">
              <a:buNone/>
            </a:pPr>
            <a:r>
              <a:rPr lang="en-US"/>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b="1">
                <a:latin typeface="Times New Roman" panose="02020603050405020304" charset="0"/>
                <a:cs typeface="Times New Roman" panose="02020603050405020304" charset="0"/>
                <a:sym typeface="+mn-ea"/>
              </a:rPr>
              <a:t>      </a:t>
            </a:r>
            <a:r>
              <a:rPr lang="en-US" sz="2200" b="1">
                <a:latin typeface="Times New Roman" panose="02020603050405020304" charset="0"/>
                <a:cs typeface="Times New Roman" panose="02020603050405020304" charset="0"/>
                <a:sym typeface="+mn-ea"/>
              </a:rPr>
              <a:t>    voting classifier( combined model)</a:t>
            </a:r>
            <a:endParaRPr lang="en-US" sz="2200" b="1">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sym typeface="+mn-ea"/>
              </a:rPr>
              <a:t>                 -   perform well,  best solution for overfitting  </a:t>
            </a:r>
            <a:endParaRPr lang="en-US" sz="2200">
              <a:latin typeface="Times New Roman" panose="02020603050405020304" charset="0"/>
              <a:cs typeface="Times New Roman" panose="02020603050405020304" charset="0"/>
              <a:sym typeface="+mn-ea"/>
            </a:endParaRPr>
          </a:p>
          <a:p>
            <a:pPr marL="0" indent="0">
              <a:buNone/>
            </a:pPr>
            <a:endParaRPr lang="en-US" sz="2200">
              <a:latin typeface="Times New Roman" panose="02020603050405020304" charset="0"/>
              <a:cs typeface="Times New Roman" panose="02020603050405020304" charset="0"/>
            </a:endParaRPr>
          </a:p>
          <a:p>
            <a:r>
              <a:rPr lang="en-US" sz="2200" b="1">
                <a:latin typeface="Times New Roman" panose="02020603050405020304" charset="0"/>
                <a:cs typeface="Times New Roman" panose="02020603050405020304" charset="0"/>
              </a:rPr>
              <a:t>Techniques</a:t>
            </a:r>
            <a:r>
              <a:rPr lang="en-US" sz="2200">
                <a:latin typeface="Times New Roman" panose="02020603050405020304" charset="0"/>
                <a:cs typeface="Times New Roman" panose="02020603050405020304" charset="0"/>
              </a:rPr>
              <a:t>  - hyper parameter tuning and grid search  cv, ensemble technique</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           - </a:t>
            </a:r>
            <a:r>
              <a:rPr lang="en-US" sz="2200" b="1">
                <a:latin typeface="Times New Roman" panose="02020603050405020304" charset="0"/>
                <a:cs typeface="Times New Roman" panose="02020603050405020304" charset="0"/>
              </a:rPr>
              <a:t>logistic regression best parameters </a:t>
            </a:r>
            <a:r>
              <a:rPr lang="en-US" sz="2200">
                <a:latin typeface="Times New Roman" panose="02020603050405020304" charset="0"/>
                <a:cs typeface="Times New Roman" panose="02020603050405020304" charset="0"/>
              </a:rPr>
              <a:t>- ‘C’, ‘penalty l2’,</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    and solver</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           - </a:t>
            </a:r>
            <a:r>
              <a:rPr lang="en-US" sz="2200" b="1">
                <a:latin typeface="Times New Roman" panose="02020603050405020304" charset="0"/>
                <a:cs typeface="Times New Roman" panose="02020603050405020304" charset="0"/>
              </a:rPr>
              <a:t>decision tree bet parameters </a:t>
            </a:r>
            <a:r>
              <a:rPr lang="en-US" sz="2200">
                <a:latin typeface="Times New Roman" panose="02020603050405020304" charset="0"/>
                <a:cs typeface="Times New Roman" panose="02020603050405020304" charset="0"/>
              </a:rPr>
              <a:t>- ‘max_depth’, ‘min samples     split’</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random forest best parameters -  max_depth, max_features, min_samples_leaf, min sample split, n_estimator</a:t>
            </a:r>
            <a:endParaRPr lang="en-US"/>
          </a:p>
          <a:p>
            <a:endParaRPr lang="en-US"/>
          </a:p>
          <a:p>
            <a:r>
              <a:rPr lang="en-US"/>
              <a:t>Ensemble technique - to  create the combined model for reducing the overfitting issue</a:t>
            </a: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Model deployment </a:t>
            </a:r>
            <a:endParaRPr lang="en-US"/>
          </a:p>
          <a:p>
            <a:pPr marL="0" indent="0">
              <a:buNone/>
            </a:pPr>
            <a:r>
              <a:rPr lang="en-US"/>
              <a:t>               </a:t>
            </a:r>
            <a:r>
              <a:rPr lang="en-US" sz="2200"/>
              <a:t>- create the pickel for and store it’s parameter and import it into application. by using flask intergrate this model with backend and allowing to interact with front end or UI.</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a:t>Design  </a:t>
            </a:r>
            <a:endParaRPr lang="en-US"/>
          </a:p>
          <a:p>
            <a:pPr marL="0" indent="0">
              <a:buNone/>
            </a:pPr>
            <a:r>
              <a:rPr lang="en-US"/>
              <a:t>       use case diagram</a:t>
            </a:r>
            <a:endParaRPr lang="en-US"/>
          </a:p>
          <a:p>
            <a:pPr marL="0" indent="0">
              <a:buNone/>
            </a:pPr>
            <a:r>
              <a:rPr lang="en-US"/>
              <a:t>                       </a:t>
            </a:r>
            <a:endParaRPr lang="en-US"/>
          </a:p>
        </p:txBody>
      </p:sp>
      <p:graphicFrame>
        <p:nvGraphicFramePr>
          <p:cNvPr id="2" name="Content Placeholder -2147482624"/>
          <p:cNvGraphicFramePr>
            <a:graphicFrameLocks noChangeAspect="1"/>
          </p:cNvGraphicFramePr>
          <p:nvPr>
            <p:ph sz="half" idx="2"/>
          </p:nvPr>
        </p:nvGraphicFramePr>
        <p:xfrm>
          <a:off x="1562100" y="2818130"/>
          <a:ext cx="5578475" cy="3533140"/>
        </p:xfrm>
        <a:graphic>
          <a:graphicData uri="http://schemas.openxmlformats.org/presentationml/2006/ole">
            <mc:AlternateContent xmlns:mc="http://schemas.openxmlformats.org/markup-compatibility/2006">
              <mc:Choice xmlns:v="urn:schemas-microsoft-com:vml" Requires="v">
                <p:oleObj spid="_x0000_s3076" name="" r:id="rId1" imgW="4552950" imgH="3863975" progId="Visio.Drawing.15">
                  <p:embed/>
                </p:oleObj>
              </mc:Choice>
              <mc:Fallback>
                <p:oleObj name="" r:id="rId1" imgW="4552950" imgH="3863975" progId="Visio.Drawing.15">
                  <p:embed/>
                  <p:pic>
                    <p:nvPicPr>
                      <p:cNvPr id="0" name="Picture 3075"/>
                      <p:cNvPicPr/>
                      <p:nvPr/>
                    </p:nvPicPr>
                    <p:blipFill>
                      <a:blip r:embed="rId2"/>
                      <a:stretch>
                        <a:fillRect/>
                      </a:stretch>
                    </p:blipFill>
                    <p:spPr>
                      <a:xfrm>
                        <a:off x="1562100" y="2818130"/>
                        <a:ext cx="5578475" cy="353314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22195"/>
            <a:ext cx="8229600" cy="610820"/>
          </a:xfrm>
        </p:spPr>
        <p:txBody>
          <a:bodyPr>
            <a:normAutofit fontScale="90000"/>
          </a:bodyPr>
          <a:lstStyle/>
          <a:p>
            <a:pPr algn="l"/>
            <a:r>
              <a:rPr lang="en-US" dirty="0">
                <a:solidFill>
                  <a:schemeClr val="bg1"/>
                </a:solidFill>
              </a:rPr>
              <a:t>Table of content</a:t>
            </a:r>
            <a:endParaRPr lang="en-US" dirty="0">
              <a:solidFill>
                <a:schemeClr val="bg1"/>
              </a:solidFill>
            </a:endParaRPr>
          </a:p>
        </p:txBody>
      </p:sp>
      <p:sp>
        <p:nvSpPr>
          <p:cNvPr id="3" name="Content Placeholder 2"/>
          <p:cNvSpPr>
            <a:spLocks noGrp="1"/>
          </p:cNvSpPr>
          <p:nvPr>
            <p:ph idx="1"/>
          </p:nvPr>
        </p:nvSpPr>
        <p:spPr/>
        <p:txBody>
          <a:bodyPr/>
          <a:lstStyle/>
          <a:p>
            <a:r>
              <a:rPr lang="en-US" sz="2200" dirty="0" smtClean="0"/>
              <a:t>Introduction</a:t>
            </a:r>
            <a:endParaRPr lang="en-US" sz="2200" dirty="0" smtClean="0"/>
          </a:p>
          <a:p>
            <a:r>
              <a:rPr lang="en-US" sz="2200" dirty="0" smtClean="0"/>
              <a:t>research question</a:t>
            </a:r>
            <a:endParaRPr lang="en-US" sz="2200" dirty="0" smtClean="0"/>
          </a:p>
          <a:p>
            <a:r>
              <a:rPr lang="en-US" sz="2200" dirty="0" smtClean="0"/>
              <a:t>problem statement</a:t>
            </a:r>
            <a:endParaRPr lang="en-US" sz="2200" dirty="0" smtClean="0"/>
          </a:p>
          <a:p>
            <a:r>
              <a:rPr lang="en-US" sz="2200" dirty="0" smtClean="0"/>
              <a:t>objective</a:t>
            </a:r>
            <a:endParaRPr lang="en-US" sz="2200" dirty="0" smtClean="0"/>
          </a:p>
          <a:p>
            <a:r>
              <a:rPr lang="en-US" sz="2200" dirty="0" smtClean="0"/>
              <a:t>litreture review</a:t>
            </a:r>
            <a:endParaRPr lang="en-US" sz="2200" dirty="0" smtClean="0"/>
          </a:p>
          <a:p>
            <a:r>
              <a:rPr lang="en-US" sz="2200" dirty="0" smtClean="0"/>
              <a:t>methodology</a:t>
            </a:r>
            <a:endParaRPr lang="en-US" sz="2200" dirty="0" smtClean="0"/>
          </a:p>
          <a:p>
            <a:r>
              <a:rPr lang="en-US" sz="2200" dirty="0" smtClean="0"/>
              <a:t>testing</a:t>
            </a:r>
            <a:endParaRPr lang="en-US" sz="2200" dirty="0" smtClean="0"/>
          </a:p>
          <a:p>
            <a:r>
              <a:rPr lang="en-US" sz="2200" dirty="0" smtClean="0"/>
              <a:t>conclusion </a:t>
            </a:r>
            <a:endParaRPr lang="en-US" sz="2200" dirty="0" smtClean="0"/>
          </a:p>
          <a:p>
            <a:r>
              <a:rPr lang="en-US" sz="2200" dirty="0" smtClean="0"/>
              <a:t>Recommandation</a:t>
            </a:r>
            <a:endParaRPr lang="en-US" sz="2200" dirty="0" smtClean="0"/>
          </a:p>
          <a:p>
            <a:r>
              <a:rPr lang="en-US" sz="2200" dirty="0" smtClean="0"/>
              <a:t>References</a:t>
            </a:r>
            <a:endParaRPr lang="en-US" sz="2200" dirty="0" smtClean="0"/>
          </a:p>
          <a:p>
            <a:endParaRPr lang="en-US" sz="2200" dirty="0" smtClean="0"/>
          </a:p>
          <a:p>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Activity diagram</a:t>
            </a:r>
            <a:endParaRPr lang="en-US"/>
          </a:p>
          <a:p>
            <a:pPr marL="0" indent="0">
              <a:buNone/>
            </a:pPr>
            <a:r>
              <a:rPr lang="en-US"/>
              <a:t>              </a:t>
            </a:r>
            <a:endParaRPr lang="en-US"/>
          </a:p>
        </p:txBody>
      </p:sp>
      <p:graphicFrame>
        <p:nvGraphicFramePr>
          <p:cNvPr id="2" name="Content Placeholder -2147482622"/>
          <p:cNvGraphicFramePr>
            <a:graphicFrameLocks noChangeAspect="1"/>
          </p:cNvGraphicFramePr>
          <p:nvPr>
            <p:ph sz="half" idx="2"/>
          </p:nvPr>
        </p:nvGraphicFramePr>
        <p:xfrm>
          <a:off x="4601210" y="1437640"/>
          <a:ext cx="2541905" cy="5188585"/>
        </p:xfrm>
        <a:graphic>
          <a:graphicData uri="http://schemas.openxmlformats.org/presentationml/2006/ole">
            <mc:AlternateContent xmlns:mc="http://schemas.openxmlformats.org/markup-compatibility/2006">
              <mc:Choice xmlns:v="urn:schemas-microsoft-com:vml" Requires="v">
                <p:oleObj spid="_x0000_s3076" name="" r:id="rId1" imgW="1191260" imgH="5666740" progId="Visio.Drawing.15">
                  <p:embed/>
                </p:oleObj>
              </mc:Choice>
              <mc:Fallback>
                <p:oleObj name="" r:id="rId1" imgW="1191260" imgH="5666740" progId="Visio.Drawing.15">
                  <p:embed/>
                  <p:pic>
                    <p:nvPicPr>
                      <p:cNvPr id="0" name="Picture 3075"/>
                      <p:cNvPicPr/>
                      <p:nvPr/>
                    </p:nvPicPr>
                    <p:blipFill>
                      <a:blip r:embed="rId2"/>
                      <a:stretch>
                        <a:fillRect/>
                      </a:stretch>
                    </p:blipFill>
                    <p:spPr>
                      <a:xfrm>
                        <a:off x="4601210" y="1437640"/>
                        <a:ext cx="2541905" cy="518858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Architectural Diagram</a:t>
            </a:r>
            <a:endParaRPr lang="en-US"/>
          </a:p>
          <a:p>
            <a:endParaRPr lang="en-US"/>
          </a:p>
        </p:txBody>
      </p:sp>
      <p:pic>
        <p:nvPicPr>
          <p:cNvPr id="2" name="Picture 1" descr="Achitecture123.drawio"/>
          <p:cNvPicPr>
            <a:picLocks noChangeAspect="1"/>
          </p:cNvPicPr>
          <p:nvPr/>
        </p:nvPicPr>
        <p:blipFill>
          <a:blip r:embed="rId1"/>
          <a:stretch>
            <a:fillRect/>
          </a:stretch>
        </p:blipFill>
        <p:spPr>
          <a:xfrm>
            <a:off x="2762885" y="2116455"/>
            <a:ext cx="5610860" cy="44126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9075"/>
            <a:ext cx="3040380" cy="819150"/>
          </a:xfrm>
        </p:spPr>
        <p:txBody>
          <a:bodyPr>
            <a:normAutofit/>
          </a:bodyPr>
          <a:p>
            <a:r>
              <a:rPr lang="en-US">
                <a:solidFill>
                  <a:schemeClr val="bg1"/>
                </a:solidFill>
              </a:rPr>
              <a:t>Testing</a:t>
            </a:r>
            <a:endParaRPr lang="en-US">
              <a:solidFill>
                <a:schemeClr val="bg1"/>
              </a:solidFill>
            </a:endParaRPr>
          </a:p>
        </p:txBody>
      </p:sp>
      <p:sp>
        <p:nvSpPr>
          <p:cNvPr id="3" name="Content Placeholder 2"/>
          <p:cNvSpPr>
            <a:spLocks noGrp="1"/>
          </p:cNvSpPr>
          <p:nvPr>
            <p:ph sz="half" idx="1"/>
          </p:nvPr>
        </p:nvSpPr>
        <p:spPr>
          <a:xfrm>
            <a:off x="457200" y="1600200"/>
            <a:ext cx="7919085" cy="4526280"/>
          </a:xfrm>
        </p:spPr>
        <p:txBody>
          <a:bodyPr/>
          <a:p>
            <a:r>
              <a:rPr lang="en-US"/>
              <a:t>Final resulta and model evaluation  - binary logistic regression</a:t>
            </a:r>
            <a:endParaRPr lang="en-US"/>
          </a:p>
          <a:p>
            <a:pPr marL="0" indent="0">
              <a:buNone/>
            </a:pPr>
            <a:endParaRPr lang="en-US"/>
          </a:p>
        </p:txBody>
      </p:sp>
      <p:pic>
        <p:nvPicPr>
          <p:cNvPr id="27" name="Picture 27" descr="Model_evaluvation1"/>
          <p:cNvPicPr>
            <a:picLocks noChangeAspect="1"/>
          </p:cNvPicPr>
          <p:nvPr>
            <p:ph sz="half" idx="2"/>
          </p:nvPr>
        </p:nvPicPr>
        <p:blipFill>
          <a:blip r:embed="rId1"/>
          <a:stretch>
            <a:fillRect/>
          </a:stretch>
        </p:blipFill>
        <p:spPr>
          <a:xfrm>
            <a:off x="1212215" y="2970530"/>
            <a:ext cx="5365115" cy="33566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600200"/>
            <a:ext cx="8229600" cy="4526280"/>
          </a:xfrm>
        </p:spPr>
        <p:txBody>
          <a:bodyPr/>
          <a:p>
            <a:r>
              <a:rPr lang="en-US"/>
              <a:t>Final results and model evaluation for decision tree</a:t>
            </a:r>
            <a:endParaRPr lang="en-US"/>
          </a:p>
        </p:txBody>
      </p:sp>
      <p:pic>
        <p:nvPicPr>
          <p:cNvPr id="28" name="Picture 28" descr="Model_evaluvation2"/>
          <p:cNvPicPr>
            <a:picLocks noChangeAspect="1"/>
          </p:cNvPicPr>
          <p:nvPr>
            <p:ph sz="half" idx="2"/>
          </p:nvPr>
        </p:nvPicPr>
        <p:blipFill>
          <a:blip r:embed="rId1"/>
          <a:stretch>
            <a:fillRect/>
          </a:stretch>
        </p:blipFill>
        <p:spPr>
          <a:xfrm>
            <a:off x="1323340" y="2359660"/>
            <a:ext cx="6784340" cy="3705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a:xfrm>
            <a:off x="457200" y="1600200"/>
            <a:ext cx="8053070" cy="4526280"/>
          </a:xfrm>
        </p:spPr>
        <p:txBody>
          <a:bodyPr/>
          <a:p>
            <a:r>
              <a:rPr lang="en-US"/>
              <a:t>Final results and model evaluation</a:t>
            </a:r>
            <a:endParaRPr lang="en-US"/>
          </a:p>
          <a:p>
            <a:endParaRPr lang="en-US"/>
          </a:p>
          <a:p>
            <a:pPr marL="0" indent="0">
              <a:buNone/>
            </a:pPr>
            <a:endParaRPr lang="en-US"/>
          </a:p>
        </p:txBody>
      </p:sp>
      <p:pic>
        <p:nvPicPr>
          <p:cNvPr id="29" name="Picture 29" descr="Model_evaluvation3"/>
          <p:cNvPicPr>
            <a:picLocks noChangeAspect="1"/>
          </p:cNvPicPr>
          <p:nvPr>
            <p:ph sz="half" idx="2"/>
          </p:nvPr>
        </p:nvPicPr>
        <p:blipFill>
          <a:blip r:embed="rId1"/>
          <a:stretch>
            <a:fillRect/>
          </a:stretch>
        </p:blipFill>
        <p:spPr>
          <a:xfrm>
            <a:off x="1212215" y="2224405"/>
            <a:ext cx="6740525" cy="3550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Content Placeholder 2"/>
          <p:cNvSpPr>
            <a:spLocks noGrp="1"/>
          </p:cNvSpPr>
          <p:nvPr/>
        </p:nvSpPr>
        <p:spPr>
          <a:xfrm>
            <a:off x="584200" y="1727200"/>
            <a:ext cx="7947025" cy="4526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Final results and model evaluvation</a:t>
            </a:r>
            <a:endParaRPr lang="en-US"/>
          </a:p>
          <a:p>
            <a:endParaRPr lang="en-US"/>
          </a:p>
          <a:p>
            <a:endParaRPr lang="en-US"/>
          </a:p>
        </p:txBody>
      </p:sp>
      <p:pic>
        <p:nvPicPr>
          <p:cNvPr id="12" name="Picture 30" descr="ensemble technique model evaluvation"/>
          <p:cNvPicPr>
            <a:picLocks noChangeAspect="1"/>
          </p:cNvPicPr>
          <p:nvPr>
            <p:ph sz="half" idx="1"/>
          </p:nvPr>
        </p:nvPicPr>
        <p:blipFill>
          <a:blip r:embed="rId1"/>
          <a:stretch>
            <a:fillRect/>
          </a:stretch>
        </p:blipFill>
        <p:spPr>
          <a:xfrm>
            <a:off x="1069975" y="2557145"/>
            <a:ext cx="6411595" cy="31445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90525"/>
            <a:ext cx="3761105" cy="694055"/>
          </a:xfrm>
        </p:spPr>
        <p:txBody>
          <a:bodyPr>
            <a:normAutofit fontScale="90000"/>
          </a:bodyPr>
          <a:p>
            <a:endParaRPr lang="en-US"/>
          </a:p>
        </p:txBody>
      </p:sp>
      <p:sp>
        <p:nvSpPr>
          <p:cNvPr id="3" name="Content Placeholder 2"/>
          <p:cNvSpPr>
            <a:spLocks noGrp="1"/>
          </p:cNvSpPr>
          <p:nvPr>
            <p:ph sz="half" idx="1"/>
          </p:nvPr>
        </p:nvSpPr>
        <p:spPr>
          <a:xfrm>
            <a:off x="457200" y="1600200"/>
            <a:ext cx="7436485" cy="4526280"/>
          </a:xfrm>
        </p:spPr>
        <p:txBody>
          <a:bodyPr/>
          <a:p>
            <a:r>
              <a:rPr lang="en-US"/>
              <a:t>Unit testing  </a:t>
            </a:r>
            <a:endParaRPr lang="en-US"/>
          </a:p>
          <a:p>
            <a:pPr marL="0" indent="0">
              <a:buNone/>
            </a:pPr>
            <a:r>
              <a:rPr lang="en-US"/>
              <a:t>               -   individual software components, and untis are tested</a:t>
            </a:r>
            <a:endParaRPr lang="en-US"/>
          </a:p>
          <a:p>
            <a:pPr marL="0" indent="0">
              <a:buNone/>
            </a:pPr>
            <a:r>
              <a:rPr lang="en-US"/>
              <a:t>             -  noramlly used for verifying  correctness of function, classes, and modules</a:t>
            </a:r>
            <a:endParaRPr lang="en-US"/>
          </a:p>
          <a:p>
            <a:r>
              <a:rPr lang="en-US"/>
              <a:t>Unit testing types</a:t>
            </a:r>
            <a:endParaRPr lang="en-US"/>
          </a:p>
          <a:p>
            <a:pPr marL="0" indent="0">
              <a:buNone/>
            </a:pPr>
            <a:r>
              <a:rPr lang="en-US"/>
              <a:t>                 - white box testing</a:t>
            </a:r>
            <a:endParaRPr lang="en-US"/>
          </a:p>
          <a:p>
            <a:pPr marL="0" indent="0">
              <a:buNone/>
            </a:pPr>
            <a:r>
              <a:rPr lang="en-US"/>
              <a:t>                 - black box testing</a:t>
            </a:r>
            <a:endParaRPr lang="en-US"/>
          </a:p>
          <a:p>
            <a:pPr marL="0" indent="0">
              <a:buNone/>
            </a:pPr>
            <a:r>
              <a:rPr lang="en-US"/>
              <a:t>                 -  grey box testing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457200" y="1600200"/>
            <a:ext cx="8090535" cy="4526280"/>
          </a:xfrm>
        </p:spPr>
        <p:txBody>
          <a:bodyPr/>
          <a:p>
            <a:endParaRPr lang="en-US"/>
          </a:p>
          <a:p>
            <a:r>
              <a:rPr lang="en-US"/>
              <a:t>Benifits of unit testing</a:t>
            </a:r>
            <a:endParaRPr lang="en-US"/>
          </a:p>
          <a:p>
            <a:pPr marL="0" indent="0">
              <a:buNone/>
            </a:pPr>
            <a:r>
              <a:rPr lang="en-US"/>
              <a:t>                    -  Early detection of bugs</a:t>
            </a:r>
            <a:endParaRPr lang="en-US"/>
          </a:p>
          <a:p>
            <a:pPr marL="0" indent="0">
              <a:buNone/>
            </a:pPr>
            <a:r>
              <a:rPr lang="en-US"/>
              <a:t>                    -  Regression testing</a:t>
            </a:r>
            <a:endParaRPr lang="en-US"/>
          </a:p>
          <a:p>
            <a:pPr marL="0" indent="0">
              <a:buNone/>
            </a:pPr>
            <a:r>
              <a:rPr lang="en-US"/>
              <a:t>                    -  improve code quality </a:t>
            </a:r>
            <a:endParaRPr lang="en-US"/>
          </a:p>
          <a:p>
            <a:r>
              <a:rPr lang="en-US"/>
              <a:t>unit testing - pytest (python framework)</a:t>
            </a:r>
            <a:endParaRPr lang="en-US"/>
          </a:p>
          <a:p>
            <a:r>
              <a:rPr lang="en-US"/>
              <a:t>pytestest belongs to the whitebox testing</a:t>
            </a:r>
            <a:endParaRPr lang="en-US"/>
          </a:p>
          <a:p>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457200" y="1600200"/>
            <a:ext cx="8129905" cy="4526280"/>
          </a:xfrm>
        </p:spPr>
        <p:txBody>
          <a:bodyPr/>
          <a:p>
            <a:r>
              <a:rPr lang="en-US"/>
              <a:t>key features of pytest</a:t>
            </a:r>
            <a:endParaRPr lang="en-US"/>
          </a:p>
          <a:p>
            <a:pPr marL="0" indent="0">
              <a:buNone/>
            </a:pPr>
            <a:r>
              <a:rPr lang="en-US"/>
              <a:t>                  - Simple syntax</a:t>
            </a:r>
            <a:endParaRPr lang="en-US"/>
          </a:p>
          <a:p>
            <a:pPr marL="0" indent="0">
              <a:buNone/>
            </a:pPr>
            <a:r>
              <a:rPr lang="en-US"/>
              <a:t>                  - Fixure support</a:t>
            </a:r>
            <a:endParaRPr lang="en-US"/>
          </a:p>
          <a:p>
            <a:pPr marL="0" indent="0">
              <a:buNone/>
            </a:pPr>
            <a:r>
              <a:rPr lang="en-US"/>
              <a:t>                  - parameter testing</a:t>
            </a:r>
            <a:endParaRPr lang="en-US"/>
          </a:p>
          <a:p>
            <a:pPr marL="0" indent="0">
              <a:buNone/>
            </a:pPr>
            <a:r>
              <a:rPr lang="en-US"/>
              <a:t>                  - plugin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9" name="Picture 59" descr="Test_Case1"/>
          <p:cNvPicPr>
            <a:picLocks noChangeAspect="1"/>
          </p:cNvPicPr>
          <p:nvPr>
            <p:ph sz="half" idx="1"/>
          </p:nvPr>
        </p:nvPicPr>
        <p:blipFill>
          <a:blip r:embed="rId1"/>
          <a:stretch>
            <a:fillRect/>
          </a:stretch>
        </p:blipFill>
        <p:spPr>
          <a:xfrm>
            <a:off x="457200" y="1812290"/>
            <a:ext cx="7626350" cy="4358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222195"/>
            <a:ext cx="6566314" cy="763525"/>
          </a:xfrm>
        </p:spPr>
        <p:txBody>
          <a:bodyPr/>
          <a:lstStyle/>
          <a:p>
            <a:pPr algn="l"/>
            <a:r>
              <a:rPr lang="en-US" dirty="0">
                <a:solidFill>
                  <a:schemeClr val="bg1"/>
                </a:solidFill>
              </a:rPr>
              <a:t>Introduction</a:t>
            </a:r>
            <a:endParaRPr lang="en-US" dirty="0">
              <a:solidFill>
                <a:schemeClr val="bg1"/>
              </a:solidFill>
            </a:endParaRPr>
          </a:p>
        </p:txBody>
      </p:sp>
      <p:sp>
        <p:nvSpPr>
          <p:cNvPr id="5" name="Content Placeholder 4"/>
          <p:cNvSpPr>
            <a:spLocks noGrp="1"/>
          </p:cNvSpPr>
          <p:nvPr>
            <p:ph idx="1"/>
          </p:nvPr>
        </p:nvSpPr>
        <p:spPr>
          <a:xfrm>
            <a:off x="448965" y="1901950"/>
            <a:ext cx="8246069" cy="4581150"/>
          </a:xfrm>
        </p:spPr>
        <p:txBody>
          <a:bodyPr>
            <a:normAutofit fontScale="90000"/>
          </a:bodyPr>
          <a:lstStyle/>
          <a:p>
            <a:r>
              <a:rPr lang="en-US" sz="2400" dirty="0" smtClean="0"/>
              <a:t>Dengue is the most significant threat to sri lanka. the reason is tropical climate</a:t>
            </a:r>
            <a:endParaRPr lang="en-US" sz="2400" dirty="0" smtClean="0"/>
          </a:p>
          <a:p>
            <a:r>
              <a:rPr lang="en-US" sz="2400" dirty="0" smtClean="0"/>
              <a:t>Aedes mosquito—the primary vector for dengue transmission—the country contends with recurrent outbreaks of the disease, precipitating widespread illness, economic strain, and societal (Malavige et al., Changing Epidemiology of Dengue in Sri Lanka—challenges for the future 2021).</a:t>
            </a:r>
            <a:endParaRPr lang="en-US" sz="2400" dirty="0" smtClean="0"/>
          </a:p>
          <a:p>
            <a:endParaRPr lang="en-US" sz="2400" dirty="0" smtClean="0"/>
          </a:p>
          <a:p>
            <a:r>
              <a:rPr lang="en-US" sz="2400" dirty="0" smtClean="0"/>
              <a:t>Conventional disgonsis methods frequently results in delays in treatment initiation, heightening the risk of severe complications and mortality (Raafat et al., A review of Dengue diagnostics and implications for surveillance and Control 2019). </a:t>
            </a:r>
            <a:endParaRPr lang="en-US" sz="2400" dirty="0" smtClean="0"/>
          </a:p>
          <a:p>
            <a:pPr marL="0" indent="0">
              <a:buNone/>
            </a:pPr>
            <a:endParaRPr lang="en-US"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0" name="Picture 60" descr="Test_case2"/>
          <p:cNvPicPr>
            <a:picLocks noChangeAspect="1"/>
          </p:cNvPicPr>
          <p:nvPr>
            <p:ph sz="half" idx="1"/>
          </p:nvPr>
        </p:nvPicPr>
        <p:blipFill>
          <a:blip r:embed="rId1"/>
          <a:stretch>
            <a:fillRect/>
          </a:stretch>
        </p:blipFill>
        <p:spPr>
          <a:xfrm>
            <a:off x="855345" y="1600200"/>
            <a:ext cx="7141845" cy="452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300835"/>
            <a:ext cx="8229600" cy="532180"/>
          </a:xfrm>
        </p:spPr>
        <p:txBody>
          <a:bodyPr>
            <a:normAutofit fontScale="90000"/>
          </a:bodyPr>
          <a:lstStyle/>
          <a:p>
            <a:pPr algn="l"/>
            <a:r>
              <a:rPr lang="en-US" dirty="0" smtClean="0">
                <a:solidFill>
                  <a:schemeClr val="bg1"/>
                </a:solidFill>
              </a:rPr>
              <a:t>Slide Title</a:t>
            </a:r>
            <a:endParaRPr lang="en-US" dirty="0">
              <a:solidFill>
                <a:schemeClr val="bg1"/>
              </a:solidFill>
            </a:endParaRPr>
          </a:p>
        </p:txBody>
      </p:sp>
      <p:pic>
        <p:nvPicPr>
          <p:cNvPr id="13" name="Picture 13" descr="SampleUI1"/>
          <p:cNvPicPr>
            <a:picLocks noChangeAspect="1"/>
          </p:cNvPicPr>
          <p:nvPr>
            <p:ph sz="half" idx="2"/>
          </p:nvPr>
        </p:nvPicPr>
        <p:blipFill>
          <a:blip r:embed="rId1"/>
          <a:stretch>
            <a:fillRect/>
          </a:stretch>
        </p:blipFill>
        <p:spPr>
          <a:xfrm>
            <a:off x="1010920" y="2369185"/>
            <a:ext cx="7101840" cy="3521710"/>
          </a:xfrm>
          <a:prstGeom prst="rect">
            <a:avLst/>
          </a:prstGeom>
        </p:spPr>
      </p:pic>
      <p:sp>
        <p:nvSpPr>
          <p:cNvPr id="5" name="Text Box 4"/>
          <p:cNvSpPr txBox="1"/>
          <p:nvPr/>
        </p:nvSpPr>
        <p:spPr>
          <a:xfrm>
            <a:off x="907415" y="1758950"/>
            <a:ext cx="4445635" cy="532130"/>
          </a:xfrm>
          <a:prstGeom prst="rect">
            <a:avLst/>
          </a:prstGeom>
          <a:noFill/>
        </p:spPr>
        <p:txBody>
          <a:bodyPr wrap="square" rtlCol="0">
            <a:noAutofit/>
          </a:bodyPr>
          <a:p>
            <a:r>
              <a:rPr lang="en-US"/>
              <a:t>Sample UI images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4" name="Picture 14" descr="SampleUI2"/>
          <p:cNvPicPr>
            <a:picLocks noChangeAspect="1"/>
          </p:cNvPicPr>
          <p:nvPr>
            <p:ph sz="half" idx="2"/>
          </p:nvPr>
        </p:nvPicPr>
        <p:blipFill>
          <a:blip r:embed="rId1"/>
          <a:stretch>
            <a:fillRect/>
          </a:stretch>
        </p:blipFill>
        <p:spPr>
          <a:xfrm>
            <a:off x="666115" y="1978660"/>
            <a:ext cx="7447915" cy="43745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5" name="Picture 15" descr="ampleUI3"/>
          <p:cNvPicPr>
            <a:picLocks noChangeAspect="1"/>
          </p:cNvPicPr>
          <p:nvPr>
            <p:ph sz="half" idx="2"/>
          </p:nvPr>
        </p:nvPicPr>
        <p:blipFill>
          <a:blip r:embed="rId1"/>
          <a:stretch>
            <a:fillRect/>
          </a:stretch>
        </p:blipFill>
        <p:spPr>
          <a:xfrm>
            <a:off x="448945" y="1892935"/>
            <a:ext cx="7634605" cy="41916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245" y="359410"/>
            <a:ext cx="4698365" cy="939165"/>
          </a:xfrm>
        </p:spPr>
        <p:txBody>
          <a:bodyPr>
            <a:normAutofit/>
          </a:bodyPr>
          <a:p>
            <a:r>
              <a:rPr lang="en-US">
                <a:solidFill>
                  <a:schemeClr val="bg1"/>
                </a:solidFill>
              </a:rPr>
              <a:t>Conclusion </a:t>
            </a:r>
            <a:endParaRPr lang="en-US">
              <a:solidFill>
                <a:schemeClr val="bg1"/>
              </a:solidFill>
            </a:endParaRPr>
          </a:p>
        </p:txBody>
      </p:sp>
      <p:sp>
        <p:nvSpPr>
          <p:cNvPr id="4" name="Content Placeholder 3"/>
          <p:cNvSpPr>
            <a:spLocks noGrp="1"/>
          </p:cNvSpPr>
          <p:nvPr>
            <p:ph sz="half" idx="2"/>
          </p:nvPr>
        </p:nvSpPr>
        <p:spPr>
          <a:xfrm>
            <a:off x="448945" y="1715135"/>
            <a:ext cx="8114665" cy="4323080"/>
          </a:xfrm>
        </p:spPr>
        <p:txBody>
          <a:bodyPr>
            <a:normAutofit lnSpcReduction="10000"/>
          </a:bodyPr>
          <a:p>
            <a:r>
              <a:rPr lang="en-US"/>
              <a:t>explore the exisiting machine learning application for dengue detection</a:t>
            </a:r>
            <a:endParaRPr lang="en-US"/>
          </a:p>
          <a:p>
            <a:r>
              <a:rPr lang="en-US"/>
              <a:t>through the utilization of machine learning techniques classification algorithm main aimde to  predict the dengue accuratley</a:t>
            </a:r>
            <a:endParaRPr lang="en-US"/>
          </a:p>
          <a:p>
            <a:r>
              <a:rPr lang="en-US"/>
              <a:t>And also using grid search cv and hyperparameter tuning technqiues for identifying best parameters for models</a:t>
            </a:r>
            <a:endParaRPr lang="en-US"/>
          </a:p>
          <a:p>
            <a:r>
              <a:rPr lang="en-US"/>
              <a:t>limitations of this course study are data inbalance, data quality and availability etc.</a:t>
            </a:r>
            <a:endParaRPr lang="en-US"/>
          </a:p>
          <a:p>
            <a:r>
              <a:rPr lang="en-US"/>
              <a:t>result of this research has significant implications for public health authoritizies and plociymakers</a:t>
            </a:r>
            <a:endParaRPr lang="en-US"/>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527050"/>
            <a:ext cx="3532505" cy="752475"/>
          </a:xfrm>
        </p:spPr>
        <p:txBody>
          <a:bodyPr/>
          <a:p>
            <a:r>
              <a:rPr lang="en-US">
                <a:solidFill>
                  <a:schemeClr val="bg1"/>
                </a:solidFill>
              </a:rPr>
              <a:t>Recommandation</a:t>
            </a:r>
            <a:endParaRPr lang="en-US">
              <a:solidFill>
                <a:schemeClr val="bg1"/>
              </a:solidFill>
            </a:endParaRPr>
          </a:p>
        </p:txBody>
      </p:sp>
      <p:sp>
        <p:nvSpPr>
          <p:cNvPr id="4" name="Content Placeholder 3"/>
          <p:cNvSpPr>
            <a:spLocks noGrp="1"/>
          </p:cNvSpPr>
          <p:nvPr>
            <p:ph sz="half" idx="2"/>
          </p:nvPr>
        </p:nvSpPr>
        <p:spPr>
          <a:xfrm>
            <a:off x="448945" y="2087245"/>
            <a:ext cx="7349490" cy="3308350"/>
          </a:xfrm>
        </p:spPr>
        <p:txBody>
          <a:bodyPr/>
          <a:p>
            <a:r>
              <a:rPr lang="en-US"/>
              <a:t>expand this system to detect the dengue catergories</a:t>
            </a:r>
            <a:endParaRPr lang="en-US"/>
          </a:p>
          <a:p>
            <a:pPr marL="0" indent="0">
              <a:buNone/>
            </a:pPr>
            <a:r>
              <a:rPr lang="en-US"/>
              <a:t>(DENV-1), (DENV-2), (DENV3), (DENV4) (Nature new, 2022).</a:t>
            </a:r>
            <a:endParaRPr lang="en-US"/>
          </a:p>
          <a:p>
            <a:r>
              <a:rPr lang="en-US"/>
              <a:t>exapnad this system for users who dont have good english  knowledge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945" y="541655"/>
            <a:ext cx="2745105" cy="623570"/>
          </a:xfrm>
        </p:spPr>
        <p:txBody>
          <a:bodyPr>
            <a:normAutofit fontScale="90000"/>
          </a:bodyPr>
          <a:p>
            <a:r>
              <a:rPr lang="en-US">
                <a:solidFill>
                  <a:schemeClr val="bg1"/>
                </a:solidFill>
              </a:rPr>
              <a:t>References</a:t>
            </a:r>
            <a:endParaRPr lang="en-US">
              <a:solidFill>
                <a:schemeClr val="bg1"/>
              </a:solidFill>
            </a:endParaRPr>
          </a:p>
        </p:txBody>
      </p:sp>
      <p:sp>
        <p:nvSpPr>
          <p:cNvPr id="4" name="Content Placeholder 3"/>
          <p:cNvSpPr>
            <a:spLocks noGrp="1"/>
          </p:cNvSpPr>
          <p:nvPr>
            <p:ph sz="half" idx="2"/>
          </p:nvPr>
        </p:nvSpPr>
        <p:spPr>
          <a:xfrm>
            <a:off x="448945" y="1582420"/>
            <a:ext cx="8260715" cy="4909185"/>
          </a:xfrm>
        </p:spPr>
        <p:txBody>
          <a:bodyPr/>
          <a:p>
            <a:r>
              <a:rPr lang="en-US" sz="2200"/>
              <a:t>Malavige, G.N. et al. (2021) ‘Changing Epidemiology of Dengue in Sri Lanka—challenges for the future’, PLOS Neglected Tropical Diseases, 15(8). doi:10.1371/journal.pntd.0009624. </a:t>
            </a:r>
            <a:endParaRPr lang="en-US" sz="2200"/>
          </a:p>
          <a:p>
            <a:endParaRPr lang="en-US" sz="2200"/>
          </a:p>
          <a:p>
            <a:r>
              <a:rPr lang="en-US" sz="2200"/>
              <a:t>Raafat, N., Blacksell, S.D. and Maude, R.J. (2019) ‘A review of Dengue diagnostics and implications for surveillance and Control’, Transactions of The Royal Society of Tropical Medicine and Hygiene, 113(11), pp. 653–660. doi:10.1093/trstmh/trz068. </a:t>
            </a:r>
            <a:endParaRPr lang="en-US" sz="2200"/>
          </a:p>
          <a:p>
            <a:endParaRPr lang="en-US" sz="2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448945" y="1596390"/>
            <a:ext cx="8221980" cy="4996815"/>
          </a:xfrm>
        </p:spPr>
        <p:txBody>
          <a:bodyPr>
            <a:normAutofit/>
          </a:bodyPr>
          <a:p>
            <a:r>
              <a:rPr lang="en-US" sz="2200"/>
              <a:t>Gupta, G. et al. (2023) ‘DDPM: A dengue disease prediction and diagnosis model using sentiment analysis and machine learning algorithms’, Diagnostics, 13(6), p. 1093. doi:10.3390/diagnostics13061093. </a:t>
            </a:r>
            <a:endParaRPr lang="en-US" sz="2200"/>
          </a:p>
          <a:p>
            <a:r>
              <a:rPr lang="en-US" sz="2200"/>
              <a:t>Wong, P.-F., Wong, L.-P. and AbuBakar, S. (2020) ‘Diagnosis of severe dengue: Challenges, needs and opportunities’, Journal of Infection and Public Health, 13(2), pp. 193–198. doi:10.1016/j.jiph.2019.07.012. </a:t>
            </a:r>
            <a:endParaRPr lang="en-US" sz="2200"/>
          </a:p>
          <a:p>
            <a:endParaRPr lang="en-US" sz="2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448945" y="1772920"/>
            <a:ext cx="8212455" cy="4385310"/>
          </a:xfrm>
        </p:spPr>
        <p:txBody>
          <a:bodyPr>
            <a:normAutofit fontScale="85000"/>
          </a:bodyPr>
          <a:p>
            <a:r>
              <a:rPr lang="en-US">
                <a:sym typeface="+mn-ea"/>
              </a:rPr>
              <a:t>Sajana, T. et al. (2018) ‘Classification of dengue using Machine Learning Techniques’, International Journal of Engineering &amp;amp; Technology, 7(2.32), p. 212. doi:10.14419/ijet.v7i2.32.15570. </a:t>
            </a:r>
            <a:endParaRPr lang="en-US"/>
          </a:p>
          <a:p>
            <a:r>
              <a:rPr lang="en-US">
                <a:sym typeface="+mn-ea"/>
              </a:rPr>
              <a:t>Khan, J.R. and Raza, S.K. (2023) Development and evaluation of a predictive diagnostic system for dengue fever using Machine Learning Techniques [Preprint]. doi:10.21203/rs.3.rs-2473833/v2. </a:t>
            </a:r>
            <a:endParaRPr lang="en-US"/>
          </a:p>
          <a:p>
            <a:r>
              <a:rPr lang="en-US">
                <a:sym typeface="+mn-ea"/>
              </a:rPr>
              <a:t>Al Nasar, M.R. et al. (2022) ‘Detection of dengue disease empowered with fused machine learning’, 2022 International Conference on Cyber Resilience (ICCR) [Preprint]. doi:10.1109/iccr56254.2022.9996009. </a:t>
            </a:r>
            <a:endParaRPr lang="en-US"/>
          </a:p>
          <a:p>
            <a:r>
              <a:rPr lang="en-US">
                <a:sym typeface="+mn-ea"/>
              </a:rPr>
              <a:t>Hoyos, W., Aguilar, J. and Toro, M. (2021) ‘Dengue models based on machine learning techniques: A systematic literature review’, Artificial Intelligence in Medicine, 119, p. 102157. doi:10.1016/j.artmed.2021.102157. </a:t>
            </a:r>
            <a:endParaRPr lang="en-US"/>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448945" y="2360295"/>
            <a:ext cx="8202930" cy="3035300"/>
          </a:xfrm>
        </p:spPr>
        <p:txBody>
          <a:bodyPr>
            <a:normAutofit fontScale="90000"/>
          </a:bodyPr>
          <a:p>
            <a:r>
              <a:rPr lang="en-US">
                <a:sym typeface="+mn-ea"/>
              </a:rPr>
              <a:t>Jayasundara, S.D.P., Perera, S.S.N. and Rathnayaka, N.S. (2017) ‘Developing a decision support testing algorithm to detect severity level of Dengue’, European Scientific Journal, 13(9). doi:10.19044/esj.2017.v13n9p137. </a:t>
            </a:r>
            <a:endParaRPr lang="en-US"/>
          </a:p>
          <a:p>
            <a:r>
              <a:rPr lang="en-US">
                <a:sym typeface="+mn-ea"/>
              </a:rPr>
              <a:t>Rocha, F.P. and Giesbrecht, M. (2022) ‘Machine learning algorithms for dengue risk assessment: A case study for São Luís do Maranhão’, Computational and Applied Mathematics, 41(8). doi:10.1007/s40314-022-02101-z. </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r>
              <a:rPr lang="en-US" dirty="0" smtClean="0">
                <a:sym typeface="+mn-ea"/>
              </a:rPr>
              <a:t>So machine larning techniques used for detecting the  dengue.</a:t>
            </a:r>
            <a:endParaRPr lang="en-US" dirty="0" smtClean="0"/>
          </a:p>
          <a:p>
            <a:r>
              <a:rPr lang="en-US" dirty="0" smtClean="0">
                <a:sym typeface="+mn-ea"/>
              </a:rPr>
              <a:t>The main  reason is  early detection of dengue,  and efficiency</a:t>
            </a:r>
            <a:endParaRPr lang="en-US"/>
          </a:p>
          <a:p>
            <a:r>
              <a:rPr lang="en-US"/>
              <a:t>the main aimed of this case study is how predictive models intergrated systems can be used for detecting the patient dengue cases.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448945" y="2360295"/>
            <a:ext cx="7851140" cy="3359150"/>
          </a:xfrm>
        </p:spPr>
        <p:txBody>
          <a:bodyPr>
            <a:noAutofit/>
          </a:bodyPr>
          <a:p>
            <a:r>
              <a:rPr lang="en-US" sz="2200">
                <a:sym typeface="+mn-ea"/>
              </a:rPr>
              <a:t>Katta, M. et al. (2022) ‘An efficient </a:t>
            </a:r>
            <a:r>
              <a:rPr lang="en-US" sz="2200">
                <a:sym typeface="+mn-ea"/>
              </a:rPr>
              <a:t>learning model selection for dengue detection’, Smart Innovation, Systems and Technologies, pp. 439–453. doi:10.1007/978-981-16-9873-6_40. </a:t>
            </a:r>
            <a:endParaRPr lang="en-US" sz="2200"/>
          </a:p>
          <a:p>
            <a:r>
              <a:rPr lang="en-US" sz="2200">
                <a:sym typeface="+mn-ea"/>
              </a:rPr>
              <a:t>Find open datasets and Machine Learning Projects (no date a) Kaggle. Available at: https://www.kaggle.com/datasets/ (Accessed: 29 April 2024). </a:t>
            </a:r>
            <a:endParaRPr lang="en-US" sz="2200"/>
          </a:p>
          <a:p>
            <a:r>
              <a:rPr lang="en-US" sz="2200">
                <a:sym typeface="+mn-ea"/>
              </a:rPr>
              <a:t>Chakraborty, T., Chattopadhyay, S. and Ghosh, I. (2019) ‘Forecasting dengue epidemics using a hybrid methodology’, Physica A: Statistical Mechanics and its Applications, 527, p. 121266. doi:10.1016/j.physa.2019.121266. </a:t>
            </a:r>
            <a:endParaRPr lang="en-US" sz="2200"/>
          </a:p>
          <a:p>
            <a:endParaRPr lang="en-US" sz="1900"/>
          </a:p>
          <a:p>
            <a:pPr marL="0" indent="0">
              <a:buNone/>
            </a:pPr>
            <a:endParaRPr lang="en-US" sz="9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a:xfrm>
            <a:off x="448945" y="2360295"/>
            <a:ext cx="7907020" cy="3035300"/>
          </a:xfrm>
        </p:spPr>
        <p:txBody>
          <a:bodyPr>
            <a:normAutofit fontScale="25000"/>
          </a:bodyPr>
          <a:p>
            <a:r>
              <a:rPr lang="en-US" sz="8800">
                <a:sym typeface="+mn-ea"/>
              </a:rPr>
              <a:t>binti Mohd Zainee, N. and Chellappan, K. (2020) ‘A preliminary dengue fever prediction model based on vital signs and blood profile’, 2016 IEEE EMBS Conference on Biomedical Engineering and Sciences (IECBES) [Preprint]. doi:10.1109/iecbes.2016.7843530. </a:t>
            </a:r>
            <a:endParaRPr lang="en-US" sz="8800"/>
          </a:p>
          <a:p>
            <a:r>
              <a:rPr lang="en-US" sz="8800">
                <a:sym typeface="+mn-ea"/>
              </a:rPr>
              <a:t>Lopez, D. et al. (2018) ‘An intelligent decision support system to prevent and control of Dengue’, Journal of Ambient Intelligence and Humanized Computing [Preprint]. doi:10.1007/s12652-018-0829-9. </a:t>
            </a:r>
            <a:endParaRPr lang="en-US" sz="8800"/>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575" y="235585"/>
            <a:ext cx="4330065" cy="892175"/>
          </a:xfrm>
        </p:spPr>
        <p:txBody>
          <a:bodyPr>
            <a:normAutofit/>
          </a:bodyPr>
          <a:p>
            <a:r>
              <a:rPr lang="en-US">
                <a:solidFill>
                  <a:schemeClr val="bg1"/>
                </a:solidFill>
                <a:latin typeface="Times New Roman" panose="02020603050405020304" charset="0"/>
                <a:cs typeface="Times New Roman" panose="02020603050405020304" charset="0"/>
              </a:rPr>
              <a:t>Research question</a:t>
            </a:r>
            <a:endParaRPr lang="en-US">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200"/>
              <a:t>"How machine learning techniques can effectively predict dengue fever cases among patients in Sri Lanka ?"</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945" y="283845"/>
            <a:ext cx="4242435" cy="730250"/>
          </a:xfrm>
        </p:spPr>
        <p:txBody>
          <a:bodyPr/>
          <a:p>
            <a:r>
              <a:rPr lang="en-US">
                <a:solidFill>
                  <a:schemeClr val="bg1"/>
                </a:solidFill>
              </a:rPr>
              <a:t>Research objective</a:t>
            </a:r>
            <a:endParaRPr lang="en-US">
              <a:solidFill>
                <a:schemeClr val="bg1"/>
              </a:solidFill>
            </a:endParaRPr>
          </a:p>
        </p:txBody>
      </p:sp>
      <p:sp>
        <p:nvSpPr>
          <p:cNvPr id="3" name="Content Placeholder 2"/>
          <p:cNvSpPr>
            <a:spLocks noGrp="1"/>
          </p:cNvSpPr>
          <p:nvPr>
            <p:ph idx="1"/>
          </p:nvPr>
        </p:nvSpPr>
        <p:spPr>
          <a:xfrm>
            <a:off x="448945" y="1749425"/>
            <a:ext cx="8229600" cy="4181475"/>
          </a:xfrm>
        </p:spPr>
        <p:txBody>
          <a:bodyPr>
            <a:normAutofit lnSpcReduction="10000"/>
          </a:bodyPr>
          <a:p>
            <a:endParaRPr lang="en-US"/>
          </a:p>
          <a:p>
            <a:r>
              <a:rPr lang="en-US"/>
              <a:t> </a:t>
            </a:r>
            <a:r>
              <a:rPr lang="en-US" sz="2200"/>
              <a:t>Explore Patient Needs and Challenges in Dengue Diagnosis</a:t>
            </a:r>
            <a:endParaRPr lang="en-US" sz="2200"/>
          </a:p>
          <a:p>
            <a:pPr marL="0" indent="0">
              <a:buNone/>
            </a:pPr>
            <a:r>
              <a:rPr lang="en-US" sz="2200"/>
              <a:t>               </a:t>
            </a:r>
            <a:endParaRPr 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945" y="207010"/>
            <a:ext cx="4573905" cy="940435"/>
          </a:xfrm>
        </p:spPr>
        <p:txBody>
          <a:bodyPr/>
          <a:p>
            <a:r>
              <a:rPr lang="en-US">
                <a:solidFill>
                  <a:schemeClr val="bg1"/>
                </a:solidFill>
              </a:rPr>
              <a:t>Problem statments</a:t>
            </a:r>
            <a:endParaRPr lang="en-US">
              <a:solidFill>
                <a:schemeClr val="bg1"/>
              </a:solidFill>
            </a:endParaRPr>
          </a:p>
        </p:txBody>
      </p:sp>
      <p:sp>
        <p:nvSpPr>
          <p:cNvPr id="3" name="Content Placeholder 2"/>
          <p:cNvSpPr>
            <a:spLocks noGrp="1"/>
          </p:cNvSpPr>
          <p:nvPr>
            <p:ph idx="1"/>
          </p:nvPr>
        </p:nvSpPr>
        <p:spPr/>
        <p:txBody>
          <a:bodyPr/>
          <a:p>
            <a:r>
              <a:rPr lang="en-US"/>
              <a:t>Existing applications, and systems are created for doctors, and healthcare professionals </a:t>
            </a:r>
            <a:endParaRPr lang="en-US"/>
          </a:p>
          <a:p>
            <a:r>
              <a:rPr lang="en-US"/>
              <a:t>limited labtory facilities for urban area pepole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945" y="93345"/>
            <a:ext cx="3926840" cy="1168400"/>
          </a:xfrm>
        </p:spPr>
        <p:txBody>
          <a:bodyPr>
            <a:normAutofit/>
          </a:bodyPr>
          <a:p>
            <a:r>
              <a:rPr lang="en-US">
                <a:solidFill>
                  <a:schemeClr val="bg1"/>
                </a:solidFill>
              </a:rPr>
              <a:t>Litriture review</a:t>
            </a:r>
            <a:r>
              <a:rPr lang="en-US"/>
              <a:t> </a:t>
            </a:r>
            <a:endParaRPr lang="en-US"/>
          </a:p>
        </p:txBody>
      </p:sp>
      <p:sp>
        <p:nvSpPr>
          <p:cNvPr id="3" name="Content Placeholder 2"/>
          <p:cNvSpPr>
            <a:spLocks noGrp="1"/>
          </p:cNvSpPr>
          <p:nvPr>
            <p:ph idx="1"/>
          </p:nvPr>
        </p:nvSpPr>
        <p:spPr/>
        <p:txBody>
          <a:bodyPr/>
          <a:p>
            <a:pPr marL="0" indent="0">
              <a:buNone/>
            </a:pPr>
            <a:r>
              <a:rPr lang="en-US" sz="2400"/>
              <a:t> Dengue diagonisis and prediction application</a:t>
            </a:r>
            <a:endParaRPr lang="en-US" sz="2400"/>
          </a:p>
          <a:p>
            <a:endParaRPr lang="en-US" sz="2400"/>
          </a:p>
          <a:p>
            <a:r>
              <a:rPr lang="en-US" sz="2400"/>
              <a:t>According to  the “A dengue disease prediction and diagnosis model using sentiment analysis and machine learning algorithms” researh paper KNN, decision tree, random forest, naive bayes, and support vector machine.</a:t>
            </a:r>
            <a:endParaRPr lang="en-US" sz="2400"/>
          </a:p>
          <a:p>
            <a:endParaRPr lang="en-US" sz="2400"/>
          </a:p>
          <a:p>
            <a:r>
              <a:rPr lang="en-US" sz="2400"/>
              <a:t>limitations of this application are data unbalance, scalability</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b="1"/>
              <a:t>classification of dengue application</a:t>
            </a:r>
            <a:endParaRPr lang="en-US" b="1"/>
          </a:p>
          <a:p>
            <a:r>
              <a:rPr lang="en-US"/>
              <a:t>According to the “Classification of dengue using machine learning techniques” research paper, Simple Cart, C-4.5, Multi-layer perception algorithms used for classifying the dengue is infected or not</a:t>
            </a:r>
            <a:endParaRPr lang="en-US"/>
          </a:p>
          <a:p>
            <a:endParaRPr lang="en-US"/>
          </a:p>
          <a:p>
            <a:r>
              <a:rPr lang="en-US"/>
              <a:t>limitation of this application are - overfitting, inbalance dataset, security problem, model accuracy problems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10323</Words>
  <Application>WPS Presentation</Application>
  <PresentationFormat>On-screen Show (4:3)</PresentationFormat>
  <Paragraphs>219</Paragraphs>
  <Slides>41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1" baseType="lpstr">
      <vt:lpstr>Arial</vt:lpstr>
      <vt:lpstr>SimSun</vt:lpstr>
      <vt:lpstr>Wingdings</vt:lpstr>
      <vt:lpstr>Times New Roman</vt:lpstr>
      <vt:lpstr>Microsoft YaHei</vt:lpstr>
      <vt:lpstr>Arial Unicode MS</vt:lpstr>
      <vt:lpstr>Calibri</vt:lpstr>
      <vt:lpstr>Office Theme</vt:lpstr>
      <vt:lpstr>Visio.Drawing.15</vt:lpstr>
      <vt:lpstr>Visio.Drawing.15</vt:lpstr>
      <vt:lpstr>Name - Savindu mahasen Ruhunugewa ICBT ID - KD/BSCSE/CMU-03/02 Cardiff ID - st20212770</vt:lpstr>
      <vt:lpstr>Table of content</vt:lpstr>
      <vt:lpstr>Introduction</vt:lpstr>
      <vt:lpstr>PowerPoint 演示文稿</vt:lpstr>
      <vt:lpstr>Research question</vt:lpstr>
      <vt:lpstr>Research objective</vt:lpstr>
      <vt:lpstr>Problem statments</vt:lpstr>
      <vt:lpstr>Litriture review </vt:lpstr>
      <vt:lpstr>PowerPoint 演示文稿</vt:lpstr>
      <vt:lpstr>PowerPoint 演示文稿</vt:lpstr>
      <vt:lpstr>PowerPoint 演示文稿</vt:lpstr>
      <vt:lpstr>PowerPoint 演示文稿</vt:lpstr>
      <vt:lpstr>PowerPoint 演示文稿</vt:lpstr>
      <vt:lpstr>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Slide Title</vt:lpstr>
      <vt:lpstr>PowerPoint 演示文稿</vt:lpstr>
      <vt:lpstr>PowerPoint 演示文稿</vt:lpstr>
      <vt:lpstr>Conclusion </vt:lpstr>
      <vt:lpstr>Recommandation</vt:lpstr>
      <vt:lpstr>References</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savindu ruhunuhewa</cp:lastModifiedBy>
  <cp:revision>44</cp:revision>
  <dcterms:created xsi:type="dcterms:W3CDTF">2013-08-21T19:17:00Z</dcterms:created>
  <dcterms:modified xsi:type="dcterms:W3CDTF">2024-05-01T05:08:23Z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BB0790F30CAA4C9E91B23AC319F87672_12</vt:lpwstr>
  </property>
  <property fmtid="{D5CDD505-2E9C-101B-9397-08002B2CF9AE}" pid="3" name="KSOProductBuildVer">
    <vt:lpwstr>1033-12.2.0.13472</vt:lpwstr>
  </property>
</Properties>
</file>