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23"/>
  </p:notesMasterIdLst>
  <p:sldIdLst>
    <p:sldId id="256" r:id="rId7"/>
    <p:sldId id="257" r:id="rId8"/>
    <p:sldId id="259" r:id="rId9"/>
    <p:sldId id="258" r:id="rId10"/>
    <p:sldId id="267" r:id="rId11"/>
    <p:sldId id="268" r:id="rId12"/>
    <p:sldId id="269" r:id="rId13"/>
    <p:sldId id="262" r:id="rId14"/>
    <p:sldId id="270" r:id="rId15"/>
    <p:sldId id="271" r:id="rId16"/>
    <p:sldId id="272" r:id="rId17"/>
    <p:sldId id="273" r:id="rId18"/>
    <p:sldId id="266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720" autoAdjust="0"/>
  </p:normalViewPr>
  <p:slideViewPr>
    <p:cSldViewPr snapToGrid="0">
      <p:cViewPr varScale="1">
        <p:scale>
          <a:sx n="73" d="100"/>
          <a:sy n="73" d="100"/>
        </p:scale>
        <p:origin x="1061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B8FBF-79AB-4890-ABED-57FEEBCF1B86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3B4E1-0517-4202-BC9E-2355663F6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Digital storage media is organized to allow efficient retrieval of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digital investigation tools automatically break the disk image into partitions, but sometimes they have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B4E1-0517-4202-BC9E-2355663F61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36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Mmls</a:t>
            </a:r>
            <a:r>
              <a:rPr lang="en-US" dirty="0"/>
              <a:t> tool organizes the table content</a:t>
            </a:r>
          </a:p>
          <a:p>
            <a:r>
              <a:rPr lang="en-US" dirty="0"/>
              <a:t>Graphical representation of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B4E1-0517-4202-BC9E-2355663F61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14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Original data is lost.</a:t>
            </a:r>
          </a:p>
          <a:p>
            <a:r>
              <a:rPr lang="en-US" sz="1200" dirty="0"/>
              <a:t>Analysis becomes much more difficult in these case</a:t>
            </a:r>
          </a:p>
          <a:p>
            <a:r>
              <a:rPr lang="en-US" sz="1200" dirty="0"/>
              <a:t>Fortunately there are tools to recover the partitions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a FAT file system has the values 0x55 and 0xAA in bytes 510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511 of the first sector. The partition recovery tools search for these signature values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 where a partition may have started.</a:t>
            </a:r>
            <a:endParaRPr lang="en-US" sz="1200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search tool finds a signature, additional tests can be conducted on the range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that are valid for a given data structure. For example, a FAT file system has a field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identifies how many sectors are in a cluster, and it must have a value that is a power of 2,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1, 2, 4, 8, 16, 32, 64, or 128. Any other value would indicate that the sector was not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a FAT file system boot sector, even though it ended with 0x55AA.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searching mechanism of each tool may vary. Some tools examine each sector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 it to known signatures. Other tools search only cylinder boundaries because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partitions are typically created on cylinder boundaries. Others may use data from the file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data structures to learn how big the file system is and jump to the end before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searching for more known data structures.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B4E1-0517-4202-BC9E-2355663F61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0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Volume sectors need not be consecutive on storage device just need to seem like that</a:t>
            </a:r>
          </a:p>
          <a:p>
            <a:r>
              <a:rPr lang="en-US" dirty="0"/>
              <a:t>A volume can also be a result of merging and assembling of smaller volumes </a:t>
            </a:r>
          </a:p>
          <a:p>
            <a:r>
              <a:rPr lang="en-US" dirty="0" err="1"/>
              <a:t>Parition</a:t>
            </a:r>
            <a:r>
              <a:rPr lang="en-US" dirty="0"/>
              <a:t> and volume used together but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B4E1-0517-4202-BC9E-2355663F61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5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Partition is also a volume</a:t>
            </a:r>
          </a:p>
          <a:p>
            <a:r>
              <a:rPr lang="en-US" dirty="0"/>
              <a:t>Each partition may have a different file system </a:t>
            </a:r>
            <a:r>
              <a:rPr lang="en-US" dirty="0" err="1"/>
              <a:t>eg:FAT</a:t>
            </a:r>
            <a:r>
              <a:rPr lang="en-US" dirty="0"/>
              <a:t> NTFS EXT2 </a:t>
            </a:r>
          </a:p>
          <a:p>
            <a:r>
              <a:rPr lang="en-US" dirty="0"/>
              <a:t>Windows assigns names to each volume</a:t>
            </a:r>
          </a:p>
          <a:p>
            <a:r>
              <a:rPr lang="en-US" dirty="0" err="1"/>
              <a:t>Partions</a:t>
            </a:r>
            <a:r>
              <a:rPr lang="en-US" dirty="0"/>
              <a:t> methods will be discussed in chapter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B4E1-0517-4202-BC9E-2355663F61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17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entry is a partition</a:t>
            </a:r>
          </a:p>
          <a:p>
            <a:r>
              <a:rPr lang="en-US" dirty="0"/>
              <a:t>Entries cannot serve its purpose until start and end values are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B4E1-0517-4202-BC9E-2355663F61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windows we have drives in </a:t>
            </a:r>
            <a:r>
              <a:rPr lang="en-US" dirty="0" err="1"/>
              <a:t>unix</a:t>
            </a:r>
            <a:r>
              <a:rPr lang="en-US" dirty="0"/>
              <a:t> it has series of directories</a:t>
            </a:r>
          </a:p>
          <a:p>
            <a:r>
              <a:rPr lang="en-US" dirty="0"/>
              <a:t>Unix main directory is root</a:t>
            </a:r>
          </a:p>
          <a:p>
            <a:r>
              <a:rPr lang="en-US" dirty="0"/>
              <a:t>Unix to minimize corruption and to increase efficiency divides </a:t>
            </a:r>
            <a:r>
              <a:rPr lang="en-US" dirty="0" err="1"/>
              <a:t>partions</a:t>
            </a:r>
            <a:r>
              <a:rPr lang="en-US" dirty="0"/>
              <a:t> into separate volumes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B4E1-0517-4202-BC9E-2355663F61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82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the disk capacity</a:t>
            </a:r>
          </a:p>
          <a:p>
            <a:r>
              <a:rPr lang="en-US" dirty="0"/>
              <a:t>No impact on the current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B4E1-0517-4202-BC9E-2355663F61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7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We need to assign address to these sectors.</a:t>
            </a:r>
          </a:p>
          <a:p>
            <a:r>
              <a:rPr lang="en-US" b="1" dirty="0"/>
              <a:t>Logical volume address – sector</a:t>
            </a:r>
          </a:p>
          <a:p>
            <a:r>
              <a:rPr lang="en-US" b="1" dirty="0"/>
              <a:t>Starting and ending positions of partitions described using logical volume address. Since disk is a volume and volume is a sector. Disk address physical address.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partition volume address is relative to the start of the partition while the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logical disk volume address is relative to the start of the disk.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B4E1-0517-4202-BC9E-2355663F61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92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some cases extract data between partitions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B4E1-0517-4202-BC9E-2355663F61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7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analyzing volume systems, it can be useful to check each partition relative to the other partitions.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be like a sanity check.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13B4E1-0517-4202-BC9E-2355663F61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5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3114-5E86-4D86-8A75-DB59A2CAE29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516-1051-49BF-B431-9775428A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0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3114-5E86-4D86-8A75-DB59A2CAE29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516-1051-49BF-B431-9775428A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5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3114-5E86-4D86-8A75-DB59A2CAE29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516-1051-49BF-B431-9775428A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0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54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61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4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66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30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9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5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3114-5E86-4D86-8A75-DB59A2CAE29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516-1051-49BF-B431-9775428A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49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41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20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7EA2-E7AE-F84D-BFF6-8063478EE14B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9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09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169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93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94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793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3114-5E86-4D86-8A75-DB59A2CAE29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516-1051-49BF-B431-9775428A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53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481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98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27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9EAD-C038-024B-B91F-CE14DFDAF5B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655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02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054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132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227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87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5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3114-5E86-4D86-8A75-DB59A2CAE29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516-1051-49BF-B431-9775428A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501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944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429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21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209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B85-2BE0-6E4A-B7DE-5D7B9AFCFAE6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794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252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222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715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697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1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3114-5E86-4D86-8A75-DB59A2CAE29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516-1051-49BF-B431-9775428A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454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39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064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209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64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120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7CA9-9527-8A44-8BFB-95874792BD1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25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329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361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0267"/>
            <a:ext cx="10515600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8934"/>
            <a:ext cx="10515600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890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6684"/>
            <a:ext cx="5156200" cy="43497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6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3114-5E86-4D86-8A75-DB59A2CAE29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516-1051-49BF-B431-9775428A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509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6185"/>
            <a:ext cx="10515600" cy="1325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0634"/>
            <a:ext cx="5158316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6133"/>
            <a:ext cx="5158316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0634"/>
            <a:ext cx="5183717" cy="825500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6133"/>
            <a:ext cx="5183717" cy="368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973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541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013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69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75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44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E0E3-2968-B14E-8902-64BA2B69C96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3114-5E86-4D86-8A75-DB59A2CAE29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516-1051-49BF-B431-9775428A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3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3114-5E86-4D86-8A75-DB59A2CAE29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516-1051-49BF-B431-9775428A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5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8485"/>
            <a:ext cx="6172200" cy="48725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3114-5E86-4D86-8A75-DB59A2CAE29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C516-1051-49BF-B431-9775428AE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C3114-5E86-4D86-8A75-DB59A2CAE29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C516-1051-49BF-B431-9775428AE61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3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7EA2-E7AE-F84D-BFF6-8063478EE14B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797E-2104-A542-91CF-49E94E4865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9EAD-C038-024B-B91F-CE14DFDAF5B0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B971A-5BB7-1D4F-9483-50C6F0DEAED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3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79B85-2BE0-6E4A-B7DE-5D7B9AFCFAE6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AE68C-C474-4840-B011-8DC6619626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77CA9-9527-8A44-8BFB-95874792BD1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7A0A6-9E92-AD4F-BCA5-F497F11A72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E0E3-2968-B14E-8902-64BA2B69C965}" type="datetimeFigureOut">
              <a:rPr lang="en-US" smtClean="0"/>
              <a:t>29-Jan-17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CC1CA-D8E9-9645-A41E-286B448A34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7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566" y="1100813"/>
            <a:ext cx="9144000" cy="2387600"/>
          </a:xfrm>
        </p:spPr>
        <p:txBody>
          <a:bodyPr/>
          <a:lstStyle/>
          <a:p>
            <a:r>
              <a:rPr lang="en-US" dirty="0"/>
              <a:t>Volume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2993" y="3602567"/>
            <a:ext cx="9144000" cy="1655233"/>
          </a:xfrm>
        </p:spPr>
        <p:txBody>
          <a:bodyPr/>
          <a:lstStyle/>
          <a:p>
            <a:pPr algn="r"/>
            <a:r>
              <a:rPr lang="en-US" dirty="0"/>
              <a:t>-- Srinivas Garapati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0" y="1504530"/>
            <a:ext cx="2756831" cy="271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9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Basics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3702" y="2110740"/>
            <a:ext cx="6704595" cy="33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0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Checks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Important to analyze partitions relative to other partitions.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864" y="2371531"/>
            <a:ext cx="7494271" cy="38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5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Partition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684"/>
            <a:ext cx="10515600" cy="4349749"/>
          </a:xfrm>
        </p:spPr>
        <p:txBody>
          <a:bodyPr>
            <a:noAutofit/>
          </a:bodyPr>
          <a:lstStyle/>
          <a:p>
            <a:r>
              <a:rPr lang="en-US" sz="2000" dirty="0"/>
              <a:t>Some tools take partition image as input or we might require certain data from a partition.</a:t>
            </a:r>
          </a:p>
          <a:p>
            <a:r>
              <a:rPr lang="en-US" sz="2000" b="1" dirty="0" err="1"/>
              <a:t>dd</a:t>
            </a:r>
            <a:r>
              <a:rPr lang="en-US" sz="2000" b="1" dirty="0"/>
              <a:t> tool</a:t>
            </a:r>
            <a:r>
              <a:rPr lang="en-US" sz="2000" dirty="0"/>
              <a:t> – for extracting partitions.</a:t>
            </a:r>
          </a:p>
          <a:p>
            <a:r>
              <a:rPr lang="en-US" sz="2000" dirty="0"/>
              <a:t>Command line based.</a:t>
            </a:r>
          </a:p>
          <a:p>
            <a:pPr marL="0" indent="0">
              <a:buNone/>
            </a:pPr>
            <a:r>
              <a:rPr lang="en-US" sz="2000" b="1" dirty="0"/>
              <a:t>     Commands:</a:t>
            </a:r>
          </a:p>
          <a:p>
            <a:r>
              <a:rPr lang="en-US" sz="2000" b="1" dirty="0"/>
              <a:t>if:</a:t>
            </a:r>
            <a:r>
              <a:rPr lang="en-US" sz="2000" dirty="0"/>
              <a:t> The disk image to read from</a:t>
            </a:r>
          </a:p>
          <a:p>
            <a:r>
              <a:rPr lang="en-US" sz="2000" b="1" dirty="0"/>
              <a:t>of:</a:t>
            </a:r>
            <a:r>
              <a:rPr lang="en-US" sz="2000" dirty="0"/>
              <a:t> The output file to save to</a:t>
            </a:r>
          </a:p>
          <a:p>
            <a:r>
              <a:rPr lang="en-US" sz="2000" b="1" dirty="0" err="1"/>
              <a:t>bs</a:t>
            </a:r>
            <a:r>
              <a:rPr lang="en-US" sz="2000" b="1" dirty="0"/>
              <a:t>:</a:t>
            </a:r>
            <a:r>
              <a:rPr lang="en-US" sz="2000" dirty="0"/>
              <a:t> The size of the block to read each time, 512 bytes is the default</a:t>
            </a:r>
          </a:p>
          <a:p>
            <a:r>
              <a:rPr lang="en-US" sz="2000" b="1" dirty="0"/>
              <a:t>skip:</a:t>
            </a:r>
            <a:r>
              <a:rPr lang="en-US" sz="2000" dirty="0"/>
              <a:t> The number of blocks to skip before reading</a:t>
            </a:r>
          </a:p>
          <a:p>
            <a:r>
              <a:rPr lang="en-US" sz="2000" b="1" dirty="0"/>
              <a:t>count:</a:t>
            </a:r>
            <a:r>
              <a:rPr lang="en-US" sz="2000" dirty="0"/>
              <a:t> The number of blocks to copy from the input to the output</a:t>
            </a:r>
          </a:p>
        </p:txBody>
      </p:sp>
    </p:spTree>
    <p:extLst>
      <p:ext uri="{BB962C8B-B14F-4D97-AF65-F5344CB8AC3E}">
        <p14:creationId xmlns:p14="http://schemas.microsoft.com/office/powerpoint/2010/main" val="358301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DOS based partition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mmls</a:t>
            </a:r>
            <a:r>
              <a:rPr lang="en-US" sz="2400" dirty="0"/>
              <a:t> tool to list partition table.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2490787"/>
            <a:ext cx="7258050" cy="1876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4502678"/>
            <a:ext cx="72580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42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4347" y="1603375"/>
            <a:ext cx="7430453" cy="182054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3566160"/>
            <a:ext cx="10591800" cy="2610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Other low level tools like hex editors can be used to save sequential sectors to a file.</a:t>
            </a:r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" y="1603375"/>
            <a:ext cx="3624580" cy="182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4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Deleted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6684"/>
            <a:ext cx="10733690" cy="4349749"/>
          </a:xfrm>
        </p:spPr>
        <p:txBody>
          <a:bodyPr>
            <a:normAutofit/>
          </a:bodyPr>
          <a:lstStyle/>
          <a:p>
            <a:r>
              <a:rPr lang="en-US" sz="2400" dirty="0"/>
              <a:t>Bad people clears the partition structures or data.</a:t>
            </a:r>
          </a:p>
          <a:p>
            <a:r>
              <a:rPr lang="en-US" sz="2400" dirty="0"/>
              <a:t>Recovering corrupt partitions.</a:t>
            </a:r>
          </a:p>
          <a:p>
            <a:r>
              <a:rPr lang="en-US" sz="2400" dirty="0"/>
              <a:t>Recovery tools work by assuming that a file system was located in each partition.</a:t>
            </a:r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FAT has values 510 and 511 in first sector and cluster are formed in the power of 2.</a:t>
            </a:r>
          </a:p>
          <a:p>
            <a:r>
              <a:rPr lang="en-US" sz="2400" dirty="0"/>
              <a:t>Search mechanism varies.</a:t>
            </a:r>
          </a:p>
          <a:p>
            <a:r>
              <a:rPr lang="en-US" sz="2400" dirty="0"/>
              <a:t>Linux tool – </a:t>
            </a:r>
            <a:r>
              <a:rPr lang="en-US" sz="2400" dirty="0" err="1"/>
              <a:t>gpart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84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large media devices have some type of volume system and it is analyzed in every investigation.</a:t>
            </a:r>
          </a:p>
          <a:p>
            <a:r>
              <a:rPr lang="en-US" sz="2400" dirty="0"/>
              <a:t>The volume systems exist to provide partitions or compartments in the media and the partition systems describe where each partition begins and where it ends. </a:t>
            </a:r>
          </a:p>
          <a:p>
            <a:r>
              <a:rPr lang="en-US" sz="2400" dirty="0"/>
              <a:t>This chapter has given the overview of the technology, and we will next explore the details of several partition and volume creation systems.</a:t>
            </a:r>
          </a:p>
        </p:txBody>
      </p:sp>
    </p:spTree>
    <p:extLst>
      <p:ext uri="{BB962C8B-B14F-4D97-AF65-F5344CB8AC3E}">
        <p14:creationId xmlns:p14="http://schemas.microsoft.com/office/powerpoint/2010/main" val="21735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Volume and Partition concepts</a:t>
            </a:r>
          </a:p>
          <a:p>
            <a:r>
              <a:rPr lang="en-US" sz="2400" dirty="0"/>
              <a:t>Usage of volumes in Windows and Unix</a:t>
            </a:r>
          </a:p>
          <a:p>
            <a:r>
              <a:rPr lang="en-US" sz="2400" dirty="0"/>
              <a:t>Volume Assembly</a:t>
            </a:r>
          </a:p>
          <a:p>
            <a:r>
              <a:rPr lang="en-US" sz="2400" dirty="0"/>
              <a:t>Sector Addressing</a:t>
            </a:r>
          </a:p>
          <a:p>
            <a:r>
              <a:rPr lang="en-US" sz="2400" dirty="0"/>
              <a:t>Analysis Techniques and consistency checks</a:t>
            </a:r>
          </a:p>
          <a:p>
            <a:r>
              <a:rPr lang="en-US" sz="2400" dirty="0"/>
              <a:t>Extracting the Partition Contents</a:t>
            </a:r>
          </a:p>
          <a:p>
            <a:r>
              <a:rPr lang="en-US" sz="2400" dirty="0"/>
              <a:t>Recovering Deleted Partitions</a:t>
            </a:r>
          </a:p>
          <a:p>
            <a:r>
              <a:rPr lang="en-US" sz="2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9510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 are used to store file system and other structured data</a:t>
            </a:r>
          </a:p>
          <a:p>
            <a:r>
              <a:rPr lang="en-US" dirty="0"/>
              <a:t>Digital investigation involves acquiring disk image.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8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Volume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b="1" i="1" dirty="0"/>
              <a:t>volume</a:t>
            </a:r>
            <a:r>
              <a:rPr lang="en-US" sz="2800" i="1" dirty="0"/>
              <a:t> </a:t>
            </a:r>
            <a:r>
              <a:rPr lang="en-US" sz="2800" dirty="0"/>
              <a:t>is a collection of addressable sectors that an </a:t>
            </a:r>
            <a:r>
              <a:rPr lang="en-US" sz="2800" i="1" dirty="0"/>
              <a:t>Operating System </a:t>
            </a:r>
            <a:r>
              <a:rPr lang="en-US" sz="2800" dirty="0"/>
              <a:t>(OS) or application can use for data storage.</a:t>
            </a:r>
          </a:p>
          <a:p>
            <a:r>
              <a:rPr lang="en-US" sz="2800" dirty="0"/>
              <a:t>Two Central concepts:</a:t>
            </a:r>
          </a:p>
          <a:p>
            <a:pPr lvl="1"/>
            <a:r>
              <a:rPr lang="en-US" sz="2800" dirty="0"/>
              <a:t>Assembling multiple storages</a:t>
            </a:r>
          </a:p>
          <a:p>
            <a:pPr lvl="1"/>
            <a:r>
              <a:rPr lang="en-US" sz="2800" dirty="0"/>
              <a:t>Partitioning storage volumes</a:t>
            </a:r>
          </a:p>
          <a:p>
            <a:r>
              <a:rPr lang="en-US" sz="2800" dirty="0"/>
              <a:t>A hard disk is an example of volume that has consecutive sector locations</a:t>
            </a:r>
          </a:p>
        </p:txBody>
      </p:sp>
    </p:spTree>
    <p:extLst>
      <p:ext uri="{BB962C8B-B14F-4D97-AF65-F5344CB8AC3E}">
        <p14:creationId xmlns:p14="http://schemas.microsoft.com/office/powerpoint/2010/main" val="118140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Theory of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collection of consecutive sectors.</a:t>
            </a:r>
          </a:p>
          <a:p>
            <a:r>
              <a:rPr lang="en-US" sz="2400" dirty="0"/>
              <a:t>Different operating systems use different partitioning methods.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330" y="2996996"/>
            <a:ext cx="7581641" cy="294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415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general partition systems may have one or more tables.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632" y="2579394"/>
            <a:ext cx="8803206" cy="302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68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Usage of volumes in </a:t>
            </a:r>
            <a:r>
              <a:rPr lang="en-US" b="1" dirty="0"/>
              <a:t>Windows vs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Windows : uses drives for volumes</a:t>
            </a:r>
          </a:p>
          <a:p>
            <a:r>
              <a:rPr lang="en-US" sz="2400" dirty="0"/>
              <a:t>Unix : series of directories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57" y="2905761"/>
            <a:ext cx="10671885" cy="25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2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Larger systems use volume assembly techniques to make multiple disks look like one.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00" y="2366264"/>
            <a:ext cx="5741352" cy="358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8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Sector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Volume is a collection of sectors.</a:t>
            </a:r>
          </a:p>
          <a:p>
            <a:r>
              <a:rPr lang="en-US" sz="2400" dirty="0"/>
              <a:t>Logical Volume Address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37" y="3031490"/>
            <a:ext cx="74771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04124"/>
      </p:ext>
    </p:extLst>
  </p:cSld>
  <p:clrMapOvr>
    <a:masterClrMapping/>
  </p:clrMapOvr>
</p:sld>
</file>

<file path=ppt/theme/theme1.xml><?xml version="1.0" encoding="utf-8"?>
<a:theme xmlns:a="http://schemas.openxmlformats.org/drawingml/2006/main" name="wv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vu" id="{A4CC321F-A96E-4DA8-9AC7-ED18A79D7183}" vid="{290DAED6-B8C2-48BB-9E8D-851B15157190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wvu</Template>
  <TotalTime>376</TotalTime>
  <Words>958</Words>
  <Application>Microsoft Office PowerPoint</Application>
  <PresentationFormat>Widescreen</PresentationFormat>
  <Paragraphs>119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wvu</vt:lpstr>
      <vt:lpstr>5_Custom Design</vt:lpstr>
      <vt:lpstr>2_Custom Design</vt:lpstr>
      <vt:lpstr>Custom Design</vt:lpstr>
      <vt:lpstr>3_Custom Design</vt:lpstr>
      <vt:lpstr>4_Custom Design</vt:lpstr>
      <vt:lpstr>Volume Analysis</vt:lpstr>
      <vt:lpstr>Overview</vt:lpstr>
      <vt:lpstr>Introduction</vt:lpstr>
      <vt:lpstr>Volume Concepts</vt:lpstr>
      <vt:lpstr>General Theory of Partitions</vt:lpstr>
      <vt:lpstr>Partition table</vt:lpstr>
      <vt:lpstr>Usage of volumes in Windows vs Unix</vt:lpstr>
      <vt:lpstr>Volume Assembly</vt:lpstr>
      <vt:lpstr>Sector Addressing</vt:lpstr>
      <vt:lpstr>Analysis Basics</vt:lpstr>
      <vt:lpstr>Consistency Checks</vt:lpstr>
      <vt:lpstr>Extracting Partition Contents</vt:lpstr>
      <vt:lpstr>Example of DOS based partition system</vt:lpstr>
      <vt:lpstr>PowerPoint Presentation</vt:lpstr>
      <vt:lpstr>Recovering Deleted Partitions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Volume Analysis</dc:title>
  <dc:creator>srinivas garapati</dc:creator>
  <cp:lastModifiedBy>srinivas garapati</cp:lastModifiedBy>
  <cp:revision>69</cp:revision>
  <dcterms:created xsi:type="dcterms:W3CDTF">2017-01-27T20:13:05Z</dcterms:created>
  <dcterms:modified xsi:type="dcterms:W3CDTF">2017-01-29T22:52:00Z</dcterms:modified>
</cp:coreProperties>
</file>