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58" r:id="rId7"/>
    <p:sldId id="266" r:id="rId8"/>
    <p:sldId id="265" r:id="rId9"/>
    <p:sldId id="263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6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0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3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7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7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63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0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48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F3BD-15C6-4AAC-A943-9CF2F69C76A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9828-97A4-44B3-B696-D0CEC9289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8693" y="0"/>
            <a:ext cx="9144000" cy="1081825"/>
          </a:xfrm>
        </p:spPr>
        <p:txBody>
          <a:bodyPr/>
          <a:lstStyle/>
          <a:p>
            <a:r>
              <a:rPr lang="pt-BR" dirty="0"/>
              <a:t>U</a:t>
            </a:r>
            <a:r>
              <a:rPr lang="pt-BR" dirty="0" smtClean="0"/>
              <a:t>sabilidade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4" y="1307856"/>
            <a:ext cx="8684654" cy="53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9- Prevenir Erros</a:t>
            </a:r>
          </a:p>
          <a:p>
            <a:pPr marL="0" indent="0">
              <a:buNone/>
            </a:pPr>
            <a:r>
              <a:rPr lang="pt-BR" dirty="0" smtClean="0"/>
              <a:t>Melhor do que possuir boas mensagens, é evitar situações de erro. Conhecer as situações que mais provocam erro e modificar a interface para que estes erros não ocorram</a:t>
            </a:r>
          </a:p>
          <a:p>
            <a:pPr marL="0" indent="0">
              <a:buNone/>
            </a:pPr>
            <a:r>
              <a:rPr lang="pt-BR" b="1" dirty="0" smtClean="0"/>
              <a:t>10- Ajuda e Documentação</a:t>
            </a:r>
          </a:p>
          <a:p>
            <a:pPr marL="0" indent="0">
              <a:buNone/>
            </a:pPr>
            <a:r>
              <a:rPr lang="pt-BR" dirty="0" smtClean="0"/>
              <a:t>O melhor é que um sistema que seja tão fácil de usar que não necessite de ajuda ou documentação. No entanto, se preciso, esta ajuda deve estar facilmente acessível on-line.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4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Usuário só </a:t>
            </a:r>
            <a:r>
              <a:rPr lang="pt-BR" dirty="0"/>
              <a:t>precisa </a:t>
            </a:r>
            <a:r>
              <a:rPr lang="pt-BR" dirty="0" smtClean="0"/>
              <a:t>saber </a:t>
            </a:r>
            <a:r>
              <a:rPr lang="pt-BR" dirty="0"/>
              <a:t>o que fez de errado e </a:t>
            </a:r>
            <a:r>
              <a:rPr lang="pt-BR" dirty="0" smtClean="0"/>
              <a:t>como </a:t>
            </a:r>
            <a:r>
              <a:rPr lang="pt-BR" dirty="0"/>
              <a:t>corrigir e não sobre o banco de dados ou condições do código.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62" y="2379223"/>
            <a:ext cx="5493598" cy="4098850"/>
          </a:xfrm>
        </p:spPr>
      </p:pic>
    </p:spTree>
    <p:extLst>
      <p:ext uri="{BB962C8B-B14F-4D97-AF65-F5344CB8AC3E}">
        <p14:creationId xmlns:p14="http://schemas.microsoft.com/office/powerpoint/2010/main" val="6077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Botão </a:t>
            </a:r>
            <a:r>
              <a:rPr lang="pt-BR" b="1" dirty="0"/>
              <a:t>de acesso à </a:t>
            </a:r>
            <a:r>
              <a:rPr lang="pt-BR" b="1" dirty="0" smtClean="0"/>
              <a:t>funcionalidade: deve ser facilmente visto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9" y="1825625"/>
            <a:ext cx="9069299" cy="4534650"/>
          </a:xfrm>
        </p:spPr>
      </p:pic>
    </p:spTree>
    <p:extLst>
      <p:ext uri="{BB962C8B-B14F-4D97-AF65-F5344CB8AC3E}">
        <p14:creationId xmlns:p14="http://schemas.microsoft.com/office/powerpoint/2010/main" val="19668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716" y="12280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Formulários grandes e complexos:</a:t>
            </a:r>
            <a:r>
              <a:rPr lang="pt-BR" dirty="0"/>
              <a:t> prefira </a:t>
            </a:r>
            <a:r>
              <a:rPr lang="pt-BR" dirty="0" smtClean="0"/>
              <a:t>a utilização </a:t>
            </a:r>
            <a:r>
              <a:rPr lang="pt-BR" dirty="0"/>
              <a:t>de páginas;</a:t>
            </a:r>
            <a:br>
              <a:rPr lang="pt-BR" dirty="0"/>
            </a:br>
            <a:r>
              <a:rPr lang="pt-BR" b="1" dirty="0"/>
              <a:t>Formulários curtos e simples:</a:t>
            </a:r>
            <a:r>
              <a:rPr lang="pt-BR" dirty="0"/>
              <a:t> prefira a utilização de </a:t>
            </a:r>
            <a:r>
              <a:rPr lang="pt-BR" dirty="0" smtClean="0"/>
              <a:t>modal.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t="18716" r="5602" b="16710"/>
          <a:stretch/>
        </p:blipFill>
        <p:spPr>
          <a:xfrm>
            <a:off x="1466045" y="3020397"/>
            <a:ext cx="9672034" cy="3509194"/>
          </a:xfrm>
        </p:spPr>
      </p:pic>
    </p:spTree>
    <p:extLst>
      <p:ext uri="{BB962C8B-B14F-4D97-AF65-F5344CB8AC3E}">
        <p14:creationId xmlns:p14="http://schemas.microsoft.com/office/powerpoint/2010/main" val="37432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1230" y="7128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Para </a:t>
            </a:r>
            <a:r>
              <a:rPr lang="pt-BR" b="1" dirty="0"/>
              <a:t>Formulários grandes e/ou muito </a:t>
            </a:r>
            <a:r>
              <a:rPr lang="pt-BR" b="1" dirty="0" smtClean="0"/>
              <a:t>complexos: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Divida </a:t>
            </a:r>
            <a:r>
              <a:rPr lang="pt-BR" b="1" dirty="0"/>
              <a:t>o formulário em </a:t>
            </a:r>
            <a:r>
              <a:rPr lang="pt-BR" b="1" dirty="0" smtClean="0"/>
              <a:t>etapas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Torne claro seu posicionamento e </a:t>
            </a:r>
            <a:r>
              <a:rPr lang="pt-BR" b="1" dirty="0" smtClean="0"/>
              <a:t>progressão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3087" r="8202" b="3667"/>
          <a:stretch/>
        </p:blipFill>
        <p:spPr>
          <a:xfrm>
            <a:off x="2599384" y="2240925"/>
            <a:ext cx="7199291" cy="4172756"/>
          </a:xfrm>
        </p:spPr>
      </p:pic>
    </p:spTree>
    <p:extLst>
      <p:ext uri="{BB962C8B-B14F-4D97-AF65-F5344CB8AC3E}">
        <p14:creationId xmlns:p14="http://schemas.microsoft.com/office/powerpoint/2010/main" val="12842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Permita cancelar a ação a qualquer </a:t>
            </a:r>
            <a:r>
              <a:rPr lang="pt-BR" dirty="0" smtClean="0"/>
              <a:t>momento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0728" r="19416" b="11135"/>
          <a:stretch/>
        </p:blipFill>
        <p:spPr>
          <a:xfrm>
            <a:off x="2215165" y="1880315"/>
            <a:ext cx="7289443" cy="4614900"/>
          </a:xfrm>
        </p:spPr>
      </p:pic>
    </p:spTree>
    <p:extLst>
      <p:ext uri="{BB962C8B-B14F-4D97-AF65-F5344CB8AC3E}">
        <p14:creationId xmlns:p14="http://schemas.microsoft.com/office/powerpoint/2010/main" val="39074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caso não haja dado cadastrado, exiba uma </a:t>
            </a:r>
            <a:r>
              <a:rPr lang="pt-BR" dirty="0" smtClean="0"/>
              <a:t>mensagem como: </a:t>
            </a:r>
            <a:r>
              <a:rPr lang="pt-BR" dirty="0"/>
              <a:t>“Não há registros a serem exibidos”.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12208" r="4469" b="16166"/>
          <a:stretch/>
        </p:blipFill>
        <p:spPr>
          <a:xfrm>
            <a:off x="0" y="1828799"/>
            <a:ext cx="11921798" cy="4623517"/>
          </a:xfrm>
        </p:spPr>
      </p:pic>
    </p:spTree>
    <p:extLst>
      <p:ext uri="{BB962C8B-B14F-4D97-AF65-F5344CB8AC3E}">
        <p14:creationId xmlns:p14="http://schemas.microsoft.com/office/powerpoint/2010/main" val="32155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</a:t>
            </a:r>
            <a:r>
              <a:rPr lang="pt-BR" dirty="0" smtClean="0"/>
              <a:t>elas </a:t>
            </a:r>
            <a:r>
              <a:rPr lang="pt-BR" dirty="0"/>
              <a:t>maiores permitem a exibição de mais dados. </a:t>
            </a:r>
            <a:r>
              <a:rPr lang="pt-BR" dirty="0" smtClean="0"/>
              <a:t> </a:t>
            </a:r>
            <a:r>
              <a:rPr lang="pt-BR" dirty="0"/>
              <a:t>esconda-os em telas menores (interfaces responsivas).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1" r="9955" b="2984"/>
          <a:stretch/>
        </p:blipFill>
        <p:spPr>
          <a:xfrm>
            <a:off x="2176527" y="1840438"/>
            <a:ext cx="8036417" cy="5017562"/>
          </a:xfrm>
        </p:spPr>
      </p:pic>
    </p:spTree>
    <p:extLst>
      <p:ext uri="{BB962C8B-B14F-4D97-AF65-F5344CB8AC3E}">
        <p14:creationId xmlns:p14="http://schemas.microsoft.com/office/powerpoint/2010/main" val="25011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Mensagem de alerta e ação de confirmação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9248" r="18676" b="12023"/>
          <a:stretch/>
        </p:blipFill>
        <p:spPr>
          <a:xfrm>
            <a:off x="2691683" y="1584102"/>
            <a:ext cx="7293653" cy="4961922"/>
          </a:xfrm>
        </p:spPr>
      </p:pic>
    </p:spTree>
    <p:extLst>
      <p:ext uri="{BB962C8B-B14F-4D97-AF65-F5344CB8AC3E}">
        <p14:creationId xmlns:p14="http://schemas.microsoft.com/office/powerpoint/2010/main" val="13805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3761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pt-BR" b="1" dirty="0"/>
              <a:t>Mensagens de feedback:</a:t>
            </a:r>
            <a:r>
              <a:rPr lang="pt-BR" dirty="0"/>
              <a:t> é fundamental informar o usuário após a conclusão da </a:t>
            </a:r>
            <a:r>
              <a:rPr lang="pt-BR" dirty="0" smtClean="0"/>
              <a:t>ação. Quando necessário, possibilite </a:t>
            </a:r>
            <a:r>
              <a:rPr lang="pt-BR" dirty="0"/>
              <a:t>ao usuário desfazer a </a:t>
            </a:r>
            <a:r>
              <a:rPr lang="pt-BR" dirty="0" smtClean="0"/>
              <a:t>ação.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7" t="8691" r="22227" b="10803"/>
          <a:stretch/>
        </p:blipFill>
        <p:spPr>
          <a:xfrm>
            <a:off x="2897747" y="1912547"/>
            <a:ext cx="6658377" cy="4829543"/>
          </a:xfrm>
        </p:spPr>
      </p:pic>
    </p:spTree>
    <p:extLst>
      <p:ext uri="{BB962C8B-B14F-4D97-AF65-F5344CB8AC3E}">
        <p14:creationId xmlns:p14="http://schemas.microsoft.com/office/powerpoint/2010/main" val="14925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Usabilidade é utilizada para descrever a qualidade da interação dos usuários com uma determinada interface. Esta qualidade diz respeito aos seguintes princípios:</a:t>
            </a:r>
          </a:p>
          <a:p>
            <a:r>
              <a:rPr lang="pt-BR" dirty="0"/>
              <a:t>facilidade de </a:t>
            </a:r>
            <a:r>
              <a:rPr lang="pt-BR" b="1" dirty="0"/>
              <a:t>aprendizado</a:t>
            </a:r>
            <a:r>
              <a:rPr lang="pt-BR" dirty="0"/>
              <a:t>;</a:t>
            </a:r>
          </a:p>
          <a:p>
            <a:r>
              <a:rPr lang="pt-BR" dirty="0"/>
              <a:t>facilidade de </a:t>
            </a:r>
            <a:r>
              <a:rPr lang="pt-BR" b="1" dirty="0"/>
              <a:t>lembrar</a:t>
            </a:r>
            <a:r>
              <a:rPr lang="pt-BR" dirty="0"/>
              <a:t> como realizar uma tarefa após um tempo;</a:t>
            </a:r>
          </a:p>
          <a:p>
            <a:r>
              <a:rPr lang="pt-BR" b="1" dirty="0"/>
              <a:t>rapidez</a:t>
            </a:r>
            <a:r>
              <a:rPr lang="pt-BR" dirty="0"/>
              <a:t> no desenvolvimento de tarefas;</a:t>
            </a:r>
          </a:p>
          <a:p>
            <a:r>
              <a:rPr lang="pt-BR" b="1" dirty="0"/>
              <a:t>baixa taxa de erros;</a:t>
            </a:r>
          </a:p>
          <a:p>
            <a:r>
              <a:rPr lang="pt-BR" b="1" dirty="0"/>
              <a:t>satisfação</a:t>
            </a:r>
            <a:r>
              <a:rPr lang="pt-BR" dirty="0"/>
              <a:t> subjetiva do </a:t>
            </a:r>
            <a:r>
              <a:rPr lang="pt-BR" b="1" dirty="0"/>
              <a:t>usuário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6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1- Diálogos Simples e Naturais</a:t>
            </a:r>
          </a:p>
          <a:p>
            <a:pPr marL="0" indent="0">
              <a:buNone/>
            </a:pPr>
            <a:r>
              <a:rPr lang="pt-BR" dirty="0"/>
              <a:t>As interfaces de usuários devem ser o mais simples possível. Deve-se apresentar exatamente a informação que o usuário precisa – nem mais nem menos – na hora e lugar exatos onde é necessária.</a:t>
            </a:r>
          </a:p>
          <a:p>
            <a:pPr marL="0" indent="0">
              <a:buNone/>
            </a:pPr>
            <a:r>
              <a:rPr lang="pt-BR" b="1" dirty="0"/>
              <a:t>2- Falar a Linguagem do Usuário</a:t>
            </a:r>
          </a:p>
          <a:p>
            <a:pPr marL="0" indent="0">
              <a:buNone/>
            </a:pPr>
            <a:r>
              <a:rPr lang="pt-BR" dirty="0"/>
              <a:t>A terminologia da interface deve ser baseada na linguagem do usuário. Deve ser expressado com palavras, frases e conceitos familiares ao usuário ao invés dos termos originados do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7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5" y="555217"/>
            <a:ext cx="10627185" cy="5781189"/>
          </a:xfrm>
        </p:spPr>
      </p:pic>
    </p:spTree>
    <p:extLst>
      <p:ext uri="{BB962C8B-B14F-4D97-AF65-F5344CB8AC3E}">
        <p14:creationId xmlns:p14="http://schemas.microsoft.com/office/powerpoint/2010/main" val="42351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 smtClean="0"/>
              <a:t>3- Minimizar a Sobrecarga de Memória do Usuário</a:t>
            </a:r>
          </a:p>
          <a:p>
            <a:pPr marL="0" indent="0">
              <a:buNone/>
            </a:pPr>
            <a:r>
              <a:rPr lang="pt-BR" dirty="0" smtClean="0"/>
              <a:t>O sistema deve exibir elementos de diálogo para o usuário e permitir que o mesmo faça suas escolhas, sem a </a:t>
            </a:r>
            <a:r>
              <a:rPr lang="pt-BR" dirty="0" err="1" smtClean="0"/>
              <a:t>necessidadede</a:t>
            </a:r>
            <a:r>
              <a:rPr lang="pt-BR" dirty="0" smtClean="0"/>
              <a:t> lembrar de um comando específico.</a:t>
            </a:r>
          </a:p>
          <a:p>
            <a:pPr marL="0" indent="0">
              <a:buNone/>
            </a:pPr>
            <a:r>
              <a:rPr lang="pt-BR" b="1" dirty="0" smtClean="0"/>
              <a:t>4- Consistência</a:t>
            </a:r>
          </a:p>
          <a:p>
            <a:pPr marL="0" indent="0">
              <a:buNone/>
            </a:pPr>
            <a:r>
              <a:rPr lang="pt-BR" dirty="0" smtClean="0"/>
              <a:t>Um mesmo comando ou uma mesma ação terá sempre o mesmo efeito. A mesma operação deverá ser apresentada na mesma localização em todas as telas e deverá ser formatada da mesma maneira para facilitar o reconhecimento.</a:t>
            </a:r>
          </a:p>
          <a:p>
            <a:pPr marL="0" indent="0">
              <a:buNone/>
            </a:pPr>
            <a:r>
              <a:rPr lang="pt-BR" b="1" dirty="0" smtClean="0"/>
              <a:t>5- Feedback</a:t>
            </a:r>
          </a:p>
          <a:p>
            <a:pPr marL="0" indent="0">
              <a:buNone/>
            </a:pPr>
            <a:r>
              <a:rPr lang="pt-BR" dirty="0" smtClean="0"/>
              <a:t>O sistema deverá informar continuamente ao usuário sobre o que ele está fazendo. O tempo de resposta influi no tipo de feedback que deve ser dado ao usuário. Dez segundos (10s) é o limite para manter a atenção do usuário focada no diálogo.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9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6- Saídas Claramente Marcadas:</a:t>
            </a:r>
          </a:p>
          <a:p>
            <a:pPr marL="0" indent="0">
              <a:buNone/>
            </a:pPr>
            <a:r>
              <a:rPr lang="pt-BR" dirty="0" smtClean="0"/>
              <a:t>De modo a fazer com que o usuário sinta que pode controlar o sistema,  deverá ser fácil abortar uma tarefa ou desfazer uma ação.</a:t>
            </a:r>
          </a:p>
          <a:p>
            <a:pPr marL="0" indent="0">
              <a:buNone/>
            </a:pPr>
            <a:r>
              <a:rPr lang="pt-BR" b="1" dirty="0" smtClean="0"/>
              <a:t>7- Atalhos</a:t>
            </a:r>
          </a:p>
          <a:p>
            <a:pPr marL="0" indent="0">
              <a:buNone/>
            </a:pPr>
            <a:r>
              <a:rPr lang="pt-BR" dirty="0" smtClean="0"/>
              <a:t>Os sistemas devem conter atalhos para usuário experiente executar mais rapidamente operações </a:t>
            </a:r>
            <a:r>
              <a:rPr lang="pt-BR" dirty="0" err="1" smtClean="0"/>
              <a:t>freqüentemente</a:t>
            </a:r>
            <a:r>
              <a:rPr lang="pt-BR" dirty="0" smtClean="0"/>
              <a:t> utilizadas.</a:t>
            </a:r>
          </a:p>
          <a:p>
            <a:pPr marL="0" indent="0">
              <a:buNone/>
            </a:pPr>
            <a:r>
              <a:rPr lang="pt-BR" b="1" dirty="0" smtClean="0"/>
              <a:t>8- Boas mensagens de erro</a:t>
            </a:r>
          </a:p>
          <a:p>
            <a:pPr marL="0" indent="0">
              <a:buNone/>
            </a:pPr>
            <a:r>
              <a:rPr lang="pt-BR" dirty="0" smtClean="0"/>
              <a:t>As mensagens de erro devem ter linguagem clara e sem código, devem ser precisas e ajudar o usuário a resolver o problema. Não devem intimidar ou culpar 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do Usuário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45" y="2562895"/>
            <a:ext cx="9349109" cy="3786389"/>
          </a:xfrm>
        </p:spPr>
      </p:pic>
    </p:spTree>
    <p:extLst>
      <p:ext uri="{BB962C8B-B14F-4D97-AF65-F5344CB8AC3E}">
        <p14:creationId xmlns:p14="http://schemas.microsoft.com/office/powerpoint/2010/main" val="39896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290" y="0"/>
            <a:ext cx="10515600" cy="1325563"/>
          </a:xfrm>
        </p:spPr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talho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711553"/>
            <a:ext cx="6542468" cy="4875991"/>
          </a:xfrm>
        </p:spPr>
      </p:pic>
    </p:spTree>
    <p:extLst>
      <p:ext uri="{BB962C8B-B14F-4D97-AF65-F5344CB8AC3E}">
        <p14:creationId xmlns:p14="http://schemas.microsoft.com/office/powerpoint/2010/main" val="12540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de erro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" y="1957589"/>
            <a:ext cx="5867121" cy="41390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14" y="1957589"/>
            <a:ext cx="5774386" cy="45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462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Usabilidade</vt:lpstr>
      <vt:lpstr>Apresentação do PowerPoint</vt:lpstr>
      <vt:lpstr>Regras de usabilidade</vt:lpstr>
      <vt:lpstr>Apresentação do PowerPoint</vt:lpstr>
      <vt:lpstr>Apresentação do PowerPoint</vt:lpstr>
      <vt:lpstr>Apresentação do PowerPoint</vt:lpstr>
      <vt:lpstr>Decisão do Usuário </vt:lpstr>
      <vt:lpstr>Atalho</vt:lpstr>
      <vt:lpstr>Mensagens de erro</vt:lpstr>
      <vt:lpstr>Apresentação do PowerPoint</vt:lpstr>
      <vt:lpstr>O Usuário só precisa saber o que fez de errado e como corrigir e não sobre o banco de dados ou condições do código.</vt:lpstr>
      <vt:lpstr>Botão de acesso à funcionalidade: deve ser facilmente visto</vt:lpstr>
      <vt:lpstr>Formulários grandes e complexos: prefira a utilização de páginas; Formulários curtos e simples: prefira a utilização de modal. </vt:lpstr>
      <vt:lpstr>Para Formulários grandes e/ou muito complexos: Divida o formulário em etapas Torne claro seu posicionamento e progressão </vt:lpstr>
      <vt:lpstr>Permita cancelar a ação a qualquer momento</vt:lpstr>
      <vt:lpstr>caso não haja dado cadastrado, exiba uma mensagem como: “Não há registros a serem exibidos”.</vt:lpstr>
      <vt:lpstr>Telas maiores permitem a exibição de mais dados.  esconda-os em telas menores (interfaces responsivas).</vt:lpstr>
      <vt:lpstr>Mensagem de alerta e ação de confirmação</vt:lpstr>
      <vt:lpstr>Mensagens de feedback: é fundamental informar o usuário após a conclusão da ação. Quando necessário, possibilite ao usuário desfazer a ação.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Regras de usabilidade</dc:title>
  <dc:creator>savio oliveira</dc:creator>
  <cp:lastModifiedBy>savio oliveira</cp:lastModifiedBy>
  <cp:revision>7</cp:revision>
  <dcterms:created xsi:type="dcterms:W3CDTF">2019-10-26T13:46:49Z</dcterms:created>
  <dcterms:modified xsi:type="dcterms:W3CDTF">2019-10-26T15:51:13Z</dcterms:modified>
</cp:coreProperties>
</file>