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9" r:id="rId1"/>
  </p:sldMasterIdLst>
  <p:notesMasterIdLst>
    <p:notesMasterId r:id="rId5"/>
  </p:notesMasterIdLst>
  <p:sldIdLst>
    <p:sldId id="261" r:id="rId2"/>
    <p:sldId id="273" r:id="rId3"/>
    <p:sldId id="283" r:id="rId4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22340E"/>
    <a:srgbClr val="586D2D"/>
    <a:srgbClr val="FFAFAF"/>
    <a:srgbClr val="336699"/>
    <a:srgbClr val="000099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5" autoAdjust="0"/>
  </p:normalViewPr>
  <p:slideViewPr>
    <p:cSldViewPr>
      <p:cViewPr varScale="1">
        <p:scale>
          <a:sx n="105" d="100"/>
          <a:sy n="105" d="100"/>
        </p:scale>
        <p:origin x="1470" y="108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4164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246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066800"/>
            <a:ext cx="92202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100" indent="-342900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67600" y="6629400"/>
            <a:ext cx="2311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7086600" y="4038601"/>
            <a:ext cx="228600" cy="5410200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6" r:id="rId2"/>
    <p:sldLayoutId id="2147484067" r:id="rId3"/>
    <p:sldLayoutId id="2147484068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676399" y="1151897"/>
            <a:ext cx="6461343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2</a:t>
            </a:r>
            <a:r>
              <a:rPr lang="en-US" altLang="ko-KR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. </a:t>
            </a:r>
            <a:r>
              <a:rPr lang="ko-KR" altLang="en-US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파일입출력</a:t>
            </a:r>
            <a:r>
              <a:rPr lang="en-US" altLang="ko-KR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/>
            </a:r>
            <a:br>
              <a:rPr lang="en-US" altLang="ko-KR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</a:br>
            <a:endParaRPr lang="ko-KR" altLang="en-US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rial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327900" y="6629400"/>
            <a:ext cx="2578100" cy="228600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09800" y="2665294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 smtClean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  <a:endParaRPr lang="en-US" altLang="ko-KR" sz="8000" b="1" cap="all" dirty="0">
              <a:ln w="0"/>
              <a:gradFill flip="none">
                <a:gsLst>
                  <a:gs pos="0">
                    <a:srgbClr val="C00000"/>
                  </a:gs>
                  <a:gs pos="100000">
                    <a:srgbClr val="4D0808"/>
                  </a:gs>
                </a:gsLst>
                <a:lin ang="5400000" scaled="0"/>
              </a:gradFill>
              <a:ea typeface="굴림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용어설명</a:t>
            </a:r>
            <a:endParaRPr lang="en-US" altLang="ko-KR"/>
          </a:p>
          <a:p>
            <a:pPr lvl="1"/>
            <a:r>
              <a:rPr lang="ko-KR" altLang="en-US"/>
              <a:t>화면 입력 </a:t>
            </a:r>
            <a:r>
              <a:rPr lang="en-US" altLang="ko-KR"/>
              <a:t>: Scanner</a:t>
            </a:r>
            <a:r>
              <a:rPr lang="ko-KR" altLang="en-US"/>
              <a:t>를 통한 사용자 입력</a:t>
            </a:r>
          </a:p>
          <a:p>
            <a:pPr lvl="1"/>
            <a:r>
              <a:rPr lang="ko-KR" altLang="en-US"/>
              <a:t>화면 출력 </a:t>
            </a:r>
            <a:r>
              <a:rPr lang="en-US" altLang="ko-KR"/>
              <a:t>: Consol</a:t>
            </a:r>
            <a:r>
              <a:rPr lang="ko-KR" altLang="en-US"/>
              <a:t>을 통한 출력 </a:t>
            </a:r>
          </a:p>
          <a:p>
            <a:pPr lvl="1"/>
            <a:r>
              <a:rPr lang="ko-KR" altLang="en-US"/>
              <a:t>파일 출력 </a:t>
            </a:r>
            <a:r>
              <a:rPr lang="en-US" altLang="ko-KR"/>
              <a:t>: </a:t>
            </a:r>
            <a:r>
              <a:rPr lang="ko-KR" altLang="en-US"/>
              <a:t>결과물을 파일로 출력</a:t>
            </a:r>
          </a:p>
          <a:p>
            <a:pPr lvl="1"/>
            <a:r>
              <a:rPr lang="ko-KR" altLang="en-US"/>
              <a:t>파일 입력 </a:t>
            </a:r>
            <a:r>
              <a:rPr lang="en-US" altLang="ko-KR"/>
              <a:t>: </a:t>
            </a:r>
            <a:r>
              <a:rPr lang="ko-KR" altLang="en-US"/>
              <a:t>해당파일 </a:t>
            </a:r>
            <a:r>
              <a:rPr lang="ko-KR" altLang="en-US" smtClean="0"/>
              <a:t>불러오기</a:t>
            </a:r>
            <a:endParaRPr lang="en-US" altLang="ko-KR"/>
          </a:p>
          <a:p>
            <a:r>
              <a:rPr lang="ko-KR" altLang="en-US" smtClean="0"/>
              <a:t>문제</a:t>
            </a:r>
          </a:p>
          <a:p>
            <a:pPr lvl="1"/>
            <a:r>
              <a:rPr lang="ko-KR" altLang="en-US" smtClean="0"/>
              <a:t>숫자</a:t>
            </a:r>
            <a:r>
              <a:rPr lang="en-US" altLang="ko-KR"/>
              <a:t>, </a:t>
            </a:r>
            <a:r>
              <a:rPr lang="ko-KR" altLang="en-US"/>
              <a:t>영어</a:t>
            </a:r>
            <a:r>
              <a:rPr lang="en-US" altLang="ko-KR"/>
              <a:t>, </a:t>
            </a:r>
            <a:r>
              <a:rPr lang="ko-KR" altLang="en-US"/>
              <a:t>한글을 포함하는 문자열을 화면 </a:t>
            </a:r>
            <a:r>
              <a:rPr lang="ko-KR" altLang="en-US" smtClean="0"/>
              <a:t>입력</a:t>
            </a:r>
            <a:endParaRPr lang="en-US" altLang="ko-KR" smtClean="0"/>
          </a:p>
          <a:p>
            <a:pPr lvl="1"/>
            <a:r>
              <a:rPr lang="ko-KR" altLang="en-US"/>
              <a:t>입력한 문자열에 숫자</a:t>
            </a:r>
            <a:r>
              <a:rPr lang="en-US" altLang="ko-KR"/>
              <a:t>, </a:t>
            </a:r>
            <a:r>
              <a:rPr lang="ko-KR" altLang="en-US"/>
              <a:t>영어</a:t>
            </a:r>
            <a:r>
              <a:rPr lang="en-US" altLang="ko-KR"/>
              <a:t>, </a:t>
            </a:r>
            <a:r>
              <a:rPr lang="ko-KR" altLang="en-US"/>
              <a:t>한글의 글자수를 </a:t>
            </a:r>
            <a:endParaRPr lang="en-US" altLang="ko-KR" smtClean="0"/>
          </a:p>
          <a:p>
            <a:pPr marL="457200" lvl="1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</a:t>
            </a:r>
            <a:r>
              <a:rPr lang="ko-KR" altLang="en-US" smtClean="0"/>
              <a:t>카운트하여 </a:t>
            </a:r>
            <a:r>
              <a:rPr lang="ko-KR" altLang="en-US"/>
              <a:t>화면 출력 및 파일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1">
              <a:buFontTx/>
              <a:buChar char="-"/>
            </a:pPr>
            <a:r>
              <a:rPr lang="en-US" altLang="ko-KR" smtClean="0"/>
              <a:t>FileWriter </a:t>
            </a:r>
            <a:r>
              <a:rPr lang="ko-KR" altLang="en-US"/>
              <a:t>객체를 사용하여 “</a:t>
            </a:r>
            <a:r>
              <a:rPr lang="en-US" altLang="ko-KR"/>
              <a:t>result.txt” </a:t>
            </a:r>
            <a:r>
              <a:rPr lang="ko-KR" altLang="en-US"/>
              <a:t>파일에 저장</a:t>
            </a:r>
            <a:br>
              <a:rPr lang="ko-KR" altLang="en-US"/>
            </a:br>
            <a:r>
              <a:rPr lang="ko-KR" altLang="en-US" smtClean="0"/>
              <a:t>    </a:t>
            </a:r>
            <a:r>
              <a:rPr lang="en-US" altLang="ko-KR" smtClean="0"/>
              <a:t>(</a:t>
            </a:r>
            <a:r>
              <a:rPr lang="ko-KR" altLang="en-US"/>
              <a:t>저장 형태는 오른쪽 </a:t>
            </a:r>
            <a:r>
              <a:rPr lang="en-US" altLang="ko-KR"/>
              <a:t>result.txt </a:t>
            </a:r>
            <a:r>
              <a:rPr lang="ko-KR" altLang="en-US"/>
              <a:t>화면을 참고하시오</a:t>
            </a:r>
            <a:r>
              <a:rPr lang="en-US" altLang="ko-KR" smtClean="0"/>
              <a:t>.)</a:t>
            </a:r>
          </a:p>
          <a:p>
            <a:pPr lvl="1">
              <a:buFontTx/>
              <a:buChar char="-"/>
            </a:pPr>
            <a:r>
              <a:rPr lang="ko-KR" altLang="en-US" smtClean="0"/>
              <a:t>출력화면 참조</a:t>
            </a:r>
            <a:endParaRPr lang="ko-KR" altLang="en-US"/>
          </a:p>
          <a:p>
            <a:pPr marL="457200" lvl="1" indent="0">
              <a:buNone/>
            </a:pPr>
            <a:endParaRPr lang="ko-KR" altLang="en-US"/>
          </a:p>
          <a:p>
            <a:pPr lvl="1"/>
            <a:endParaRPr lang="ko-KR" altLang="en-US"/>
          </a:p>
          <a:p>
            <a:pPr lvl="1"/>
            <a:endParaRPr lang="en-US" altLang="ko-KR" sz="1400" smtClean="0"/>
          </a:p>
          <a:p>
            <a:pPr lvl="1"/>
            <a:endParaRPr lang="en-US" altLang="ko-KR" sz="140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>
          <a:xfrm>
            <a:off x="1405800" y="152400"/>
            <a:ext cx="8347800" cy="416440"/>
          </a:xfrm>
        </p:spPr>
        <p:txBody>
          <a:bodyPr/>
          <a:lstStyle/>
          <a:p>
            <a:pPr>
              <a:buNone/>
            </a:pPr>
            <a:r>
              <a:rPr lang="en-US" altLang="ko-KR" smtClean="0"/>
              <a:t>2-1. </a:t>
            </a:r>
            <a:r>
              <a:rPr lang="ko-KR" altLang="en-US" smtClean="0"/>
              <a:t>문자열에서 숫자</a:t>
            </a:r>
            <a:r>
              <a:rPr lang="en-US" altLang="ko-KR" smtClean="0"/>
              <a:t>,</a:t>
            </a:r>
            <a:r>
              <a:rPr lang="ko-KR" altLang="en-US" smtClean="0"/>
              <a:t>영어</a:t>
            </a:r>
            <a:r>
              <a:rPr lang="en-US" altLang="ko-KR" smtClean="0"/>
              <a:t>,</a:t>
            </a:r>
            <a:r>
              <a:rPr lang="ko-KR" altLang="en-US" smtClean="0"/>
              <a:t>한글의 글자수 찾는 프로그램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248400" y="4071750"/>
            <a:ext cx="3276600" cy="18718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248400" y="1752600"/>
            <a:ext cx="2971800" cy="1752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TextBox 16"/>
          <p:cNvSpPr txBox="1"/>
          <p:nvPr/>
        </p:nvSpPr>
        <p:spPr>
          <a:xfrm>
            <a:off x="6356838" y="1573206"/>
            <a:ext cx="78739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200" b="1" dirty="0" smtClean="0"/>
              <a:t>출력화면</a:t>
            </a:r>
            <a:endParaRPr lang="ko-KR" altLang="en-US" sz="1200" b="1" dirty="0"/>
          </a:p>
        </p:txBody>
      </p:sp>
      <p:sp>
        <p:nvSpPr>
          <p:cNvPr id="10" name="TextBox 16"/>
          <p:cNvSpPr txBox="1"/>
          <p:nvPr/>
        </p:nvSpPr>
        <p:spPr>
          <a:xfrm>
            <a:off x="6355759" y="3914001"/>
            <a:ext cx="83388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200" b="1" smtClean="0"/>
              <a:t>result.txt</a:t>
            </a:r>
            <a:endParaRPr lang="ko-KR" altLang="en-US" sz="12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377476" y="1555620"/>
            <a:ext cx="12072732" cy="557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26836688" descr="EMB000036ac9ac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759" y="1912571"/>
            <a:ext cx="2827063" cy="146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69359" y="381693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26835808" descr="EMB000036ac9ac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759" y="4274130"/>
            <a:ext cx="2988470" cy="159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48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문제</a:t>
            </a:r>
          </a:p>
          <a:p>
            <a:pPr lvl="1"/>
            <a:r>
              <a:rPr lang="en-US" altLang="ko-KR" sz="1400" smtClean="0"/>
              <a:t>KBO </a:t>
            </a:r>
            <a:r>
              <a:rPr lang="ko-KR" altLang="en-US" sz="1400" smtClean="0"/>
              <a:t>성적표를 참조하여 팀명</a:t>
            </a:r>
            <a:r>
              <a:rPr lang="en-US" altLang="ko-KR" sz="1400" smtClean="0"/>
              <a:t>/</a:t>
            </a:r>
            <a:r>
              <a:rPr lang="ko-KR" altLang="en-US" sz="1400" smtClean="0"/>
              <a:t>승</a:t>
            </a:r>
            <a:r>
              <a:rPr lang="en-US" altLang="ko-KR" sz="1400" smtClean="0"/>
              <a:t>/</a:t>
            </a:r>
            <a:r>
              <a:rPr lang="ko-KR" altLang="en-US" sz="1400" smtClean="0"/>
              <a:t>무</a:t>
            </a:r>
            <a:r>
              <a:rPr lang="en-US" altLang="ko-KR" sz="1400" smtClean="0"/>
              <a:t>/</a:t>
            </a:r>
            <a:r>
              <a:rPr lang="ko-KR" altLang="en-US" sz="1400" smtClean="0"/>
              <a:t>패 순서로 </a:t>
            </a:r>
            <a:r>
              <a:rPr lang="en-US" altLang="ko-KR" sz="1400" smtClean="0"/>
              <a:t>“rank.txt”</a:t>
            </a:r>
            <a:r>
              <a:rPr lang="ko-KR" altLang="en-US" sz="1400" smtClean="0"/>
              <a:t>에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ko-KR" altLang="en-US" sz="1400" smtClean="0"/>
              <a:t>타이핑 후 저장한 다음 화면출력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저장된 </a:t>
            </a:r>
            <a:r>
              <a:rPr lang="en-US" altLang="ko-KR" sz="1400" smtClean="0"/>
              <a:t>rank.txt</a:t>
            </a:r>
            <a:r>
              <a:rPr lang="ko-KR" altLang="en-US" sz="1400" smtClean="0"/>
              <a:t>파일을 </a:t>
            </a:r>
            <a:r>
              <a:rPr lang="en-US" altLang="ko-KR" sz="1400" smtClean="0"/>
              <a:t>FileInputStream </a:t>
            </a:r>
            <a:r>
              <a:rPr lang="ko-KR" altLang="en-US" sz="1400" smtClean="0"/>
              <a:t>객체를 사용하여 읽어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ko-KR" altLang="en-US" sz="1400" smtClean="0"/>
              <a:t>승률을 구하고</a:t>
            </a:r>
            <a:r>
              <a:rPr lang="en-US" altLang="ko-KR" sz="1400" smtClean="0"/>
              <a:t>, </a:t>
            </a:r>
            <a:r>
              <a:rPr lang="ko-KR" altLang="en-US" sz="1400" smtClean="0"/>
              <a:t>승률을 기준으로 순위를 결정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(</a:t>
            </a:r>
            <a:r>
              <a:rPr lang="ko-KR" altLang="en-US" sz="1400" smtClean="0"/>
              <a:t>승률 </a:t>
            </a:r>
            <a:r>
              <a:rPr lang="en-US" altLang="ko-KR" sz="1400" smtClean="0"/>
              <a:t>: </a:t>
            </a:r>
            <a:r>
              <a:rPr lang="ko-KR" altLang="en-US" sz="1400" smtClean="0"/>
              <a:t>승리 횟수</a:t>
            </a:r>
            <a:r>
              <a:rPr lang="en-US" altLang="ko-KR" sz="1400" smtClean="0"/>
              <a:t>/(</a:t>
            </a:r>
            <a:r>
              <a:rPr lang="ko-KR" altLang="en-US" sz="1400" smtClean="0"/>
              <a:t>승리 횟수</a:t>
            </a:r>
            <a:r>
              <a:rPr lang="en-US" altLang="ko-KR" sz="1400" smtClean="0"/>
              <a:t>+</a:t>
            </a:r>
            <a:r>
              <a:rPr lang="ko-KR" altLang="en-US" sz="1400" smtClean="0"/>
              <a:t>패배 횟수</a:t>
            </a:r>
            <a:r>
              <a:rPr lang="en-US" altLang="ko-KR" sz="1400" smtClean="0"/>
              <a:t>+</a:t>
            </a:r>
            <a:r>
              <a:rPr lang="ko-KR" altLang="en-US" sz="1400" smtClean="0"/>
              <a:t>무승부 횟수</a:t>
            </a:r>
            <a:r>
              <a:rPr lang="en-US" altLang="ko-KR" sz="1400" smtClean="0"/>
              <a:t>)*100)</a:t>
            </a:r>
          </a:p>
          <a:p>
            <a:pPr lvl="1"/>
            <a:r>
              <a:rPr lang="ko-KR" altLang="en-US" sz="1400" smtClean="0"/>
              <a:t>계산한 승률</a:t>
            </a:r>
            <a:r>
              <a:rPr lang="en-US" altLang="ko-KR" sz="1400" smtClean="0"/>
              <a:t>, </a:t>
            </a:r>
            <a:r>
              <a:rPr lang="ko-KR" altLang="en-US" sz="1400" smtClean="0"/>
              <a:t>순위를 기준으로 팀명</a:t>
            </a:r>
            <a:r>
              <a:rPr lang="en-US" altLang="ko-KR" sz="1400" smtClean="0"/>
              <a:t>/</a:t>
            </a:r>
            <a:r>
              <a:rPr lang="ko-KR" altLang="en-US" sz="1400" smtClean="0"/>
              <a:t>승</a:t>
            </a:r>
            <a:r>
              <a:rPr lang="en-US" altLang="ko-KR" sz="1400" smtClean="0"/>
              <a:t>/</a:t>
            </a:r>
            <a:r>
              <a:rPr lang="ko-KR" altLang="en-US" sz="1400" smtClean="0"/>
              <a:t>무</a:t>
            </a:r>
            <a:r>
              <a:rPr lang="en-US" altLang="ko-KR" sz="1400" smtClean="0"/>
              <a:t>/</a:t>
            </a:r>
            <a:r>
              <a:rPr lang="ko-KR" altLang="en-US" sz="1400" smtClean="0"/>
              <a:t>패</a:t>
            </a:r>
            <a:r>
              <a:rPr lang="en-US" altLang="ko-KR" sz="1400" smtClean="0"/>
              <a:t>/</a:t>
            </a:r>
            <a:r>
              <a:rPr lang="ko-KR" altLang="en-US" sz="1400" smtClean="0"/>
              <a:t>승률</a:t>
            </a:r>
            <a:r>
              <a:rPr lang="en-US" altLang="ko-KR" sz="1400" smtClean="0"/>
              <a:t>/</a:t>
            </a:r>
            <a:r>
              <a:rPr lang="ko-KR" altLang="en-US" sz="1400" smtClean="0"/>
              <a:t>순위 순서로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ko-KR" altLang="en-US" sz="1400" smtClean="0"/>
              <a:t>화면 출력 및 파일출력</a:t>
            </a:r>
            <a:endParaRPr lang="en-US" altLang="ko-KR" sz="1400"/>
          </a:p>
          <a:p>
            <a:pPr lvl="1"/>
            <a:r>
              <a:rPr lang="en-US" altLang="ko-KR" sz="1400" smtClean="0"/>
              <a:t>FileOutputStream </a:t>
            </a:r>
            <a:r>
              <a:rPr lang="ko-KR" altLang="en-US" sz="1400" smtClean="0"/>
              <a:t>객체를 사용하여 </a:t>
            </a:r>
            <a:r>
              <a:rPr lang="en-US" altLang="ko-KR" sz="1400" smtClean="0"/>
              <a:t>“result.txt” </a:t>
            </a:r>
            <a:r>
              <a:rPr lang="ko-KR" altLang="en-US" sz="1400" smtClean="0"/>
              <a:t>파일에 저장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 (</a:t>
            </a:r>
            <a:r>
              <a:rPr lang="ko-KR" altLang="en-US" sz="1400" smtClean="0"/>
              <a:t>저장 형태는 오른쪽 </a:t>
            </a:r>
            <a:r>
              <a:rPr lang="en-US" altLang="ko-KR" sz="1400" smtClean="0"/>
              <a:t>“result.txt”</a:t>
            </a:r>
            <a:r>
              <a:rPr lang="ko-KR" altLang="en-US" sz="1400"/>
              <a:t> </a:t>
            </a:r>
            <a:r>
              <a:rPr lang="ko-KR" altLang="en-US" sz="1400" smtClean="0"/>
              <a:t>화면을 참고하시오</a:t>
            </a:r>
            <a:r>
              <a:rPr lang="en-US" altLang="ko-KR" sz="1400" smtClean="0"/>
              <a:t>.)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/>
              <a:t>2-2. </a:t>
            </a:r>
            <a:r>
              <a:rPr lang="ko-KR" altLang="en-US" smtClean="0"/>
              <a:t>야구팀의 승률과 순위를 구하는 프로그램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248400" y="1066800"/>
            <a:ext cx="3429000" cy="533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51035400" descr="EMB0000900c44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87926"/>
            <a:ext cx="4759813" cy="178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_x356669944" descr="EMB0000900c446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008" y="1257139"/>
            <a:ext cx="2491192" cy="124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_x356670984" descr="EMB0000900c446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938" y="2639358"/>
            <a:ext cx="2279332" cy="136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356672344" descr="EMB0000900c446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832" y="5482464"/>
            <a:ext cx="2539497" cy="91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356670184" descr="EMB0000900c446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034" y="4143693"/>
            <a:ext cx="2408567" cy="109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232253" y="1014208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&lt;Baseball.txt&gt;</a:t>
            </a:r>
            <a:endParaRPr lang="ko-KR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7286755" y="2405195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&lt;</a:t>
            </a:r>
            <a:r>
              <a:rPr lang="ko-KR" altLang="en-US" sz="1400" smtClean="0"/>
              <a:t>실행화면</a:t>
            </a:r>
            <a:r>
              <a:rPr lang="en-US" altLang="ko-KR" sz="1400" smtClean="0"/>
              <a:t>1&gt;</a:t>
            </a:r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7357287" y="3891576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&lt;result.txt&gt;</a:t>
            </a:r>
            <a:endParaRPr lang="ko-KR" altLang="en-US" sz="1400"/>
          </a:p>
        </p:txBody>
      </p:sp>
      <p:sp>
        <p:nvSpPr>
          <p:cNvPr id="23" name="TextBox 22"/>
          <p:cNvSpPr txBox="1"/>
          <p:nvPr/>
        </p:nvSpPr>
        <p:spPr>
          <a:xfrm>
            <a:off x="7357287" y="5181600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&lt;</a:t>
            </a:r>
            <a:r>
              <a:rPr lang="ko-KR" altLang="en-US" sz="1400" smtClean="0"/>
              <a:t>실행화면</a:t>
            </a:r>
            <a:r>
              <a:rPr lang="en-US" altLang="ko-KR" sz="1400" smtClean="0"/>
              <a:t>2&gt;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8724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174</Words>
  <Application>Microsoft Office PowerPoint</Application>
  <PresentationFormat>A4 용지(210x297mm)</PresentationFormat>
  <Paragraphs>40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굴림</vt:lpstr>
      <vt:lpstr>맑은 고딕</vt:lpstr>
      <vt:lpstr>Arial</vt:lpstr>
      <vt:lpstr>Arial Black</vt:lpstr>
      <vt:lpstr>Wingdings</vt:lpstr>
      <vt:lpstr>Office 테마</vt:lpstr>
      <vt:lpstr>2. 파일입출력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2017-09-12T08:51:25Z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