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86" r:id="rId3"/>
    <p:sldId id="285" r:id="rId4"/>
    <p:sldId id="284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5" autoAdjust="0"/>
  </p:normalViewPr>
  <p:slideViewPr>
    <p:cSldViewPr>
      <p:cViewPr>
        <p:scale>
          <a:sx n="117" d="100"/>
          <a:sy n="117" d="100"/>
        </p:scale>
        <p:origin x="-1176" y="-4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그래피컬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 사용자 인터페이스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(GUI)</a:t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</a:t>
            </a:r>
            <a:r>
              <a:rPr lang="ko-KR" altLang="en-US" dirty="0"/>
              <a:t>제</a:t>
            </a:r>
            <a:endParaRPr lang="ko-KR" altLang="en-US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화면크기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가로</a:t>
            </a:r>
            <a:r>
              <a:rPr lang="en-US" altLang="ko-KR" dirty="0"/>
              <a:t> </a:t>
            </a:r>
            <a:r>
              <a:rPr lang="en-US" altLang="ko-KR" dirty="0" smtClean="0"/>
              <a:t>: 300,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: 300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프로그램 전체 </a:t>
            </a:r>
            <a:r>
              <a:rPr lang="ko-KR" altLang="en-US" dirty="0" smtClean="0"/>
              <a:t>배치관리자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GridLayout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en-US" altLang="ko-KR" dirty="0" smtClean="0"/>
              <a:t>    (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열</a:t>
            </a:r>
            <a:r>
              <a:rPr lang="en-US" altLang="ko-KR" dirty="0"/>
              <a:t> </a:t>
            </a:r>
            <a:r>
              <a:rPr lang="en-US" altLang="ko-KR" dirty="0" smtClean="0"/>
              <a:t>: 1)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Jpanel</a:t>
            </a:r>
            <a:r>
              <a:rPr lang="ko-KR" altLang="en-US" dirty="0"/>
              <a:t>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생성하여 각 행에 추가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Jbutton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배열으로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 생성하여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번부터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9</a:t>
            </a:r>
            <a:r>
              <a:rPr lang="ko-KR" altLang="en-US" dirty="0" smtClean="0"/>
              <a:t>번까지 순서대로 입력</a:t>
            </a:r>
            <a:r>
              <a:rPr lang="en-US" altLang="ko-KR" dirty="0" smtClean="0"/>
              <a:t>(p.472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추가한 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에 아래와 같은 배치관리자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속성을 추가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Panel1(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Panel2(</a:t>
            </a:r>
            <a:r>
              <a:rPr lang="en-US" altLang="ko-KR" dirty="0" err="1" smtClean="0"/>
              <a:t>GridLayout</a:t>
            </a:r>
            <a:r>
              <a:rPr lang="en-US" altLang="ko-KR" dirty="0" smtClean="0"/>
              <a:t> (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1, 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: 3))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Panel3(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West,Center,East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8347800" cy="41644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2-1. </a:t>
            </a:r>
            <a:r>
              <a:rPr lang="ko-KR" altLang="en-US" dirty="0" smtClean="0"/>
              <a:t>배치관리자를 이용한 간단한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00800" y="1143000"/>
            <a:ext cx="3429000" cy="403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553200" y="10045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7476" y="1555620"/>
            <a:ext cx="12072732" cy="5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9359" y="38169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28" y="1371600"/>
            <a:ext cx="337794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458674" y="1632856"/>
            <a:ext cx="3278598" cy="97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68836" y="2683328"/>
            <a:ext cx="3278598" cy="97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7000" y="3758292"/>
            <a:ext cx="3278598" cy="97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 rot="16200000">
            <a:off x="6144984" y="1981200"/>
            <a:ext cx="304800" cy="304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16200000">
            <a:off x="6144984" y="3051465"/>
            <a:ext cx="304800" cy="304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 rot="16200000">
            <a:off x="6144984" y="4121730"/>
            <a:ext cx="304800" cy="304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1148" y="2000837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우리새봄" panose="02020603020101020101" pitchFamily="18" charset="-127"/>
                <a:ea typeface="우리새봄" panose="02020603020101020101" pitchFamily="18" charset="-127"/>
              </a:rPr>
              <a:t>P</a:t>
            </a:r>
            <a:r>
              <a:rPr lang="en-US" altLang="ko-KR" sz="1200" dirty="0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anel1</a:t>
            </a:r>
            <a:endParaRPr lang="ko-KR" altLang="en-US" sz="1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1148" y="3065364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Panel2</a:t>
            </a:r>
            <a:endParaRPr lang="ko-KR" altLang="en-US" sz="1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1148" y="4108056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Panel3</a:t>
            </a:r>
            <a:endParaRPr lang="ko-KR" altLang="en-US" sz="1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4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14" y="1753573"/>
            <a:ext cx="29146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</a:t>
            </a:r>
            <a:r>
              <a:rPr lang="ko-KR" altLang="en-US" dirty="0"/>
              <a:t>제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콘솔창을</a:t>
            </a:r>
            <a:r>
              <a:rPr lang="ko-KR" altLang="en-US" dirty="0" smtClean="0"/>
              <a:t> 통해 단수를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입력단수를 이용하여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출력화면과 </a:t>
            </a:r>
            <a:r>
              <a:rPr lang="ko-KR" altLang="en-US" dirty="0" smtClean="0"/>
              <a:t>같이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Scanner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역삼각형 단수 입력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입력받은</a:t>
            </a:r>
            <a:r>
              <a:rPr lang="ko-KR" altLang="en-US" dirty="0" smtClean="0"/>
              <a:t> 단수와 </a:t>
            </a:r>
            <a:r>
              <a:rPr lang="en-US" altLang="ko-KR" dirty="0" err="1" smtClean="0"/>
              <a:t>GridLayout</a:t>
            </a:r>
            <a:r>
              <a:rPr lang="ko-KR" altLang="en-US" dirty="0" smtClean="0"/>
              <a:t>을 사용하여 화면배치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화면크기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= 300,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= 400</a:t>
            </a:r>
          </a:p>
          <a:p>
            <a:pPr lvl="1"/>
            <a:r>
              <a:rPr lang="en-US" altLang="ko-KR" dirty="0" err="1" smtClean="0"/>
              <a:t>Jpanel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SetBackground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클래스를 활용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하여 배경색을</a:t>
            </a:r>
            <a:r>
              <a:rPr lang="en-US" altLang="ko-KR" dirty="0"/>
              <a:t> </a:t>
            </a:r>
            <a:r>
              <a:rPr lang="ko-KR" altLang="en-US" dirty="0" smtClean="0"/>
              <a:t>검은색과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흰색으로 설정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panel = new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pannel.SetBackground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Color.Black</a:t>
            </a:r>
            <a:r>
              <a:rPr lang="en-US" altLang="ko-KR" dirty="0" smtClean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pannel.SetBackground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Color.White</a:t>
            </a:r>
            <a:r>
              <a:rPr lang="en-US" altLang="ko-KR" dirty="0" smtClean="0"/>
              <a:t>);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8347800" cy="41644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2-2.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별찍기</a:t>
            </a:r>
            <a:r>
              <a:rPr lang="ko-KR" altLang="en-US" dirty="0" smtClean="0"/>
              <a:t> 응용 프로그램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00800" y="1143000"/>
            <a:ext cx="3429000" cy="449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553200" y="10045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7476" y="1555620"/>
            <a:ext cx="12072732" cy="5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9359" y="38169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5"/>
          <a:stretch/>
        </p:blipFill>
        <p:spPr bwMode="auto">
          <a:xfrm>
            <a:off x="6509657" y="1311707"/>
            <a:ext cx="2171700" cy="48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7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문제 풀이</a:t>
            </a:r>
          </a:p>
          <a:p>
            <a:pPr lvl="1"/>
            <a:r>
              <a:rPr lang="en-US" altLang="ko-KR" sz="1400" smtClean="0"/>
              <a:t>Title : </a:t>
            </a:r>
            <a:r>
              <a:rPr lang="ko-KR" altLang="en-US" sz="1400" smtClean="0"/>
              <a:t>자판기 </a:t>
            </a:r>
            <a:r>
              <a:rPr lang="en-US" altLang="ko-KR" sz="1400" smtClean="0"/>
              <a:t>UI </a:t>
            </a:r>
            <a:r>
              <a:rPr lang="ko-KR" altLang="en-US" sz="1400" smtClean="0"/>
              <a:t>만들기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화면 크기 </a:t>
            </a:r>
            <a:r>
              <a:rPr lang="en-US" altLang="ko-KR" sz="1400" smtClean="0"/>
              <a:t>: 300, 200</a:t>
            </a:r>
          </a:p>
          <a:p>
            <a:pPr lvl="1"/>
            <a:r>
              <a:rPr lang="ko-KR" altLang="en-US" sz="1400" smtClean="0"/>
              <a:t>배치관리자 </a:t>
            </a:r>
            <a:r>
              <a:rPr lang="en-US" altLang="ko-KR" sz="1400" smtClean="0"/>
              <a:t>: BorderLayout</a:t>
            </a:r>
          </a:p>
          <a:p>
            <a:pPr lvl="1"/>
            <a:r>
              <a:rPr lang="en-US" altLang="ko-KR" sz="1400" smtClean="0"/>
              <a:t>JTextField </a:t>
            </a:r>
            <a:r>
              <a:rPr lang="ko-KR" altLang="en-US" sz="1400" smtClean="0"/>
              <a:t>사용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생성자는 </a:t>
            </a:r>
            <a:r>
              <a:rPr lang="en-US" altLang="ko-KR" sz="1400" smtClean="0"/>
              <a:t>JTextField(String str) </a:t>
            </a:r>
            <a:r>
              <a:rPr lang="ko-KR" altLang="en-US" sz="1400" smtClean="0"/>
              <a:t>사용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535 </a:t>
            </a:r>
            <a:r>
              <a:rPr lang="ko-KR" altLang="en-US" sz="1400" smtClean="0"/>
              <a:t>페이지 참고</a:t>
            </a:r>
            <a:endParaRPr lang="en-US" altLang="ko-KR" sz="1400"/>
          </a:p>
          <a:p>
            <a:pPr lvl="1"/>
            <a:r>
              <a:rPr lang="en-US" altLang="ko-KR" sz="1400" smtClean="0"/>
              <a:t>JPanel </a:t>
            </a:r>
            <a:r>
              <a:rPr lang="ko-KR" altLang="en-US" sz="1400" smtClean="0"/>
              <a:t>사용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 smtClean="0"/>
              <a:t>배치관리자  </a:t>
            </a:r>
            <a:r>
              <a:rPr lang="en-US" altLang="ko-KR" sz="1400" smtClean="0"/>
              <a:t>: GridLayout</a:t>
            </a:r>
            <a:br>
              <a:rPr lang="en-US" altLang="ko-KR" sz="1400" smtClean="0"/>
            </a:br>
            <a:r>
              <a:rPr lang="en-US" altLang="ko-KR" sz="1400" smtClean="0"/>
              <a:t>4</a:t>
            </a:r>
            <a:r>
              <a:rPr lang="ko-KR" altLang="en-US" sz="1400" smtClean="0"/>
              <a:t>개의 </a:t>
            </a:r>
            <a:r>
              <a:rPr lang="en-US" altLang="ko-KR" sz="1400" smtClean="0"/>
              <a:t>JButton </a:t>
            </a:r>
            <a:r>
              <a:rPr lang="ko-KR" altLang="en-US" sz="1400" smtClean="0"/>
              <a:t>컴포넌트를 추가하여 사용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JButton </a:t>
            </a:r>
            <a:r>
              <a:rPr lang="ko-KR" altLang="en-US" sz="1400" smtClean="0"/>
              <a:t>사용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생성자는 </a:t>
            </a:r>
            <a:r>
              <a:rPr lang="en-US" altLang="ko-KR" sz="1400" smtClean="0"/>
              <a:t>JButton(String str) </a:t>
            </a:r>
            <a:r>
              <a:rPr lang="ko-KR" altLang="en-US" sz="1400" smtClean="0"/>
              <a:t>사용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469, 538 </a:t>
            </a:r>
            <a:r>
              <a:rPr lang="ko-KR" altLang="en-US" sz="1400" smtClean="0"/>
              <a:t>페이지 참고</a:t>
            </a: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3-3. </a:t>
            </a:r>
            <a:r>
              <a:rPr lang="ko-KR" altLang="en-US" smtClean="0"/>
              <a:t>자판기 </a:t>
            </a:r>
            <a:r>
              <a:rPr lang="en-US" altLang="ko-KR" smtClean="0"/>
              <a:t>UI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15" y="2509837"/>
            <a:ext cx="2724150" cy="1838325"/>
          </a:xfrm>
          <a:prstGeom prst="rect">
            <a:avLst/>
          </a:prstGeom>
        </p:spPr>
      </p:pic>
      <p:sp>
        <p:nvSpPr>
          <p:cNvPr id="19" name="왼쪽 중괄호 18"/>
          <p:cNvSpPr/>
          <p:nvPr/>
        </p:nvSpPr>
        <p:spPr>
          <a:xfrm>
            <a:off x="6191250" y="3048000"/>
            <a:ext cx="609600" cy="1066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>
            <a:off x="6191250" y="4128052"/>
            <a:ext cx="609600" cy="2201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왼쪽 중괄호 23"/>
          <p:cNvSpPr/>
          <p:nvPr/>
        </p:nvSpPr>
        <p:spPr>
          <a:xfrm>
            <a:off x="6191250" y="2821264"/>
            <a:ext cx="609600" cy="2201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9"/>
          <p:cNvSpPr txBox="1"/>
          <p:nvPr/>
        </p:nvSpPr>
        <p:spPr>
          <a:xfrm>
            <a:off x="4967774" y="2746653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/>
              <a:t>JTextField</a:t>
            </a:r>
            <a:endParaRPr lang="ko-KR" altLang="en-US" dirty="0"/>
          </a:p>
        </p:txBody>
      </p:sp>
      <p:sp>
        <p:nvSpPr>
          <p:cNvPr id="26" name="TextBox 9"/>
          <p:cNvSpPr txBox="1"/>
          <p:nvPr/>
        </p:nvSpPr>
        <p:spPr>
          <a:xfrm>
            <a:off x="5207754" y="34025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/>
              <a:t>JButton</a:t>
            </a:r>
            <a:endParaRPr lang="ko-KR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4967774" y="4047100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/>
              <a:t>JTextField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629400" y="2133600"/>
            <a:ext cx="3124199" cy="2438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6"/>
          <p:cNvSpPr txBox="1"/>
          <p:nvPr/>
        </p:nvSpPr>
        <p:spPr>
          <a:xfrm>
            <a:off x="6817415" y="1983858"/>
            <a:ext cx="802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5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A4 용지(210x297mm)</PresentationFormat>
  <Paragraphs>62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3. 그래피컬 사용자 인터페이스(GUI)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2017-09-18T04:35:42Z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