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2"/>
  </p:notesMasterIdLst>
  <p:sldIdLst>
    <p:sldId id="256" r:id="rId2"/>
    <p:sldId id="334" r:id="rId3"/>
    <p:sldId id="283" r:id="rId4"/>
    <p:sldId id="288" r:id="rId5"/>
    <p:sldId id="284" r:id="rId6"/>
    <p:sldId id="285" r:id="rId7"/>
    <p:sldId id="286" r:id="rId8"/>
    <p:sldId id="289" r:id="rId9"/>
    <p:sldId id="290" r:id="rId10"/>
    <p:sldId id="291" r:id="rId11"/>
    <p:sldId id="292" r:id="rId12"/>
    <p:sldId id="287" r:id="rId13"/>
    <p:sldId id="294" r:id="rId14"/>
    <p:sldId id="296" r:id="rId15"/>
    <p:sldId id="297" r:id="rId16"/>
    <p:sldId id="298" r:id="rId17"/>
    <p:sldId id="299" r:id="rId18"/>
    <p:sldId id="293" r:id="rId19"/>
    <p:sldId id="303" r:id="rId20"/>
    <p:sldId id="304" r:id="rId21"/>
    <p:sldId id="305" r:id="rId22"/>
    <p:sldId id="308" r:id="rId23"/>
    <p:sldId id="306" r:id="rId24"/>
    <p:sldId id="307" r:id="rId25"/>
    <p:sldId id="311" r:id="rId26"/>
    <p:sldId id="300" r:id="rId27"/>
    <p:sldId id="309" r:id="rId28"/>
    <p:sldId id="310" r:id="rId29"/>
    <p:sldId id="312" r:id="rId30"/>
    <p:sldId id="313" r:id="rId31"/>
    <p:sldId id="314" r:id="rId32"/>
    <p:sldId id="301" r:id="rId33"/>
    <p:sldId id="315" r:id="rId34"/>
    <p:sldId id="316" r:id="rId35"/>
    <p:sldId id="317" r:id="rId36"/>
    <p:sldId id="318" r:id="rId37"/>
    <p:sldId id="331" r:id="rId38"/>
    <p:sldId id="333" r:id="rId39"/>
    <p:sldId id="332" r:id="rId40"/>
    <p:sldId id="302" r:id="rId41"/>
    <p:sldId id="319" r:id="rId42"/>
    <p:sldId id="321" r:id="rId43"/>
    <p:sldId id="322" r:id="rId44"/>
    <p:sldId id="325" r:id="rId45"/>
    <p:sldId id="323" r:id="rId46"/>
    <p:sldId id="329" r:id="rId47"/>
    <p:sldId id="324" r:id="rId48"/>
    <p:sldId id="295" r:id="rId49"/>
    <p:sldId id="326" r:id="rId50"/>
    <p:sldId id="33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126" autoAdjust="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94FB4-B700-40B8-8D83-DACC965296C3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0EB7B-FECF-4DF0-92B4-547DBC979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38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0EB7B-FECF-4DF0-92B4-547DBC979CA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8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EB7B-FECF-4DF0-92B4-547DBC979CAD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55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295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9562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067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5397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103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178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290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9182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7831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774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74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B34DA33-5115-4F59-B891-52CA89A26B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9/24/2023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3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ngkx/simplecc-wasm" TargetMode="External"/><Relationship Id="rId3" Type="http://schemas.openxmlformats.org/officeDocument/2006/relationships/hyperlink" Target="https://github.com/axios/axios" TargetMode="External"/><Relationship Id="rId7" Type="http://schemas.openxmlformats.org/officeDocument/2006/relationships/hyperlink" Target="https://github.com/jpmonette/feed" TargetMode="External"/><Relationship Id="rId2" Type="http://schemas.openxmlformats.org/officeDocument/2006/relationships/hyperlink" Target="https://github.com/expressjs/expres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puppeteer/puppeteer" TargetMode="External"/><Relationship Id="rId5" Type="http://schemas.openxmlformats.org/officeDocument/2006/relationships/hyperlink" Target="https://github.com/rbren/rss-parser" TargetMode="External"/><Relationship Id="rId4" Type="http://schemas.openxmlformats.org/officeDocument/2006/relationships/hyperlink" Target="https://github.com/cheeriojs/cheeri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leSharp/AngleSharp" TargetMode="External"/><Relationship Id="rId2" Type="http://schemas.openxmlformats.org/officeDocument/2006/relationships/hyperlink" Target="https://github.com/cheeriojs/cheeri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aidong/feed-reader" TargetMode="External"/><Relationship Id="rId2" Type="http://schemas.openxmlformats.org/officeDocument/2006/relationships/hyperlink" Target="https://github.com/rbren/rss-par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pmonette/feed" TargetMode="External"/><Relationship Id="rId5" Type="http://schemas.openxmlformats.org/officeDocument/2006/relationships/hyperlink" Target="https://github.com/arminreiter/FeedReader" TargetMode="External"/><Relationship Id="rId4" Type="http://schemas.openxmlformats.org/officeDocument/2006/relationships/hyperlink" Target="https://github.com/cheeriojs/cheeri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leSharp/AngleSharp" TargetMode="External"/><Relationship Id="rId2" Type="http://schemas.openxmlformats.org/officeDocument/2006/relationships/hyperlink" Target="https://github.com/cheeriojs/cheerio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playwright" TargetMode="External"/><Relationship Id="rId2" Type="http://schemas.openxmlformats.org/officeDocument/2006/relationships/hyperlink" Target="https://github.com/puppeteer/puppete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leniumHQ/selenium" TargetMode="External"/><Relationship Id="rId5" Type="http://schemas.openxmlformats.org/officeDocument/2006/relationships/hyperlink" Target="https://github.com/microsoft/playwright-dotnet" TargetMode="External"/><Relationship Id="rId4" Type="http://schemas.openxmlformats.org/officeDocument/2006/relationships/hyperlink" Target="https://www.puppeteersharp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aidong/feed-reader" TargetMode="External"/><Relationship Id="rId2" Type="http://schemas.openxmlformats.org/officeDocument/2006/relationships/hyperlink" Target="https://github.com/rbren/rss-par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pmonette/feed" TargetMode="External"/><Relationship Id="rId5" Type="http://schemas.openxmlformats.org/officeDocument/2006/relationships/hyperlink" Target="https://github.com/arminreiter/FeedReader" TargetMode="External"/><Relationship Id="rId4" Type="http://schemas.openxmlformats.org/officeDocument/2006/relationships/hyperlink" Target="https://github.com/cheeriojs/cheer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iatool.com/posts/sorted-out-css-selector/" TargetMode="External"/><Relationship Id="rId7" Type="http://schemas.openxmlformats.org/officeDocument/2006/relationships/hyperlink" Target="https://ithelp.ithome.com.tw/articles/10224979" TargetMode="External"/><Relationship Id="rId2" Type="http://schemas.openxmlformats.org/officeDocument/2006/relationships/hyperlink" Target="https://medium.com/@small2883/html%E7%9A%84id-class%E5%B1%AC%E6%80%A7%E4%BB%8B%E7%B4%B9-css-%E7%9A%84-class-%E5%92%8C-id-%E5%85%A9%E8%80%85%E6%9C%89%E4%BD%95%E5%B7%AE%E7%95%B0-25ce5315e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am.oxxostudio.tw/category/python/spider/crack-spider.html#a2" TargetMode="External"/><Relationship Id="rId5" Type="http://schemas.openxmlformats.org/officeDocument/2006/relationships/hyperlink" Target="https://ithelp.ithome.com.tw/articles/10278469" TargetMode="External"/><Relationship Id="rId4" Type="http://schemas.openxmlformats.org/officeDocument/2006/relationships/hyperlink" Target="https://medium.com/%E7%8B%97%E5%A5%B4%E5%B7%A5%E7%A8%8B%E5%B8%AB/%E5%BF%98%E8%A8%98%E4%BA%86%E8%A6%8F%E5%89%87%E7%9A%84%E8%AB%8B%E8%B7%9F%E6%88%91%E4%BE%86-css-selector-%E9%81%B8%E6%93%87%E5%99%A8-%E5%9F%BA%E7%A4%8E%E7%AF%87-4b583639c118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Atom_(%E6%A8%99%E6%BA%96)" TargetMode="External"/><Relationship Id="rId2" Type="http://schemas.openxmlformats.org/officeDocument/2006/relationships/hyperlink" Target="https://zh.wikipedia.org/zh-tw/R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CAB0A-4D05-4F06-9EDF-16175CD57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網頁爬蟲技術分享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F8A25A-9B35-4D12-8886-99D4F73EC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5740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31BEC-C267-1FC1-5277-0937CDB8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兩階段爬文步驟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DF750A-ED7E-E0A3-4E0A-84697A6B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階段一</a:t>
            </a:r>
            <a:endParaRPr lang="en-US" altLang="zh-TW" sz="2400" dirty="0"/>
          </a:p>
          <a:p>
            <a:pPr lvl="1"/>
            <a:r>
              <a:rPr lang="zh-TW" altLang="en-US" dirty="0"/>
              <a:t>主要拿取文章的清單 </a:t>
            </a:r>
            <a:r>
              <a:rPr lang="en-US" altLang="zh-TW" dirty="0"/>
              <a:t>(URL)</a:t>
            </a:r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URL</a:t>
            </a:r>
            <a:r>
              <a:rPr lang="zh-TW" altLang="en-US" dirty="0"/>
              <a:t> 爬取清單，並取得各篇文章的 </a:t>
            </a:r>
            <a:r>
              <a:rPr lang="en-US" altLang="zh-TW" dirty="0"/>
              <a:t>URL</a:t>
            </a:r>
          </a:p>
          <a:p>
            <a:pPr lvl="2"/>
            <a:r>
              <a:rPr lang="zh-TW" altLang="en-US" dirty="0"/>
              <a:t>可以透過不同的 </a:t>
            </a:r>
            <a:r>
              <a:rPr lang="en-US" altLang="zh-TW" dirty="0"/>
              <a:t>URL</a:t>
            </a:r>
            <a:r>
              <a:rPr lang="zh-TW" altLang="en-US" dirty="0"/>
              <a:t> 得到對應的新聞分類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F531BE-F228-85BA-011C-88D9EE00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B8164EE-FF8D-E70F-8A0B-9488FA727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" b="95755"/>
          <a:stretch/>
        </p:blipFill>
        <p:spPr>
          <a:xfrm>
            <a:off x="2741297" y="1588670"/>
            <a:ext cx="6798480" cy="234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F08CA56-F7DF-09C4-E324-72D798092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28"/>
          <a:stretch/>
        </p:blipFill>
        <p:spPr>
          <a:xfrm>
            <a:off x="3164284" y="3141574"/>
            <a:ext cx="5050631" cy="3572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37359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51C39-8BB7-B1D4-0083-EF3637D6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兩階段爬文步驟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02B41C-C379-6E74-136E-B69CC3A2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階段二</a:t>
            </a:r>
            <a:endParaRPr lang="en-US" altLang="zh-TW" sz="2400" dirty="0"/>
          </a:p>
          <a:p>
            <a:pPr lvl="1"/>
            <a:r>
              <a:rPr lang="zh-TW" altLang="en-US" dirty="0"/>
              <a:t>拿取新聞內容</a:t>
            </a:r>
            <a:endParaRPr lang="en-US" altLang="zh-TW" dirty="0"/>
          </a:p>
          <a:p>
            <a:pPr lvl="1"/>
            <a:r>
              <a:rPr lang="zh-TW" altLang="en-US" dirty="0"/>
              <a:t>直接爬取文章內容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CF34DC-296E-0D6F-AD7E-2846F2D1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2AB83B-5549-E2D6-E5A0-FA457E05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35" y="2822605"/>
            <a:ext cx="5343349" cy="40353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65619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43523-772F-6412-9FC9-2EDFAC3F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爬文幾種做法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9C0C6-84B4-7B4E-7B27-1E7CECF9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作法一、獲取網站的 </a:t>
            </a:r>
            <a:r>
              <a:rPr lang="en-US" altLang="zh-TW" sz="2400" dirty="0"/>
              <a:t>HTML</a:t>
            </a:r>
            <a:r>
              <a:rPr lang="zh-TW" altLang="en-US" sz="2400" dirty="0"/>
              <a:t>，擷取內容</a:t>
            </a:r>
            <a:endParaRPr lang="en-US" altLang="zh-TW" sz="2400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CSS Selector </a:t>
            </a:r>
            <a:r>
              <a:rPr lang="zh-TW" altLang="en-US" dirty="0"/>
              <a:t>取得文章內容 或 文章連結 </a:t>
            </a:r>
            <a:r>
              <a:rPr lang="en-US" altLang="zh-TW" dirty="0"/>
              <a:t>(</a:t>
            </a:r>
            <a:r>
              <a:rPr lang="zh-TW" altLang="en-US" dirty="0"/>
              <a:t>用於兩階段爬文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Yahoo</a:t>
            </a:r>
            <a:r>
              <a:rPr lang="zh-TW" altLang="en-US" dirty="0"/>
              <a:t>新聞、</a:t>
            </a:r>
            <a:r>
              <a:rPr lang="en-US" altLang="zh-TW" dirty="0"/>
              <a:t>TVBS</a:t>
            </a:r>
            <a:r>
              <a:rPr lang="zh-TW" altLang="en-US" dirty="0"/>
              <a:t>新聞網、民視新聞網</a:t>
            </a:r>
            <a:r>
              <a:rPr lang="en-US" altLang="zh-TW" dirty="0"/>
              <a:t>…</a:t>
            </a:r>
          </a:p>
          <a:p>
            <a:r>
              <a:rPr lang="zh-TW" altLang="en-US" sz="2400" dirty="0"/>
              <a:t>作法二、獲取網站提供 </a:t>
            </a:r>
            <a:r>
              <a:rPr lang="en-US" altLang="zh-TW" sz="2400" dirty="0"/>
              <a:t>RSS</a:t>
            </a:r>
            <a:r>
              <a:rPr lang="zh-TW" altLang="en-US" sz="2400" dirty="0"/>
              <a:t>，擷取內容</a:t>
            </a:r>
            <a:endParaRPr lang="en-US" altLang="zh-TW" sz="2400" dirty="0"/>
          </a:p>
          <a:p>
            <a:pPr lvl="1"/>
            <a:r>
              <a:rPr lang="zh-TW" altLang="en-US" dirty="0"/>
              <a:t>透過網站提供的 </a:t>
            </a:r>
            <a:r>
              <a:rPr lang="en-US" altLang="zh-TW" dirty="0"/>
              <a:t>RSS </a:t>
            </a:r>
            <a:r>
              <a:rPr lang="zh-TW" altLang="en-US" dirty="0"/>
              <a:t>抓取文章內容 或 文章連結 </a:t>
            </a:r>
            <a:r>
              <a:rPr lang="en-US" altLang="zh-TW" dirty="0"/>
              <a:t>(</a:t>
            </a:r>
            <a:r>
              <a:rPr lang="zh-TW" altLang="en-US" dirty="0"/>
              <a:t>用於兩階段爬文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BBC</a:t>
            </a:r>
            <a:r>
              <a:rPr lang="zh-TW" altLang="en-US" dirty="0"/>
              <a:t>中文網、中央通訊社</a:t>
            </a:r>
            <a:r>
              <a:rPr lang="en-US" altLang="zh-TW" dirty="0"/>
              <a:t>…</a:t>
            </a:r>
          </a:p>
          <a:p>
            <a:r>
              <a:rPr lang="zh-TW" altLang="en-US" sz="2400" dirty="0"/>
              <a:t>作法三、透過網站 </a:t>
            </a:r>
            <a:r>
              <a:rPr lang="en-US" altLang="zh-TW" sz="2400" dirty="0"/>
              <a:t>Web</a:t>
            </a:r>
            <a:r>
              <a:rPr lang="zh-TW" altLang="en-US" sz="2400" dirty="0"/>
              <a:t> </a:t>
            </a:r>
            <a:r>
              <a:rPr lang="en-US" altLang="zh-TW" sz="2400" dirty="0"/>
              <a:t>API </a:t>
            </a:r>
            <a:r>
              <a:rPr lang="zh-TW" altLang="en-US" sz="2400" dirty="0"/>
              <a:t>取得</a:t>
            </a:r>
            <a:endParaRPr lang="en-US" altLang="zh-TW" sz="2400" dirty="0"/>
          </a:p>
          <a:p>
            <a:pPr lvl="1"/>
            <a:r>
              <a:rPr lang="zh-TW" altLang="en-US" dirty="0"/>
              <a:t>透過網站 </a:t>
            </a:r>
            <a:r>
              <a:rPr lang="en-US" altLang="zh-TW" dirty="0"/>
              <a:t>API </a:t>
            </a:r>
            <a:r>
              <a:rPr lang="zh-TW" altLang="en-US" dirty="0"/>
              <a:t>取得文章內容 或 文章連結 </a:t>
            </a:r>
            <a:r>
              <a:rPr lang="en-US" altLang="zh-TW" dirty="0"/>
              <a:t>(</a:t>
            </a:r>
            <a:r>
              <a:rPr lang="zh-TW" altLang="en-US" dirty="0"/>
              <a:t>用於兩階段爬文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例如：巴哈姆特</a:t>
            </a:r>
            <a:r>
              <a:rPr lang="en-US" altLang="zh-TW" dirty="0"/>
              <a:t>GNN</a:t>
            </a:r>
            <a:r>
              <a:rPr lang="zh-TW" altLang="en-US" dirty="0"/>
              <a:t>、遊戲基地新聞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FA2226-774D-F4F8-44A4-2E9CCE10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179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EFA531C-2D7C-8F94-589F-D1ACAE1C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網頁爬蟲相關工具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16B5F51-2EFE-F3B1-B7E6-BADD7E58B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5" y="3407079"/>
            <a:ext cx="8180916" cy="2079322"/>
          </a:xfrm>
        </p:spPr>
        <p:txBody>
          <a:bodyPr>
            <a:normAutofit/>
          </a:bodyPr>
          <a:lstStyle/>
          <a:p>
            <a:r>
              <a:rPr lang="zh-TW" altLang="en-US" dirty="0"/>
              <a:t>─ 瀏覽器開發者工具</a:t>
            </a:r>
            <a:endParaRPr lang="en-US" altLang="zh-TW" dirty="0"/>
          </a:p>
          <a:p>
            <a:r>
              <a:rPr lang="zh-TW" altLang="en-US" dirty="0"/>
              <a:t>─ </a:t>
            </a:r>
            <a:r>
              <a:rPr lang="zh-TW" altLang="zh-TW" dirty="0"/>
              <a:t>CSS Selector</a:t>
            </a:r>
            <a:endParaRPr lang="en-US" altLang="zh-TW" dirty="0"/>
          </a:p>
          <a:p>
            <a:r>
              <a:rPr lang="zh-TW" altLang="en-US" dirty="0"/>
              <a:t>─ </a:t>
            </a:r>
            <a:r>
              <a:rPr lang="en-US" altLang="zh-TW" dirty="0"/>
              <a:t>Feed (RSS &amp; Atom)</a:t>
            </a:r>
          </a:p>
          <a:p>
            <a:r>
              <a:rPr lang="zh-TW" altLang="en-US" dirty="0"/>
              <a:t>─ </a:t>
            </a:r>
            <a:r>
              <a:rPr lang="en-US" altLang="zh-TW" dirty="0"/>
              <a:t>Open Graph</a:t>
            </a:r>
          </a:p>
          <a:p>
            <a:r>
              <a:rPr lang="zh-TW" altLang="en-US" dirty="0"/>
              <a:t>─ 相關工具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BEF304-0451-5064-FEE4-4507D097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1696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3034B39-0618-3AD5-185B-0EF39FFA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瀏覽器開發者工具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47F04E-BE72-6D0D-13C3-7544C283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瀏覽器開發者工具開啟方式</a:t>
            </a:r>
            <a:endParaRPr lang="en-US" altLang="zh-TW" sz="2400" dirty="0"/>
          </a:p>
          <a:p>
            <a:pPr lvl="1"/>
            <a:r>
              <a:rPr lang="zh-TW" altLang="en-US" dirty="0"/>
              <a:t>鍵盤按下 </a:t>
            </a:r>
            <a:r>
              <a:rPr lang="en-US" altLang="zh-TW" dirty="0"/>
              <a:t>F12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在網頁上「滑鼠右鍵」→ 「檢查」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E9C44A-D3DC-88AF-E89E-74B42F73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4659E3C-462B-23E8-008D-A2AA9858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4" y="2949653"/>
            <a:ext cx="8297333" cy="2570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20336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60985-EA74-EF23-77CB-2C7837E7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瀏覽器開發者工具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678AD2-8322-3F6A-3671-40F75F6E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>
                <a:solidFill>
                  <a:srgbClr val="0000FF"/>
                </a:solidFill>
              </a:rPr>
              <a:t>元素 </a:t>
            </a:r>
            <a:r>
              <a:rPr lang="en-US" altLang="zh-TW" sz="2000" b="1" dirty="0">
                <a:solidFill>
                  <a:srgbClr val="0000FF"/>
                </a:solidFill>
              </a:rPr>
              <a:t>(Element)</a:t>
            </a:r>
            <a:endParaRPr lang="en-US" altLang="zh-TW" sz="2000" dirty="0"/>
          </a:p>
          <a:p>
            <a:pPr lvl="1"/>
            <a:r>
              <a:rPr lang="en-US" altLang="zh-TW" sz="1800" dirty="0"/>
              <a:t>HTML</a:t>
            </a:r>
            <a:r>
              <a:rPr lang="zh-TW" altLang="en-US" sz="1800" dirty="0"/>
              <a:t> 元素、</a:t>
            </a:r>
            <a:r>
              <a:rPr lang="en-US" altLang="zh-TW" sz="1800" dirty="0"/>
              <a:t>CSS</a:t>
            </a:r>
            <a:r>
              <a:rPr lang="zh-TW" altLang="en-US" sz="1800" dirty="0"/>
              <a:t> 樣式 </a:t>
            </a:r>
            <a:r>
              <a:rPr lang="en-US" altLang="zh-TW" sz="1800" dirty="0"/>
              <a:t>…</a:t>
            </a:r>
          </a:p>
          <a:p>
            <a:pPr lvl="1"/>
            <a:r>
              <a:rPr lang="zh-TW" altLang="en-US" sz="1800" b="1" u="sng" dirty="0">
                <a:solidFill>
                  <a:srgbClr val="0000FF"/>
                </a:solidFill>
              </a:rPr>
              <a:t>作法一會使用到的工具，作法二和作法三也有機會使用到</a:t>
            </a:r>
            <a:endParaRPr lang="en-US" altLang="zh-TW" sz="1800" b="1" u="sng" dirty="0">
              <a:solidFill>
                <a:srgbClr val="0000FF"/>
              </a:solidFill>
            </a:endParaRPr>
          </a:p>
          <a:p>
            <a:r>
              <a:rPr lang="zh-TW" altLang="en-US" sz="2000" b="1" dirty="0"/>
              <a:t>主控台 </a:t>
            </a:r>
            <a:r>
              <a:rPr lang="en-US" altLang="zh-TW" sz="2000" b="1" dirty="0"/>
              <a:t>(Console)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lvl="1"/>
            <a:r>
              <a:rPr lang="en-US" altLang="zh-TW" sz="1800" dirty="0"/>
              <a:t>JavaScript</a:t>
            </a:r>
            <a:r>
              <a:rPr lang="zh-TW" altLang="en-US" sz="1800" dirty="0"/>
              <a:t> </a:t>
            </a:r>
            <a:r>
              <a:rPr lang="en-US" altLang="zh-TW" sz="1800" dirty="0"/>
              <a:t>Error</a:t>
            </a:r>
            <a:r>
              <a:rPr lang="zh-TW" altLang="en-US" sz="1800" dirty="0"/>
              <a:t> </a:t>
            </a:r>
            <a:r>
              <a:rPr lang="en-US" altLang="zh-TW" sz="1800" dirty="0"/>
              <a:t>Console</a:t>
            </a:r>
            <a:r>
              <a:rPr lang="zh-TW" altLang="en-US" sz="1800" dirty="0"/>
              <a:t>、執行 </a:t>
            </a:r>
            <a:r>
              <a:rPr lang="en-US" altLang="zh-TW" sz="1800" dirty="0"/>
              <a:t>JavaScript</a:t>
            </a:r>
            <a:r>
              <a:rPr lang="zh-TW" altLang="en-US" sz="1800" dirty="0"/>
              <a:t> </a:t>
            </a:r>
            <a:r>
              <a:rPr lang="en-US" altLang="zh-TW" sz="1800" dirty="0"/>
              <a:t>…</a:t>
            </a:r>
            <a:endParaRPr lang="en-US" altLang="zh-TW" sz="1400" dirty="0"/>
          </a:p>
          <a:p>
            <a:r>
              <a:rPr lang="zh-TW" altLang="en-US" sz="2000" b="1" dirty="0"/>
              <a:t>原始碼 </a:t>
            </a:r>
            <a:r>
              <a:rPr lang="en-US" altLang="zh-TW" sz="2000" b="1" dirty="0"/>
              <a:t>(Sources)</a:t>
            </a:r>
          </a:p>
          <a:p>
            <a:pPr lvl="1"/>
            <a:r>
              <a:rPr lang="zh-TW" altLang="en-US" sz="1800" dirty="0"/>
              <a:t>查看程式碼、偵錯 </a:t>
            </a:r>
            <a:r>
              <a:rPr lang="en-US" altLang="zh-TW" sz="1800" dirty="0"/>
              <a:t>JavaScript</a:t>
            </a:r>
          </a:p>
          <a:p>
            <a:r>
              <a:rPr lang="zh-TW" altLang="en-US" sz="2000" b="1" dirty="0">
                <a:solidFill>
                  <a:srgbClr val="0000FF"/>
                </a:solidFill>
              </a:rPr>
              <a:t>網路 </a:t>
            </a:r>
            <a:r>
              <a:rPr lang="en-US" altLang="zh-TW" sz="2000" b="1" dirty="0">
                <a:solidFill>
                  <a:srgbClr val="0000FF"/>
                </a:solidFill>
              </a:rPr>
              <a:t>(Network)</a:t>
            </a:r>
            <a:endParaRPr lang="en-US" altLang="zh-TW" sz="2000" dirty="0"/>
          </a:p>
          <a:p>
            <a:pPr lvl="1"/>
            <a:r>
              <a:rPr lang="zh-TW" altLang="en-US" sz="1800" dirty="0"/>
              <a:t>查看 </a:t>
            </a:r>
            <a:r>
              <a:rPr lang="en-US" altLang="zh-TW" sz="1800" dirty="0"/>
              <a:t>Http</a:t>
            </a:r>
            <a:r>
              <a:rPr lang="zh-TW" altLang="en-US" sz="1800" dirty="0"/>
              <a:t> </a:t>
            </a:r>
            <a:r>
              <a:rPr lang="en-US" altLang="zh-TW" sz="1800" dirty="0"/>
              <a:t>Request</a:t>
            </a:r>
            <a:r>
              <a:rPr lang="zh-TW" altLang="en-US" sz="1800" dirty="0"/>
              <a:t>、</a:t>
            </a:r>
            <a:r>
              <a:rPr lang="en-US" altLang="zh-TW" sz="1800" dirty="0"/>
              <a:t>Response</a:t>
            </a:r>
            <a:r>
              <a:rPr lang="zh-TW" altLang="en-US" sz="1800" dirty="0"/>
              <a:t>、</a:t>
            </a:r>
            <a:r>
              <a:rPr lang="en-US" altLang="zh-TW" sz="1800" dirty="0"/>
              <a:t>Status</a:t>
            </a:r>
            <a:r>
              <a:rPr lang="zh-TW" altLang="en-US" sz="1800" dirty="0"/>
              <a:t>、時間</a:t>
            </a:r>
            <a:endParaRPr lang="en-US" altLang="zh-TW" sz="1800" dirty="0"/>
          </a:p>
          <a:p>
            <a:pPr lvl="1"/>
            <a:r>
              <a:rPr lang="zh-TW" altLang="en-US" sz="1800" b="1" u="sng" dirty="0">
                <a:solidFill>
                  <a:srgbClr val="0000FF"/>
                </a:solidFill>
              </a:rPr>
              <a:t>作法三會使用到的工具</a:t>
            </a:r>
            <a:endParaRPr lang="en-US" altLang="zh-TW" sz="1800" b="1" u="sng" dirty="0"/>
          </a:p>
          <a:p>
            <a:r>
              <a:rPr lang="zh-TW" altLang="en-US" sz="2000" b="1" dirty="0"/>
              <a:t>應用程式 </a:t>
            </a:r>
            <a:r>
              <a:rPr lang="en-US" altLang="zh-TW" sz="2000" b="1" dirty="0"/>
              <a:t>(Application)</a:t>
            </a:r>
            <a:endParaRPr lang="en-US" altLang="zh-TW" sz="1600" b="1" dirty="0"/>
          </a:p>
          <a:p>
            <a:pPr lvl="1"/>
            <a:r>
              <a:rPr lang="zh-TW" altLang="en-US" sz="1800" dirty="0"/>
              <a:t>查看 </a:t>
            </a:r>
            <a:r>
              <a:rPr lang="en-US" altLang="zh-TW" sz="1800" dirty="0"/>
              <a:t>Web</a:t>
            </a:r>
            <a:r>
              <a:rPr lang="zh-TW" altLang="en-US" sz="1800" dirty="0"/>
              <a:t> </a:t>
            </a:r>
            <a:r>
              <a:rPr lang="en-US" altLang="zh-TW" sz="1800" dirty="0"/>
              <a:t>Storage</a:t>
            </a:r>
            <a:r>
              <a:rPr lang="zh-TW" altLang="en-US" sz="1800" dirty="0"/>
              <a:t>、</a:t>
            </a:r>
            <a:r>
              <a:rPr lang="en-US" altLang="zh-TW" sz="1800" dirty="0"/>
              <a:t>Cookie</a:t>
            </a:r>
            <a:r>
              <a:rPr lang="zh-TW" altLang="en-US" sz="1800" dirty="0"/>
              <a:t>，查看頁面圖片或其他資源</a:t>
            </a:r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835D83-416E-A30B-19A3-754BA937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CCE3C2-5AF4-AE9E-3E06-CA8DC688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84" y="274638"/>
            <a:ext cx="5098375" cy="1579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8402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DE732-BD47-4AE7-5715-8733D116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瀏覽器開發者工具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0B733-8F03-F8B3-EDAD-35C51CDD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元素 </a:t>
            </a:r>
            <a:r>
              <a:rPr lang="en-US" altLang="zh-TW" sz="2400" dirty="0"/>
              <a:t>(Element)</a:t>
            </a:r>
          </a:p>
          <a:p>
            <a:pPr lvl="1"/>
            <a:r>
              <a:rPr lang="zh-TW" altLang="en-US" dirty="0"/>
              <a:t>透過選取元素 </a:t>
            </a:r>
            <a:r>
              <a:rPr lang="en-US" altLang="zh-TW" dirty="0"/>
              <a:t>(Element)</a:t>
            </a:r>
          </a:p>
          <a:p>
            <a:pPr lvl="1"/>
            <a:r>
              <a:rPr lang="zh-TW" altLang="en-US" dirty="0"/>
              <a:t>可以知道是哪個 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  <a:r>
              <a:rPr lang="zh-TW" altLang="en-US" dirty="0"/>
              <a:t> 、</a:t>
            </a:r>
            <a:r>
              <a:rPr lang="en-US" altLang="zh-TW" dirty="0"/>
              <a:t>CSS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 和 </a:t>
            </a:r>
            <a:r>
              <a:rPr lang="en-US" altLang="zh-TW" dirty="0"/>
              <a:t>ID</a:t>
            </a:r>
          </a:p>
          <a:p>
            <a:pPr lvl="1"/>
            <a:r>
              <a:rPr lang="zh-TW" altLang="en-US" dirty="0"/>
              <a:t>知道 </a:t>
            </a:r>
            <a:r>
              <a:rPr lang="en-US" altLang="zh-TW" dirty="0"/>
              <a:t>HTML</a:t>
            </a:r>
            <a:r>
              <a:rPr lang="zh-TW" altLang="en-US" dirty="0"/>
              <a:t> 結構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58029-C2AE-6FA9-098F-D8C8052A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0D2330-0011-7313-3AD6-8147EC6F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67" y="3317935"/>
            <a:ext cx="8742723" cy="2727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3834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66D12-98D9-C0D8-EB9D-645366D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瀏覽器開發者工具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F7B56-362E-67FB-E412-13272419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網路 </a:t>
            </a:r>
            <a:r>
              <a:rPr lang="en-US" altLang="zh-TW" sz="2400" dirty="0"/>
              <a:t>(Network)</a:t>
            </a:r>
          </a:p>
          <a:p>
            <a:pPr lvl="1"/>
            <a:r>
              <a:rPr lang="zh-TW" altLang="en-US" dirty="0"/>
              <a:t>用於錄 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 和 </a:t>
            </a:r>
            <a:r>
              <a:rPr lang="en-US" altLang="zh-TW" dirty="0"/>
              <a:t>Response</a:t>
            </a:r>
          </a:p>
          <a:p>
            <a:pPr lvl="1"/>
            <a:r>
              <a:rPr lang="zh-TW" altLang="en-US" dirty="0"/>
              <a:t>部分新聞網站可以藉此快速拿到新聞內容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685B9B-35AC-71F2-0B64-A4078E7E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C25C968-CB95-8F81-CBB1-1CB2D1E46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68"/>
          <a:stretch/>
        </p:blipFill>
        <p:spPr>
          <a:xfrm>
            <a:off x="1646391" y="2801115"/>
            <a:ext cx="8086417" cy="3828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B5E02A3-94C0-DFFD-45BA-9D09D77F9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68"/>
          <a:stretch/>
        </p:blipFill>
        <p:spPr>
          <a:xfrm>
            <a:off x="1646391" y="2801115"/>
            <a:ext cx="8086417" cy="3828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644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E3725-3E13-EF7A-2343-7A74D883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CSS Selector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AC186-8DE1-F5A2-76A5-0790152A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一個 </a:t>
            </a:r>
            <a:r>
              <a:rPr lang="en-US" altLang="zh-TW" sz="2400" dirty="0"/>
              <a:t>HTML</a:t>
            </a:r>
            <a:r>
              <a:rPr lang="zh-TW" altLang="en-US" sz="2400" dirty="0"/>
              <a:t> 上會有 </a:t>
            </a:r>
            <a:r>
              <a:rPr lang="en-US" altLang="zh-TW" sz="2400" dirty="0"/>
              <a:t>Tag</a:t>
            </a:r>
            <a:r>
              <a:rPr lang="zh-TW" altLang="en-US" sz="2400" dirty="0"/>
              <a:t>、</a:t>
            </a:r>
            <a:r>
              <a:rPr lang="en-US" altLang="zh-TW" sz="2400" dirty="0"/>
              <a:t>ID</a:t>
            </a:r>
            <a:r>
              <a:rPr lang="zh-TW" altLang="en-US" sz="2400" dirty="0"/>
              <a:t>、</a:t>
            </a:r>
            <a:r>
              <a:rPr lang="en-US" altLang="zh-TW" sz="2400" dirty="0"/>
              <a:t>Class</a:t>
            </a:r>
          </a:p>
          <a:p>
            <a:pPr lvl="1"/>
            <a:r>
              <a:rPr lang="en-US" altLang="zh-TW" b="1" dirty="0"/>
              <a:t>Tag</a:t>
            </a:r>
            <a:r>
              <a:rPr lang="en-US" altLang="zh-TW" dirty="0"/>
              <a:t> </a:t>
            </a:r>
            <a:r>
              <a:rPr lang="zh-TW" altLang="en-US" dirty="0"/>
              <a:t>─ 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</a:p>
          <a:p>
            <a:pPr lvl="2"/>
            <a:r>
              <a:rPr lang="zh-TW" altLang="en-US" dirty="0"/>
              <a:t>如：</a:t>
            </a:r>
            <a:r>
              <a:rPr lang="en-US" altLang="zh-TW" dirty="0"/>
              <a:t>&lt;html&gt;</a:t>
            </a:r>
            <a:r>
              <a:rPr lang="zh-TW" altLang="en-US" dirty="0"/>
              <a:t>、</a:t>
            </a:r>
            <a:r>
              <a:rPr lang="en-US" altLang="zh-TW" dirty="0"/>
              <a:t>&lt;p&gt;</a:t>
            </a:r>
            <a:r>
              <a:rPr lang="zh-TW" altLang="en-US" dirty="0"/>
              <a:t>、</a:t>
            </a:r>
            <a:r>
              <a:rPr lang="en-US" altLang="zh-TW" dirty="0"/>
              <a:t>&lt;input&gt;</a:t>
            </a:r>
            <a:r>
              <a:rPr lang="zh-TW" altLang="en-US" dirty="0"/>
              <a:t>、</a:t>
            </a:r>
            <a:r>
              <a:rPr lang="en-US" altLang="zh-TW" dirty="0"/>
              <a:t>&lt;a&gt;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&gt; …</a:t>
            </a:r>
          </a:p>
          <a:p>
            <a:pPr lvl="1"/>
            <a:r>
              <a:rPr lang="en-US" altLang="zh-TW" b="1" dirty="0"/>
              <a:t>ID</a:t>
            </a:r>
            <a:r>
              <a:rPr lang="en-US" altLang="zh-TW" dirty="0"/>
              <a:t> </a:t>
            </a:r>
            <a:r>
              <a:rPr lang="zh-TW" altLang="en-US" dirty="0"/>
              <a:t>─ 用於識別某一個</a:t>
            </a:r>
            <a:r>
              <a:rPr lang="en-US" altLang="zh-TW" dirty="0"/>
              <a:t>HTML</a:t>
            </a:r>
            <a:r>
              <a:rPr lang="zh-TW" altLang="en-US" dirty="0"/>
              <a:t> 元素 </a:t>
            </a:r>
            <a:r>
              <a:rPr lang="en-US" altLang="zh-TW" dirty="0"/>
              <a:t>(Element)</a:t>
            </a:r>
          </a:p>
          <a:p>
            <a:pPr lvl="2"/>
            <a:r>
              <a:rPr lang="en-US" altLang="zh-TW" dirty="0"/>
              <a:t>1</a:t>
            </a:r>
            <a:r>
              <a:rPr lang="zh-TW" altLang="en-US" dirty="0"/>
              <a:t>個 </a:t>
            </a:r>
            <a:r>
              <a:rPr lang="en-US" altLang="zh-TW" dirty="0"/>
              <a:t>HTML</a:t>
            </a:r>
            <a:r>
              <a:rPr lang="zh-TW" altLang="en-US" dirty="0"/>
              <a:t> 頁面只會有</a:t>
            </a:r>
            <a:r>
              <a:rPr lang="en-US" altLang="zh-TW" dirty="0"/>
              <a:t>1</a:t>
            </a:r>
            <a:r>
              <a:rPr lang="zh-TW" altLang="en-US" dirty="0"/>
              <a:t>組，便於 </a:t>
            </a:r>
            <a:r>
              <a:rPr lang="en-US" altLang="zh-TW" dirty="0"/>
              <a:t>JavaScript </a:t>
            </a:r>
            <a:r>
              <a:rPr lang="zh-TW" altLang="en-US" dirty="0"/>
              <a:t>操作</a:t>
            </a:r>
            <a:endParaRPr lang="en-US" altLang="zh-TW" dirty="0"/>
          </a:p>
          <a:p>
            <a:pPr lvl="1"/>
            <a:r>
              <a:rPr lang="en-US" altLang="zh-TW" b="1" dirty="0"/>
              <a:t>Class</a:t>
            </a:r>
            <a:r>
              <a:rPr lang="en-US" altLang="zh-TW" dirty="0"/>
              <a:t> </a:t>
            </a:r>
            <a:r>
              <a:rPr lang="zh-TW" altLang="en-US" dirty="0"/>
              <a:t>─ 每一個 </a:t>
            </a:r>
            <a:r>
              <a:rPr lang="en-US" altLang="zh-TW" dirty="0"/>
              <a:t>HTML</a:t>
            </a:r>
            <a:r>
              <a:rPr lang="zh-TW" altLang="en-US" dirty="0"/>
              <a:t> 元素皆可使用</a:t>
            </a:r>
            <a:endParaRPr lang="en-US" altLang="zh-TW" dirty="0"/>
          </a:p>
          <a:p>
            <a:pPr lvl="2"/>
            <a:r>
              <a:rPr lang="zh-TW" altLang="en-US" dirty="0"/>
              <a:t>大多用於 </a:t>
            </a:r>
            <a:r>
              <a:rPr lang="en-US" altLang="zh-TW" dirty="0"/>
              <a:t>CSS</a:t>
            </a:r>
            <a:r>
              <a:rPr lang="zh-TW" altLang="en-US" dirty="0"/>
              <a:t> 樣式，可以樣式調整時 </a:t>
            </a:r>
            <a:r>
              <a:rPr lang="en-US" altLang="zh-TW" dirty="0"/>
              <a:t>Style</a:t>
            </a:r>
            <a:r>
              <a:rPr lang="zh-TW" altLang="en-US" dirty="0"/>
              <a:t> 調整的地方</a:t>
            </a:r>
            <a:endParaRPr lang="en-US" altLang="zh-TW" dirty="0"/>
          </a:p>
          <a:p>
            <a:pPr lvl="1"/>
            <a:r>
              <a:rPr lang="zh-TW" altLang="en-US" dirty="0"/>
              <a:t>除了 </a:t>
            </a:r>
            <a:r>
              <a:rPr lang="en-US" altLang="zh-TW" dirty="0"/>
              <a:t>ID</a:t>
            </a:r>
            <a:r>
              <a:rPr lang="zh-TW" altLang="en-US" dirty="0"/>
              <a:t>、</a:t>
            </a:r>
            <a:r>
              <a:rPr lang="en-US" altLang="zh-TW" dirty="0"/>
              <a:t>Class </a:t>
            </a:r>
            <a:r>
              <a:rPr lang="zh-TW" altLang="en-US" dirty="0"/>
              <a:t>以外也可以自己設定其他屬性，如：</a:t>
            </a:r>
            <a:r>
              <a:rPr lang="en-US" altLang="zh-TW" dirty="0"/>
              <a:t>name</a:t>
            </a:r>
            <a:r>
              <a:rPr lang="zh-TW" altLang="en-US" dirty="0"/>
              <a:t>、</a:t>
            </a:r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3C8DF5-CF61-7C7D-00C9-9F9979C0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811" y="4540253"/>
            <a:ext cx="6524625" cy="2181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3208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CSS 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ID</a:t>
            </a:r>
            <a:r>
              <a:rPr lang="en-US" altLang="zh-TW" sz="2400" dirty="0"/>
              <a:t> </a:t>
            </a:r>
          </a:p>
          <a:p>
            <a:pPr lvl="1"/>
            <a:r>
              <a:rPr lang="zh-TW" altLang="en-US" dirty="0"/>
              <a:t>用於識別某一個</a:t>
            </a:r>
            <a:r>
              <a:rPr lang="en-US" altLang="zh-TW" dirty="0"/>
              <a:t>HTML </a:t>
            </a:r>
            <a:r>
              <a:rPr lang="zh-TW" altLang="en-US" dirty="0"/>
              <a:t>元素 </a:t>
            </a:r>
            <a:r>
              <a:rPr lang="en-US" altLang="zh-TW" dirty="0"/>
              <a:t>(Element)</a:t>
            </a:r>
          </a:p>
          <a:p>
            <a:pPr lvl="1"/>
            <a:r>
              <a:rPr lang="en-US" altLang="zh-TW" dirty="0"/>
              <a:t>1</a:t>
            </a:r>
            <a:r>
              <a:rPr lang="zh-TW" altLang="en-US" dirty="0"/>
              <a:t>個 </a:t>
            </a:r>
            <a:r>
              <a:rPr lang="en-US" altLang="zh-TW" dirty="0"/>
              <a:t>HTML </a:t>
            </a:r>
            <a:r>
              <a:rPr lang="zh-TW" altLang="en-US" dirty="0"/>
              <a:t>頁面只會有</a:t>
            </a:r>
            <a:r>
              <a:rPr lang="en-US" altLang="zh-TW" dirty="0"/>
              <a:t>1</a:t>
            </a:r>
            <a:r>
              <a:rPr lang="zh-TW" altLang="en-US" dirty="0"/>
              <a:t>組，便於 </a:t>
            </a:r>
            <a:r>
              <a:rPr lang="en-US" altLang="zh-TW" dirty="0"/>
              <a:t>JavaScript </a:t>
            </a:r>
            <a:r>
              <a:rPr lang="zh-TW" altLang="en-US" dirty="0"/>
              <a:t>操作</a:t>
            </a:r>
            <a:endParaRPr lang="en-US" altLang="zh-TW" dirty="0"/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CSS</a:t>
            </a:r>
            <a:r>
              <a:rPr lang="zh-TW" altLang="en-US" dirty="0"/>
              <a:t> 的定義上會在以「</a:t>
            </a:r>
            <a:r>
              <a:rPr lang="en-US" altLang="zh-TW" dirty="0"/>
              <a:t>#</a:t>
            </a:r>
            <a:r>
              <a:rPr lang="zh-TW" altLang="en-US" dirty="0"/>
              <a:t>」開頭</a:t>
            </a:r>
            <a:endParaRPr lang="en-US" altLang="zh-TW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ID </a:t>
            </a:r>
            <a:r>
              <a:rPr lang="zh-TW" altLang="en-US" dirty="0"/>
              <a:t>選擇 </a:t>
            </a:r>
            <a:r>
              <a:rPr lang="en-US" altLang="zh-TW" dirty="0"/>
              <a:t>HTML</a:t>
            </a:r>
            <a:r>
              <a:rPr lang="zh-TW" altLang="en-US" dirty="0"/>
              <a:t> 元素時，會在前面加上「</a:t>
            </a:r>
            <a:r>
              <a:rPr lang="en-US" altLang="zh-TW" dirty="0"/>
              <a:t>#</a:t>
            </a:r>
            <a:r>
              <a:rPr lang="zh-TW" altLang="en-US" dirty="0"/>
              <a:t>」</a:t>
            </a:r>
            <a:endParaRPr lang="en-US" altLang="zh-TW" dirty="0"/>
          </a:p>
          <a:p>
            <a:pPr lvl="2"/>
            <a:r>
              <a:rPr lang="zh-TW" altLang="en-US" dirty="0"/>
              <a:t>使用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lang="zh-TW" altLang="en-US" dirty="0"/>
              <a:t> 只會拿到第一個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6057"/>
          <a:stretch/>
        </p:blipFill>
        <p:spPr>
          <a:xfrm>
            <a:off x="8355107" y="2348971"/>
            <a:ext cx="2147541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27" y="3947490"/>
            <a:ext cx="4991100" cy="2181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376" y="3940510"/>
            <a:ext cx="3648075" cy="2571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88010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使用的套件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609600" y="1536192"/>
            <a:ext cx="10160000" cy="4590288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使用到 </a:t>
            </a:r>
            <a:r>
              <a:rPr lang="en-US" altLang="zh-TW" sz="2200" dirty="0"/>
              <a:t>NodeJS </a:t>
            </a:r>
            <a:r>
              <a:rPr lang="zh-TW" altLang="en-US" sz="2200" dirty="0"/>
              <a:t>相關套件</a:t>
            </a:r>
            <a:endParaRPr lang="en-US" altLang="zh-TW" sz="2200" dirty="0"/>
          </a:p>
          <a:p>
            <a:pPr lvl="1"/>
            <a:r>
              <a:rPr lang="en-US" altLang="zh-TW" sz="2000" dirty="0"/>
              <a:t>Web Framework</a:t>
            </a:r>
            <a:r>
              <a:rPr lang="zh-TW" altLang="en-US" sz="2000" dirty="0"/>
              <a:t>：</a:t>
            </a:r>
            <a:r>
              <a:rPr lang="en-US" altLang="zh-TW" sz="2000" dirty="0" err="1">
                <a:hlinkClick r:id="rId2"/>
              </a:rPr>
              <a:t>express.js</a:t>
            </a:r>
            <a:endParaRPr lang="en-US" altLang="zh-TW" sz="2000" dirty="0"/>
          </a:p>
          <a:p>
            <a:pPr lvl="1"/>
            <a:r>
              <a:rPr lang="en-US" altLang="zh-TW" sz="2000" dirty="0"/>
              <a:t>Http Client</a:t>
            </a:r>
            <a:r>
              <a:rPr lang="zh-TW" altLang="en-US" sz="2000" dirty="0"/>
              <a:t>：</a:t>
            </a:r>
            <a:r>
              <a:rPr lang="en-US" altLang="zh-TW" sz="2000" dirty="0" err="1">
                <a:hlinkClick r:id="rId3"/>
              </a:rPr>
              <a:t>axios</a:t>
            </a:r>
            <a:endParaRPr lang="en-US" altLang="zh-TW" dirty="0"/>
          </a:p>
          <a:p>
            <a:pPr lvl="1"/>
            <a:r>
              <a:rPr lang="en-US" altLang="zh-TW" sz="2000" dirty="0"/>
              <a:t>HTML</a:t>
            </a:r>
            <a:r>
              <a:rPr lang="zh-TW" altLang="en-US" sz="2000" dirty="0"/>
              <a:t>、</a:t>
            </a:r>
            <a:r>
              <a:rPr lang="en-US" altLang="zh-TW" sz="2000" dirty="0"/>
              <a:t>XML </a:t>
            </a:r>
            <a:r>
              <a:rPr lang="zh-TW" altLang="en-US" sz="2000" dirty="0"/>
              <a:t>內容解析：</a:t>
            </a:r>
            <a:r>
              <a:rPr lang="en-US" altLang="zh-TW" sz="2000" dirty="0">
                <a:hlinkClick r:id="rId4"/>
              </a:rPr>
              <a:t>cheerio</a:t>
            </a:r>
            <a:endParaRPr lang="en-US" altLang="zh-TW" sz="2000" dirty="0"/>
          </a:p>
          <a:p>
            <a:pPr lvl="1"/>
            <a:r>
              <a:rPr lang="zh-TW" altLang="en-US" sz="2000" dirty="0"/>
              <a:t>解析</a:t>
            </a:r>
            <a:r>
              <a:rPr lang="en-US" altLang="zh-TW" sz="2000" dirty="0"/>
              <a:t>RSS</a:t>
            </a:r>
            <a:r>
              <a:rPr lang="zh-TW" altLang="en-US" sz="2000" dirty="0"/>
              <a:t> 內容：</a:t>
            </a:r>
            <a:r>
              <a:rPr lang="en-US" altLang="zh-TW" sz="2000" dirty="0" err="1">
                <a:hlinkClick r:id="rId5"/>
              </a:rPr>
              <a:t>rss</a:t>
            </a:r>
            <a:r>
              <a:rPr lang="en-US" altLang="zh-TW" sz="2000" dirty="0">
                <a:hlinkClick r:id="rId5"/>
              </a:rPr>
              <a:t>-parser</a:t>
            </a:r>
            <a:endParaRPr lang="en-US" altLang="zh-TW" sz="2000" dirty="0"/>
          </a:p>
          <a:p>
            <a:pPr lvl="1"/>
            <a:r>
              <a:rPr lang="en-US" altLang="zh-TW" sz="2000" dirty="0"/>
              <a:t>E2E</a:t>
            </a:r>
            <a:r>
              <a:rPr lang="zh-TW" altLang="en-US" sz="2000" dirty="0"/>
              <a:t>網頁測試工具：</a:t>
            </a:r>
            <a:r>
              <a:rPr lang="en-US" altLang="zh-TW" sz="2000" dirty="0">
                <a:latin typeface="+mn-ea"/>
                <a:hlinkClick r:id="rId6"/>
              </a:rPr>
              <a:t>Puppeteer</a:t>
            </a:r>
            <a:r>
              <a:rPr lang="zh-TW" altLang="en-US" sz="2000" dirty="0">
                <a:latin typeface="+mj-ea"/>
              </a:rPr>
              <a:t> </a:t>
            </a:r>
            <a:r>
              <a:rPr lang="en-US" altLang="zh-TW" sz="2000" dirty="0">
                <a:latin typeface="+mj-ea"/>
              </a:rPr>
              <a:t>(</a:t>
            </a:r>
            <a:r>
              <a:rPr lang="zh-TW" altLang="en-US" sz="2000" dirty="0">
                <a:latin typeface="+mj-ea"/>
              </a:rPr>
              <a:t>尚未加上去</a:t>
            </a:r>
            <a:r>
              <a:rPr lang="en-US" altLang="zh-TW" sz="2000" dirty="0">
                <a:latin typeface="+mj-ea"/>
              </a:rPr>
              <a:t>)</a:t>
            </a:r>
            <a:endParaRPr lang="en-US" altLang="zh-TW" sz="2000" dirty="0"/>
          </a:p>
          <a:p>
            <a:pPr lvl="1"/>
            <a:r>
              <a:rPr lang="zh-TW" altLang="en-US" sz="2000" dirty="0"/>
              <a:t>產生 </a:t>
            </a:r>
            <a:r>
              <a:rPr lang="en-US" altLang="zh-TW" sz="2000" dirty="0"/>
              <a:t>RSS</a:t>
            </a:r>
            <a:r>
              <a:rPr lang="zh-TW" altLang="en-US" sz="2000" dirty="0"/>
              <a:t> 內容：</a:t>
            </a:r>
            <a:r>
              <a:rPr lang="en-US" altLang="zh-TW" sz="2000" dirty="0">
                <a:hlinkClick r:id="rId7"/>
              </a:rPr>
              <a:t>feed</a:t>
            </a:r>
            <a:endParaRPr lang="en-US" altLang="zh-TW" sz="2000" dirty="0"/>
          </a:p>
          <a:p>
            <a:pPr lvl="1"/>
            <a:r>
              <a:rPr lang="zh-TW" altLang="en-US" sz="2000" dirty="0"/>
              <a:t>繁簡中文轉換：</a:t>
            </a:r>
            <a:r>
              <a:rPr lang="en-US" altLang="zh-TW" sz="2000" dirty="0" err="1">
                <a:hlinkClick r:id="rId8"/>
              </a:rPr>
              <a:t>simplecc-wasm</a:t>
            </a:r>
            <a:endParaRPr lang="en-US" altLang="zh-TW" sz="2000" dirty="0"/>
          </a:p>
          <a:p>
            <a:r>
              <a:rPr lang="zh-TW" altLang="en-US" sz="2267" dirty="0"/>
              <a:t>使用 </a:t>
            </a:r>
            <a:r>
              <a:rPr lang="en-US" altLang="zh-TW" sz="2267" dirty="0"/>
              <a:t>TypeScript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157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CSS 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Class</a:t>
            </a:r>
            <a:endParaRPr lang="en-US" altLang="zh-TW" sz="2400" dirty="0"/>
          </a:p>
          <a:p>
            <a:pPr lvl="1"/>
            <a:r>
              <a:rPr lang="zh-TW" altLang="en-US" dirty="0"/>
              <a:t>每一個 </a:t>
            </a:r>
            <a:r>
              <a:rPr lang="en-US" altLang="zh-TW" dirty="0"/>
              <a:t>HTML</a:t>
            </a:r>
            <a:r>
              <a:rPr lang="zh-TW" altLang="en-US" dirty="0"/>
              <a:t> 元素皆可使用</a:t>
            </a:r>
            <a:endParaRPr lang="en-US" altLang="zh-TW" dirty="0"/>
          </a:p>
          <a:p>
            <a:pPr lvl="1"/>
            <a:r>
              <a:rPr lang="zh-TW" altLang="en-US" dirty="0"/>
              <a:t>大多用於 </a:t>
            </a:r>
            <a:r>
              <a:rPr lang="en-US" altLang="zh-TW" dirty="0"/>
              <a:t>CSS</a:t>
            </a:r>
            <a:r>
              <a:rPr lang="zh-TW" altLang="en-US" dirty="0"/>
              <a:t> 樣式，可以樣式調整時 </a:t>
            </a:r>
            <a:r>
              <a:rPr lang="en-US" altLang="zh-TW" dirty="0"/>
              <a:t>Style</a:t>
            </a:r>
            <a:r>
              <a:rPr lang="zh-TW" altLang="en-US" dirty="0"/>
              <a:t> 調整的地方</a:t>
            </a:r>
            <a:endParaRPr lang="en-US" altLang="zh-TW" dirty="0"/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CSS</a:t>
            </a:r>
            <a:r>
              <a:rPr lang="zh-TW" altLang="en-US" dirty="0"/>
              <a:t> 的定義上會以「</a:t>
            </a:r>
            <a:r>
              <a:rPr lang="en-US" altLang="zh-TW" dirty="0"/>
              <a:t>.</a:t>
            </a:r>
            <a:r>
              <a:rPr lang="zh-TW" altLang="en-US" dirty="0"/>
              <a:t>」開頭</a:t>
            </a:r>
            <a:endParaRPr lang="en-US" altLang="zh-TW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ID </a:t>
            </a:r>
            <a:r>
              <a:rPr lang="zh-TW" altLang="en-US" dirty="0"/>
              <a:t>選擇 </a:t>
            </a:r>
            <a:r>
              <a:rPr lang="en-US" altLang="zh-TW" dirty="0"/>
              <a:t>HTML</a:t>
            </a:r>
            <a:r>
              <a:rPr lang="zh-TW" altLang="en-US" dirty="0"/>
              <a:t> 元素時，會在前面加上「</a:t>
            </a:r>
            <a:r>
              <a:rPr lang="en-US" altLang="zh-TW" dirty="0"/>
              <a:t>.</a:t>
            </a:r>
            <a:r>
              <a:rPr lang="zh-TW" altLang="en-US" dirty="0"/>
              <a:t>」</a:t>
            </a:r>
            <a:endParaRPr lang="en-US" altLang="zh-TW" dirty="0"/>
          </a:p>
          <a:p>
            <a:pPr lvl="2"/>
            <a:r>
              <a:rPr lang="zh-TW" altLang="en-US" dirty="0"/>
              <a:t>使用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getElementByClassName</a:t>
            </a:r>
            <a:r>
              <a:rPr lang="zh-TW" altLang="en-US" dirty="0"/>
              <a:t> 拿到多個</a:t>
            </a:r>
            <a:endParaRPr lang="en-US" altLang="zh-TW" sz="2000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894" y="2540979"/>
            <a:ext cx="2162175" cy="561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681" y="3902337"/>
            <a:ext cx="3339490" cy="2759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781" y="4041153"/>
            <a:ext cx="4991100" cy="2181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22810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CSS 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Tag</a:t>
            </a:r>
          </a:p>
          <a:p>
            <a:pPr lvl="1"/>
            <a:r>
              <a:rPr lang="zh-TW" altLang="en-US" dirty="0"/>
              <a:t>透過 </a:t>
            </a:r>
            <a:r>
              <a:rPr lang="zh-TW" altLang="zh-TW" dirty="0"/>
              <a:t>Selector</a:t>
            </a:r>
            <a:r>
              <a:rPr lang="en-US" altLang="zh-TW" dirty="0"/>
              <a:t> </a:t>
            </a:r>
            <a:r>
              <a:rPr lang="zh-TW" altLang="en-US" dirty="0"/>
              <a:t>可以選到指定 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</a:p>
          <a:p>
            <a:pPr lvl="2"/>
            <a:r>
              <a:rPr lang="zh-TW" altLang="en-US" dirty="0"/>
              <a:t>搭配 </a:t>
            </a:r>
            <a:r>
              <a:rPr lang="en-US" altLang="zh-TW" dirty="0"/>
              <a:t>ID</a:t>
            </a:r>
            <a:r>
              <a:rPr lang="zh-TW" altLang="en-US" dirty="0"/>
              <a:t>、</a:t>
            </a:r>
            <a:r>
              <a:rPr lang="en-US" altLang="zh-TW" dirty="0"/>
              <a:t>Class </a:t>
            </a:r>
            <a:r>
              <a:rPr lang="zh-TW" altLang="en-US" dirty="0"/>
              <a:t>會讓選擇元素變得比較精準</a:t>
            </a:r>
            <a:endParaRPr lang="en-US" altLang="zh-TW" dirty="0"/>
          </a:p>
          <a:p>
            <a:pPr lvl="1"/>
            <a:r>
              <a:rPr lang="zh-TW" altLang="en-US" dirty="0"/>
              <a:t>可以一層一層的選到指定 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17" y="3265805"/>
            <a:ext cx="4419600" cy="2581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321" y="3265805"/>
            <a:ext cx="4448175" cy="1914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39930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CSS 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可以透過 </a:t>
            </a:r>
            <a:r>
              <a:rPr lang="en-US" altLang="zh-TW" sz="2400" dirty="0"/>
              <a:t>Tag </a:t>
            </a:r>
            <a:r>
              <a:rPr lang="zh-TW" altLang="en-US" sz="2400" dirty="0"/>
              <a:t>屬性取得指定的 </a:t>
            </a:r>
            <a:r>
              <a:rPr lang="en-US" altLang="zh-TW" sz="2400" dirty="0"/>
              <a:t>HTML</a:t>
            </a:r>
            <a:r>
              <a:rPr lang="zh-TW" altLang="en-US" sz="2400" dirty="0"/>
              <a:t> 元素</a:t>
            </a:r>
            <a:endParaRPr lang="en-US" altLang="zh-TW" sz="2400" dirty="0"/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[name="this_is_name"]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[name!="this_is_name"]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[name^="this_is_name"]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[name$="this_is_name"]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14" y="3649048"/>
            <a:ext cx="4419600" cy="2581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98" y="3696335"/>
            <a:ext cx="4400550" cy="1952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字方塊 9"/>
          <p:cNvSpPr txBox="1"/>
          <p:nvPr/>
        </p:nvSpPr>
        <p:spPr>
          <a:xfrm>
            <a:off x="4417941" y="2046983"/>
            <a:ext cx="183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(</a:t>
            </a:r>
            <a:r>
              <a:rPr lang="zh-TW" altLang="en-US" b="1" dirty="0">
                <a:solidFill>
                  <a:srgbClr val="0000FF"/>
                </a:solidFill>
              </a:rPr>
              <a:t>屬性值等於</a:t>
            </a:r>
            <a:r>
              <a:rPr lang="en-US" altLang="zh-TW" b="1" dirty="0">
                <a:solidFill>
                  <a:srgbClr val="0000FF"/>
                </a:solidFill>
              </a:rPr>
              <a:t>)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17941" y="2439958"/>
            <a:ext cx="183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(</a:t>
            </a:r>
            <a:r>
              <a:rPr lang="zh-TW" altLang="en-US" b="1" dirty="0">
                <a:solidFill>
                  <a:srgbClr val="0000FF"/>
                </a:solidFill>
              </a:rPr>
              <a:t>屬性值不等於</a:t>
            </a:r>
            <a:r>
              <a:rPr lang="en-US" altLang="zh-TW" b="1" dirty="0">
                <a:solidFill>
                  <a:srgbClr val="0000FF"/>
                </a:solidFill>
              </a:rPr>
              <a:t>)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17940" y="2767423"/>
            <a:ext cx="19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(</a:t>
            </a:r>
            <a:r>
              <a:rPr lang="zh-TW" altLang="en-US" b="1" dirty="0">
                <a:solidFill>
                  <a:srgbClr val="0000FF"/>
                </a:solidFill>
              </a:rPr>
              <a:t>屬性值開頭等於</a:t>
            </a:r>
            <a:r>
              <a:rPr lang="en-US" altLang="zh-TW" b="1" dirty="0">
                <a:solidFill>
                  <a:srgbClr val="0000FF"/>
                </a:solidFill>
              </a:rPr>
              <a:t>)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17940" y="3134651"/>
            <a:ext cx="20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(</a:t>
            </a:r>
            <a:r>
              <a:rPr lang="zh-TW" altLang="en-US" b="1" dirty="0">
                <a:solidFill>
                  <a:srgbClr val="0000FF"/>
                </a:solidFill>
              </a:rPr>
              <a:t>屬性值結尾等於</a:t>
            </a:r>
            <a:r>
              <a:rPr lang="en-US" altLang="zh-TW" b="1" dirty="0">
                <a:solidFill>
                  <a:srgbClr val="0000FF"/>
                </a:solidFill>
              </a:rPr>
              <a:t>)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288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CSS 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子元素若無可識別的屬性時</a:t>
            </a:r>
            <a:endParaRPr lang="en-US" altLang="zh-TW" sz="2400" dirty="0"/>
          </a:p>
          <a:p>
            <a:pPr lvl="1"/>
            <a:r>
              <a:rPr lang="zh-TW" altLang="en-US" dirty="0"/>
              <a:t>無任何屬性或是相同的 </a:t>
            </a:r>
            <a:r>
              <a:rPr lang="en-US" altLang="zh-TW" dirty="0"/>
              <a:t>Class</a:t>
            </a:r>
          </a:p>
          <a:p>
            <a:r>
              <a:rPr lang="zh-TW" altLang="en-US" sz="2400" dirty="0"/>
              <a:t>可以指定第幾個</a:t>
            </a:r>
            <a:endParaRPr lang="en-US" altLang="zh-TW" dirty="0"/>
          </a:p>
          <a:p>
            <a:pPr lvl="1"/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:first-child</a:t>
            </a:r>
          </a:p>
          <a:p>
            <a:pPr lvl="1"/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:last-child</a:t>
            </a:r>
          </a:p>
          <a:p>
            <a:pPr lvl="1"/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:nth-child(n)</a:t>
            </a:r>
          </a:p>
          <a:p>
            <a:pPr lvl="1"/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:nth-last-child(n)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78" y="4246044"/>
            <a:ext cx="3925801" cy="22928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97" y="1281114"/>
            <a:ext cx="3390900" cy="525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36166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CSS 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其他 </a:t>
            </a:r>
            <a:r>
              <a:rPr lang="en-US" altLang="zh-TW" sz="2400" dirty="0"/>
              <a:t>Selectors </a:t>
            </a:r>
            <a:r>
              <a:rPr lang="zh-TW" altLang="en-US" sz="2400" dirty="0"/>
              <a:t>的操作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dirty="0"/>
              <a:t>[selectors A],[selectors B]</a:t>
            </a:r>
          </a:p>
          <a:p>
            <a:pPr lvl="2"/>
            <a:r>
              <a:rPr lang="zh-TW" altLang="en-US" dirty="0"/>
              <a:t>以逗號間隔，選擇多個元素</a:t>
            </a:r>
            <a:endParaRPr lang="en-US" altLang="zh-TW" dirty="0"/>
          </a:p>
          <a:p>
            <a:pPr lvl="1"/>
            <a:r>
              <a:rPr lang="en-US" altLang="zh-TW" dirty="0"/>
              <a:t>[selectors A][selectors B]</a:t>
            </a:r>
          </a:p>
          <a:p>
            <a:pPr lvl="2"/>
            <a:r>
              <a:rPr lang="zh-TW" altLang="en-US" b="1" dirty="0">
                <a:solidFill>
                  <a:srgbClr val="0000FF"/>
                </a:solidFill>
              </a:rPr>
              <a:t>無空白</a:t>
            </a:r>
            <a:r>
              <a:rPr lang="zh-TW" altLang="en-US" dirty="0"/>
              <a:t>，多個 </a:t>
            </a:r>
            <a:r>
              <a:rPr lang="en-US" altLang="zh-TW" dirty="0"/>
              <a:t>Class </a:t>
            </a:r>
            <a:r>
              <a:rPr lang="zh-TW" altLang="en-US" dirty="0"/>
              <a:t>或 </a:t>
            </a:r>
            <a:r>
              <a:rPr lang="en-US" altLang="zh-TW" dirty="0"/>
              <a:t>ID</a:t>
            </a:r>
            <a:endParaRPr lang="en-US" altLang="zh-TW" sz="2000" dirty="0"/>
          </a:p>
          <a:p>
            <a:pPr lvl="1"/>
            <a:r>
              <a:rPr lang="en-US" altLang="zh-TW" dirty="0"/>
              <a:t>[selectors A]&gt;[selectors B]</a:t>
            </a:r>
          </a:p>
          <a:p>
            <a:pPr lvl="2"/>
            <a:r>
              <a:rPr lang="zh-TW" altLang="en-US" dirty="0"/>
              <a:t>選擇子元素</a:t>
            </a:r>
            <a:endParaRPr lang="en-US" altLang="zh-TW" dirty="0"/>
          </a:p>
          <a:p>
            <a:pPr lvl="1"/>
            <a:r>
              <a:rPr lang="en-US" altLang="zh-TW" dirty="0"/>
              <a:t>[selectors A] [selectors B]</a:t>
            </a:r>
          </a:p>
          <a:p>
            <a:pPr lvl="2"/>
            <a:r>
              <a:rPr lang="zh-TW" altLang="en-US" b="1" dirty="0">
                <a:solidFill>
                  <a:srgbClr val="0000FF"/>
                </a:solidFill>
              </a:rPr>
              <a:t>有空白</a:t>
            </a:r>
            <a:r>
              <a:rPr lang="zh-TW" altLang="en-US" dirty="0"/>
              <a:t>，選擇子元素</a:t>
            </a:r>
            <a:endParaRPr lang="en-US" altLang="zh-TW" dirty="0"/>
          </a:p>
          <a:p>
            <a:pPr lvl="1"/>
            <a:r>
              <a:rPr lang="en-US" altLang="zh-TW" dirty="0"/>
              <a:t>[selectors A]+[selectors B]</a:t>
            </a:r>
          </a:p>
          <a:p>
            <a:pPr lvl="2"/>
            <a:r>
              <a:rPr lang="zh-TW" altLang="en-US" dirty="0"/>
              <a:t>指定後面且相鄰的元素</a:t>
            </a:r>
            <a:endParaRPr lang="en-US" altLang="zh-TW" dirty="0"/>
          </a:p>
          <a:p>
            <a:pPr lvl="1"/>
            <a:r>
              <a:rPr lang="en-US" altLang="zh-TW" dirty="0"/>
              <a:t>[selectors A]~[selectors B]</a:t>
            </a:r>
          </a:p>
          <a:p>
            <a:pPr lvl="2"/>
            <a:r>
              <a:rPr lang="zh-TW" altLang="en-US" dirty="0"/>
              <a:t>指定後面的元素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54" y="18257"/>
            <a:ext cx="3070233" cy="3070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14" y="3268667"/>
            <a:ext cx="3127373" cy="3452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63881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CSS 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相關套件</a:t>
            </a:r>
            <a:endParaRPr lang="en-US" altLang="zh-TW" sz="2400" dirty="0"/>
          </a:p>
          <a:p>
            <a:pPr lvl="1"/>
            <a:r>
              <a:rPr lang="zh-TW" altLang="en-US" dirty="0"/>
              <a:t>前端</a:t>
            </a:r>
            <a:endParaRPr lang="en-US" altLang="zh-TW" dirty="0"/>
          </a:p>
          <a:p>
            <a:pPr lvl="2"/>
            <a:r>
              <a:rPr lang="en-US" altLang="zh-TW" dirty="0"/>
              <a:t>JavaScript (</a:t>
            </a:r>
            <a:r>
              <a:rPr lang="zh-TW" altLang="en-US" dirty="0"/>
              <a:t>原生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JQuery</a:t>
            </a:r>
          </a:p>
          <a:p>
            <a:pPr lvl="1"/>
            <a:r>
              <a:rPr lang="zh-TW" altLang="en-US" dirty="0"/>
              <a:t>後端</a:t>
            </a:r>
            <a:endParaRPr lang="en-US" altLang="zh-TW" dirty="0"/>
          </a:p>
          <a:p>
            <a:pPr lvl="2"/>
            <a:r>
              <a:rPr lang="en-US" altLang="zh-TW" dirty="0">
                <a:hlinkClick r:id="rId2"/>
              </a:rPr>
              <a:t>cheerio</a:t>
            </a:r>
            <a:r>
              <a:rPr lang="zh-TW" altLang="en-US" dirty="0"/>
              <a:t> </a:t>
            </a:r>
            <a:r>
              <a:rPr lang="en-US" altLang="zh-TW" dirty="0"/>
              <a:t>(NodeJS)</a:t>
            </a:r>
          </a:p>
          <a:p>
            <a:pPr lvl="2"/>
            <a:r>
              <a:rPr lang="en-US" altLang="zh-TW" dirty="0">
                <a:hlinkClick r:id="rId3"/>
              </a:rPr>
              <a:t>AngleSharp</a:t>
            </a:r>
            <a:r>
              <a:rPr lang="en-US" altLang="zh-TW" dirty="0"/>
              <a:t> (C# .NET)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7669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6A6D3-EF39-A8D3-2EC4-FD53F696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 (</a:t>
            </a:r>
            <a:r>
              <a:rPr lang="zh-TW" altLang="zh-TW" dirty="0"/>
              <a:t>RSS &amp; Atom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C6F88-681F-3941-D2D2-40424021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有些網站會提供自己的 </a:t>
            </a:r>
            <a:r>
              <a:rPr lang="en-US" altLang="zh-TW" sz="2400" dirty="0"/>
              <a:t>RSS</a:t>
            </a:r>
            <a:r>
              <a:rPr lang="zh-TW" altLang="en-US" sz="2400" dirty="0"/>
              <a:t> </a:t>
            </a:r>
            <a:r>
              <a:rPr lang="en-US" altLang="zh-TW" sz="2400" dirty="0"/>
              <a:t>/</a:t>
            </a:r>
            <a:r>
              <a:rPr lang="zh-TW" altLang="en-US" sz="2400" dirty="0"/>
              <a:t> </a:t>
            </a:r>
            <a:r>
              <a:rPr lang="en-US" altLang="zh-TW" sz="2400" dirty="0"/>
              <a:t>Atom</a:t>
            </a:r>
            <a:r>
              <a:rPr lang="zh-TW" altLang="en-US" sz="2400" dirty="0"/>
              <a:t> 服務</a:t>
            </a:r>
            <a:endParaRPr lang="en-US" altLang="zh-TW" sz="2400" dirty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YouTube</a:t>
            </a:r>
            <a:r>
              <a:rPr lang="zh-TW" altLang="en-US" dirty="0"/>
              <a:t>、</a:t>
            </a:r>
            <a:r>
              <a:rPr lang="en-US" altLang="zh-TW" dirty="0"/>
              <a:t>PTT</a:t>
            </a:r>
            <a:r>
              <a:rPr lang="zh-TW" altLang="en-US" dirty="0"/>
              <a:t>、中央氣象局、</a:t>
            </a:r>
            <a:r>
              <a:rPr lang="en-US" altLang="zh-TW" dirty="0"/>
              <a:t>ETtoday</a:t>
            </a:r>
            <a:r>
              <a:rPr lang="zh-TW" altLang="en-US" dirty="0"/>
              <a:t>新聞網</a:t>
            </a:r>
            <a:r>
              <a:rPr lang="en-US" altLang="zh-TW" dirty="0"/>
              <a:t>…</a:t>
            </a:r>
          </a:p>
          <a:p>
            <a:r>
              <a:rPr lang="zh-TW" altLang="en-US" sz="2400" dirty="0"/>
              <a:t>可以從 </a:t>
            </a:r>
            <a:r>
              <a:rPr lang="en-US" altLang="zh-TW" sz="2400" dirty="0"/>
              <a:t>RSS</a:t>
            </a:r>
            <a:r>
              <a:rPr lang="zh-TW" altLang="en-US" sz="2400" dirty="0"/>
              <a:t> </a:t>
            </a:r>
            <a:r>
              <a:rPr lang="en-US" altLang="zh-TW" sz="2400" dirty="0"/>
              <a:t>/</a:t>
            </a:r>
            <a:r>
              <a:rPr lang="zh-TW" altLang="en-US" sz="2400" dirty="0"/>
              <a:t> </a:t>
            </a:r>
            <a:r>
              <a:rPr lang="en-US" altLang="zh-TW" sz="2400" dirty="0"/>
              <a:t>Atom</a:t>
            </a:r>
            <a:r>
              <a:rPr lang="zh-TW" altLang="en-US" sz="2400" dirty="0"/>
              <a:t> 拿到內容或是連結 </a:t>
            </a:r>
            <a:r>
              <a:rPr lang="en-US" altLang="zh-TW" sz="2400" dirty="0"/>
              <a:t>(</a:t>
            </a:r>
            <a:r>
              <a:rPr lang="zh-TW" altLang="en-US" sz="2400" dirty="0"/>
              <a:t>用於兩階段爬文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ED0B2A-4181-FD65-CB28-ECFB26A4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19680"/>
          <a:stretch/>
        </p:blipFill>
        <p:spPr>
          <a:xfrm>
            <a:off x="2554409" y="2846290"/>
            <a:ext cx="7083182" cy="3894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09" y="1259784"/>
            <a:ext cx="5419725" cy="2762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55726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RSS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什麼是 </a:t>
            </a:r>
            <a:r>
              <a:rPr lang="en-US" altLang="zh-TW" sz="2400" dirty="0"/>
              <a:t>RSS?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lvl="1"/>
            <a:r>
              <a:rPr lang="en-US" altLang="zh-TW" dirty="0"/>
              <a:t>RDF Site Summary </a:t>
            </a:r>
            <a:r>
              <a:rPr lang="zh-TW" altLang="en-US" dirty="0"/>
              <a:t>或</a:t>
            </a:r>
            <a:r>
              <a:rPr lang="en-US" altLang="zh-TW" dirty="0"/>
              <a:t> Really Simple Syndication</a:t>
            </a:r>
            <a:r>
              <a:rPr lang="zh-TW" altLang="en-US" dirty="0"/>
              <a:t> 的縮寫</a:t>
            </a:r>
            <a:endParaRPr lang="en-US" altLang="zh-TW" dirty="0"/>
          </a:p>
          <a:p>
            <a:pPr lvl="1"/>
            <a:r>
              <a:rPr lang="zh-TW" altLang="en-US" dirty="0"/>
              <a:t>一種訊息來源格式規範，以 </a:t>
            </a:r>
            <a:r>
              <a:rPr lang="en-US" altLang="zh-TW" dirty="0"/>
              <a:t>XML</a:t>
            </a:r>
            <a:r>
              <a:rPr lang="zh-TW" altLang="en-US" dirty="0"/>
              <a:t> 的格式定義</a:t>
            </a:r>
            <a:endParaRPr lang="en-US" altLang="zh-TW" dirty="0"/>
          </a:p>
          <a:p>
            <a:pPr lvl="2"/>
            <a:r>
              <a:rPr lang="zh-TW" altLang="en-US" dirty="0"/>
              <a:t>內容包含標題、描述、圖片、連結、發布時間、發文者</a:t>
            </a:r>
            <a:r>
              <a:rPr lang="en-US" altLang="zh-TW" dirty="0"/>
              <a:t>…</a:t>
            </a:r>
          </a:p>
          <a:p>
            <a:pPr lvl="1"/>
            <a:r>
              <a:rPr lang="zh-TW" altLang="en-US" dirty="0"/>
              <a:t>當網站內容更新時，可以自動通知網站訂閱者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606" y="3438283"/>
            <a:ext cx="5545736" cy="32454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86820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Atom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什麼是 </a:t>
            </a:r>
            <a:r>
              <a:rPr lang="en-US" altLang="zh-TW" sz="2400" dirty="0"/>
              <a:t>Atom?</a:t>
            </a:r>
          </a:p>
          <a:p>
            <a:pPr lvl="1"/>
            <a:r>
              <a:rPr lang="en-US" altLang="zh-TW" dirty="0"/>
              <a:t>Atom Syndication Format</a:t>
            </a:r>
            <a:r>
              <a:rPr lang="zh-TW" altLang="en-US" dirty="0"/>
              <a:t> 的縮寫</a:t>
            </a:r>
            <a:endParaRPr lang="en-US" altLang="zh-TW" dirty="0"/>
          </a:p>
          <a:p>
            <a:pPr lvl="1"/>
            <a:r>
              <a:rPr lang="zh-TW" altLang="en-US" dirty="0"/>
              <a:t>一種訊息來源格式規範，以 </a:t>
            </a:r>
            <a:r>
              <a:rPr lang="en-US" altLang="zh-TW" dirty="0"/>
              <a:t>XML</a:t>
            </a:r>
            <a:r>
              <a:rPr lang="zh-TW" altLang="en-US" dirty="0"/>
              <a:t> 的格式定義</a:t>
            </a:r>
            <a:endParaRPr lang="en-US" altLang="zh-TW" sz="1800" dirty="0"/>
          </a:p>
          <a:p>
            <a:pPr lvl="1"/>
            <a:r>
              <a:rPr lang="en-US" altLang="zh-TW" dirty="0"/>
              <a:t>RSS </a:t>
            </a:r>
            <a:r>
              <a:rPr lang="zh-TW" altLang="en-US" dirty="0"/>
              <a:t>以外的另一種格式規範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68" y="3189788"/>
            <a:ext cx="5472637" cy="3483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2401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 (</a:t>
            </a:r>
            <a:r>
              <a:rPr lang="zh-TW" altLang="zh-TW" dirty="0"/>
              <a:t>RSS &amp; Atom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使用套件去處理不同的格式規範</a:t>
            </a:r>
            <a:endParaRPr lang="en-US" altLang="zh-TW" sz="2400" dirty="0"/>
          </a:p>
          <a:p>
            <a:r>
              <a:rPr lang="zh-TW" altLang="en-US" sz="2400" dirty="0"/>
              <a:t>解析 </a:t>
            </a:r>
            <a:r>
              <a:rPr lang="en-US" altLang="zh-TW" sz="2400" dirty="0"/>
              <a:t>Feed </a:t>
            </a:r>
            <a:r>
              <a:rPr lang="zh-TW" altLang="en-US" sz="2400" dirty="0"/>
              <a:t>內容套件</a:t>
            </a:r>
            <a:endParaRPr lang="en-US" altLang="zh-TW" sz="2400" dirty="0"/>
          </a:p>
          <a:p>
            <a:pPr lvl="1"/>
            <a:r>
              <a:rPr lang="en-US" altLang="zh-TW" dirty="0">
                <a:hlinkClick r:id="rId2"/>
              </a:rPr>
              <a:t>rss-parser</a:t>
            </a:r>
            <a:r>
              <a:rPr lang="zh-TW" altLang="en-US" dirty="0"/>
              <a:t> </a:t>
            </a:r>
            <a:r>
              <a:rPr lang="en-US" altLang="zh-TW" dirty="0"/>
              <a:t>(NodeJS)</a:t>
            </a:r>
          </a:p>
          <a:p>
            <a:pPr lvl="1"/>
            <a:r>
              <a:rPr lang="en-US" altLang="zh-TW" dirty="0">
                <a:hlinkClick r:id="rId3"/>
              </a:rPr>
              <a:t>feed-reader</a:t>
            </a:r>
            <a:r>
              <a:rPr lang="zh-TW" altLang="en-US" dirty="0"/>
              <a:t> </a:t>
            </a:r>
            <a:r>
              <a:rPr lang="en-US" altLang="zh-TW" dirty="0"/>
              <a:t>(NodeJS)</a:t>
            </a:r>
          </a:p>
          <a:p>
            <a:pPr lvl="1"/>
            <a:r>
              <a:rPr lang="en-US" altLang="zh-TW" dirty="0">
                <a:hlinkClick r:id="rId4"/>
              </a:rPr>
              <a:t>cheerio</a:t>
            </a:r>
            <a:r>
              <a:rPr lang="zh-TW" altLang="en-US" dirty="0"/>
              <a:t> </a:t>
            </a:r>
            <a:r>
              <a:rPr lang="en-US" altLang="zh-TW" dirty="0"/>
              <a:t>(NodeJS)</a:t>
            </a:r>
          </a:p>
          <a:p>
            <a:pPr lvl="1"/>
            <a:r>
              <a:rPr lang="en-US" altLang="zh-TW" dirty="0">
                <a:hlinkClick r:id="rId5"/>
              </a:rPr>
              <a:t>FeedReader</a:t>
            </a:r>
            <a:r>
              <a:rPr lang="zh-TW" altLang="en-US" dirty="0"/>
              <a:t> </a:t>
            </a:r>
            <a:r>
              <a:rPr lang="en-US" altLang="zh-TW" dirty="0"/>
              <a:t>(C#</a:t>
            </a:r>
            <a:r>
              <a:rPr lang="zh-TW" altLang="en-US" dirty="0"/>
              <a:t> </a:t>
            </a:r>
            <a:r>
              <a:rPr lang="en-US" altLang="zh-TW" dirty="0"/>
              <a:t>.NET)</a:t>
            </a:r>
          </a:p>
          <a:p>
            <a:pPr lvl="1"/>
            <a:r>
              <a:rPr lang="en-US" altLang="zh-TW" dirty="0"/>
              <a:t>Microsoft.SyndicationFeed.ReaderWriter</a:t>
            </a:r>
            <a:r>
              <a:rPr lang="zh-TW" altLang="en-US" dirty="0"/>
              <a:t> </a:t>
            </a:r>
            <a:r>
              <a:rPr lang="en-US" altLang="zh-TW" dirty="0"/>
              <a:t>(C#</a:t>
            </a:r>
            <a:r>
              <a:rPr lang="zh-TW" altLang="en-US" dirty="0"/>
              <a:t> </a:t>
            </a:r>
            <a:r>
              <a:rPr lang="en-US" altLang="zh-TW" dirty="0"/>
              <a:t>.NET)</a:t>
            </a:r>
          </a:p>
          <a:p>
            <a:r>
              <a:rPr lang="zh-TW" altLang="en-US" sz="2400" dirty="0"/>
              <a:t>產生 </a:t>
            </a:r>
            <a:r>
              <a:rPr lang="en-US" altLang="zh-TW" sz="2400" dirty="0"/>
              <a:t>Feed</a:t>
            </a:r>
            <a:r>
              <a:rPr lang="zh-TW" altLang="en-US" sz="2400" dirty="0"/>
              <a:t> 內容套件</a:t>
            </a:r>
            <a:endParaRPr lang="en-US" altLang="zh-TW" sz="2400" dirty="0"/>
          </a:p>
          <a:p>
            <a:pPr lvl="1"/>
            <a:r>
              <a:rPr lang="en-US" altLang="zh-TW" dirty="0">
                <a:hlinkClick r:id="rId6"/>
              </a:rPr>
              <a:t>feed</a:t>
            </a:r>
            <a:r>
              <a:rPr lang="en-US" altLang="zh-TW" dirty="0"/>
              <a:t> (NodeJS)</a:t>
            </a:r>
          </a:p>
          <a:p>
            <a:pPr lvl="1"/>
            <a:r>
              <a:rPr lang="en-US" altLang="zh-TW" dirty="0"/>
              <a:t>Microsoft.SyndicationFeed.ReaderWriter</a:t>
            </a:r>
            <a:r>
              <a:rPr lang="zh-TW" altLang="en-US" dirty="0"/>
              <a:t> </a:t>
            </a:r>
            <a:r>
              <a:rPr lang="en-US" altLang="zh-TW" dirty="0"/>
              <a:t>(C#</a:t>
            </a:r>
            <a:r>
              <a:rPr lang="zh-TW" altLang="en-US" dirty="0"/>
              <a:t> </a:t>
            </a:r>
            <a:r>
              <a:rPr lang="en-US" altLang="zh-TW" dirty="0"/>
              <a:t>.NET)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3364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B29FF-1653-3BDB-80FB-5DEAC0B8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751272-B253-6F26-59EC-390F49F26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5257801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網頁爬蟲能夠做什麼</a:t>
            </a:r>
            <a:r>
              <a:rPr lang="en-US" altLang="zh-TW" sz="2400" dirty="0"/>
              <a:t>?</a:t>
            </a:r>
          </a:p>
          <a:p>
            <a:r>
              <a:rPr lang="zh-TW" altLang="en-US" sz="2400" dirty="0"/>
              <a:t>如何爬網頁</a:t>
            </a:r>
            <a:r>
              <a:rPr lang="en-US" altLang="zh-TW" sz="2400" dirty="0"/>
              <a:t>?</a:t>
            </a:r>
          </a:p>
          <a:p>
            <a:pPr lvl="1"/>
            <a:r>
              <a:rPr lang="zh-TW" altLang="en-US" dirty="0"/>
              <a:t>兩階段爬文</a:t>
            </a:r>
            <a:endParaRPr lang="en-US" altLang="zh-TW" dirty="0"/>
          </a:p>
          <a:p>
            <a:r>
              <a:rPr lang="zh-TW" altLang="en-US" sz="2400" dirty="0"/>
              <a:t>網頁爬蟲相關工具</a:t>
            </a:r>
            <a:endParaRPr lang="en-US" altLang="zh-TW" sz="2000" dirty="0"/>
          </a:p>
          <a:p>
            <a:pPr lvl="1"/>
            <a:r>
              <a:rPr lang="zh-TW" altLang="en-US" dirty="0"/>
              <a:t>瀏覽器開發者工具</a:t>
            </a:r>
            <a:endParaRPr lang="en-US" altLang="zh-TW" dirty="0"/>
          </a:p>
          <a:p>
            <a:pPr lvl="1"/>
            <a:r>
              <a:rPr lang="en-US" altLang="zh-TW" dirty="0"/>
              <a:t>CSS Selector</a:t>
            </a:r>
          </a:p>
          <a:p>
            <a:pPr lvl="1"/>
            <a:r>
              <a:rPr lang="en-US" altLang="zh-TW" dirty="0"/>
              <a:t>Feed (RSS &amp; Atom)</a:t>
            </a:r>
          </a:p>
          <a:p>
            <a:pPr lvl="1"/>
            <a:r>
              <a:rPr lang="en-US" altLang="zh-TW" dirty="0"/>
              <a:t>Open Graph</a:t>
            </a:r>
          </a:p>
          <a:p>
            <a:pPr lvl="1"/>
            <a:r>
              <a:rPr lang="zh-TW" altLang="en-US" dirty="0"/>
              <a:t>相關的套件</a:t>
            </a:r>
            <a:endParaRPr lang="en-US" altLang="zh-TW" dirty="0"/>
          </a:p>
          <a:p>
            <a:r>
              <a:rPr lang="zh-TW" altLang="en-US" sz="2400" dirty="0"/>
              <a:t>反網頁爬蟲 </a:t>
            </a:r>
            <a:endParaRPr lang="en-US" altLang="zh-TW" sz="2400" dirty="0"/>
          </a:p>
          <a:p>
            <a:pPr lvl="1"/>
            <a:r>
              <a:rPr lang="zh-TW" altLang="en-US" dirty="0"/>
              <a:t>常見的反網頁爬蟲機制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18430-11C9-86A7-0B9A-BD8A5427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3225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 (</a:t>
            </a:r>
            <a:r>
              <a:rPr lang="zh-TW" altLang="zh-TW" dirty="0"/>
              <a:t>RSS &amp; Atom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Feed Reader</a:t>
            </a:r>
          </a:p>
          <a:p>
            <a:pPr lvl="1"/>
            <a:r>
              <a:rPr lang="en-US" altLang="zh-TW" dirty="0"/>
              <a:t>Android Application</a:t>
            </a:r>
          </a:p>
          <a:p>
            <a:pPr lvl="2"/>
            <a:r>
              <a:rPr lang="en-US" altLang="zh-TW" dirty="0"/>
              <a:t>Feeder</a:t>
            </a:r>
          </a:p>
          <a:p>
            <a:pPr lvl="1"/>
            <a:r>
              <a:rPr lang="en-US" altLang="zh-TW" dirty="0"/>
              <a:t>Desktop Application (Windows</a:t>
            </a:r>
            <a:r>
              <a:rPr lang="zh-TW" altLang="en-US" dirty="0"/>
              <a:t>、</a:t>
            </a:r>
            <a:r>
              <a:rPr lang="en-US" altLang="zh-TW" dirty="0"/>
              <a:t>Linux</a:t>
            </a:r>
            <a:r>
              <a:rPr lang="zh-TW" altLang="en-US" dirty="0"/>
              <a:t>、</a:t>
            </a:r>
            <a:r>
              <a:rPr lang="en-US" altLang="zh-TW" dirty="0" err="1"/>
              <a:t>MacOS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Vivaldi</a:t>
            </a:r>
          </a:p>
          <a:p>
            <a:pPr lvl="2"/>
            <a:r>
              <a:rPr lang="en-US" altLang="zh-TW" dirty="0"/>
              <a:t>Thunderbird</a:t>
            </a:r>
            <a:endParaRPr lang="en-US" altLang="zh-TW" sz="2000" dirty="0"/>
          </a:p>
          <a:p>
            <a:pPr lvl="1"/>
            <a:r>
              <a:rPr lang="zh-TW" altLang="en-US" dirty="0"/>
              <a:t>瀏覽器 </a:t>
            </a:r>
            <a:r>
              <a:rPr lang="en-US" altLang="zh-TW" dirty="0"/>
              <a:t>(Firefox</a:t>
            </a:r>
            <a:r>
              <a:rPr lang="zh-TW" altLang="en-US" dirty="0"/>
              <a:t>、</a:t>
            </a:r>
            <a:r>
              <a:rPr lang="en-US" altLang="zh-TW" dirty="0"/>
              <a:t>Chrome</a:t>
            </a:r>
            <a:r>
              <a:rPr lang="zh-TW" altLang="en-US" dirty="0"/>
              <a:t>、</a:t>
            </a:r>
            <a:r>
              <a:rPr lang="en-US" altLang="zh-TW" dirty="0"/>
              <a:t>Edge</a:t>
            </a:r>
            <a:r>
              <a:rPr lang="zh-TW" altLang="en-US" dirty="0"/>
              <a:t>、</a:t>
            </a:r>
            <a:r>
              <a:rPr lang="en-US" altLang="zh-TW" dirty="0"/>
              <a:t>Vivaldi)</a:t>
            </a:r>
          </a:p>
          <a:p>
            <a:pPr lvl="2"/>
            <a:r>
              <a:rPr lang="en-US" altLang="zh-TW" dirty="0"/>
              <a:t>Feedbro Reader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擴充插件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雲端服務</a:t>
            </a:r>
            <a:endParaRPr lang="en-US" altLang="zh-TW" dirty="0"/>
          </a:p>
          <a:p>
            <a:pPr lvl="2"/>
            <a:r>
              <a:rPr lang="en-US" altLang="zh-TW" dirty="0"/>
              <a:t>Feedly</a:t>
            </a:r>
          </a:p>
          <a:p>
            <a:pPr lvl="2"/>
            <a:r>
              <a:rPr lang="en-US" altLang="zh-TW" dirty="0"/>
              <a:t>Inoreader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753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階段二爬文遇到的狀況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拿取文章時會因為排版的關係，會多出了 </a:t>
            </a:r>
            <a:r>
              <a:rPr lang="en-US" altLang="zh-TW" sz="2400" dirty="0"/>
              <a:t>HTML</a:t>
            </a:r>
            <a:r>
              <a:rPr lang="zh-TW" altLang="en-US" sz="2400" dirty="0"/>
              <a:t> </a:t>
            </a:r>
            <a:r>
              <a:rPr lang="en-US" altLang="zh-TW" sz="2400" dirty="0"/>
              <a:t>Tag</a:t>
            </a:r>
          </a:p>
          <a:p>
            <a:r>
              <a:rPr lang="zh-TW" altLang="en-US" sz="2400" dirty="0"/>
              <a:t>如果只是要拿標題、摘要和圖片要如何處理</a:t>
            </a:r>
            <a:r>
              <a:rPr lang="en-US" altLang="zh-TW" sz="2400" dirty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55" y="2531836"/>
            <a:ext cx="8263135" cy="4157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63123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77B68-F562-DA9B-2801-B53ADFBA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Open Graph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675D47-E64B-6791-B035-6CD00EC2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我們在使用 </a:t>
            </a:r>
            <a:r>
              <a:rPr lang="en-US" altLang="zh-TW" sz="2400" dirty="0"/>
              <a:t>Facebook</a:t>
            </a:r>
            <a:r>
              <a:rPr lang="zh-TW" altLang="en-US" sz="2400" dirty="0"/>
              <a:t>、</a:t>
            </a:r>
            <a:r>
              <a:rPr lang="en-US" altLang="zh-TW" sz="2400" dirty="0"/>
              <a:t>LINE </a:t>
            </a:r>
            <a:r>
              <a:rPr lang="zh-TW" altLang="en-US" sz="2400" dirty="0"/>
              <a:t>或是 </a:t>
            </a:r>
            <a:r>
              <a:rPr lang="en-US" altLang="zh-TW" sz="2400" dirty="0"/>
              <a:t>iota… </a:t>
            </a:r>
            <a:r>
              <a:rPr lang="zh-TW" altLang="en-US" sz="2400" dirty="0"/>
              <a:t>時</a:t>
            </a:r>
            <a:endParaRPr lang="en-US" altLang="zh-TW" sz="2400" dirty="0"/>
          </a:p>
          <a:p>
            <a:r>
              <a:rPr lang="zh-TW" altLang="en-US" sz="2400" dirty="0"/>
              <a:t>貼上連結後為何會自動出現網站圖片、標題和描述</a:t>
            </a:r>
            <a:r>
              <a:rPr lang="en-US" altLang="zh-TW" sz="2400" dirty="0"/>
              <a:t>?</a:t>
            </a:r>
          </a:p>
          <a:p>
            <a:pPr lvl="1"/>
            <a:r>
              <a:rPr lang="zh-TW" altLang="en-US" dirty="0"/>
              <a:t>因為它們已經幫你看過你貼的連結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EE27D3-702F-3D57-CCB9-42F5795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73" y="3067445"/>
            <a:ext cx="5027432" cy="1603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37" y="3067445"/>
            <a:ext cx="3361142" cy="3096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88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Open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網頁 </a:t>
            </a:r>
            <a:r>
              <a:rPr lang="en-US" altLang="zh-TW" sz="2400" dirty="0"/>
              <a:t>Head </a:t>
            </a:r>
            <a:r>
              <a:rPr lang="zh-TW" altLang="en-US" sz="2400" dirty="0"/>
              <a:t>有定義了一些 </a:t>
            </a:r>
            <a:r>
              <a:rPr lang="en-US" altLang="zh-TW" sz="2400" dirty="0"/>
              <a:t>&lt;meta&gt; </a:t>
            </a:r>
            <a:r>
              <a:rPr lang="zh-TW" altLang="en-US" sz="2400" dirty="0"/>
              <a:t>的資訊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5240"/>
          <a:stretch/>
        </p:blipFill>
        <p:spPr>
          <a:xfrm>
            <a:off x="2793304" y="2138976"/>
            <a:ext cx="5845470" cy="4261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32701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Open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什麼是 </a:t>
            </a:r>
            <a:r>
              <a:rPr lang="en-US" altLang="zh-TW" sz="2400" dirty="0"/>
              <a:t>Open Graph?</a:t>
            </a:r>
          </a:p>
          <a:p>
            <a:pPr lvl="1"/>
            <a:r>
              <a:rPr lang="zh-TW" altLang="en-US" dirty="0"/>
              <a:t>由 </a:t>
            </a:r>
            <a:r>
              <a:rPr lang="en-US" altLang="zh-TW" dirty="0"/>
              <a:t>Facebook </a:t>
            </a:r>
            <a:r>
              <a:rPr lang="zh-TW" altLang="en-US" dirty="0"/>
              <a:t>提出的設定</a:t>
            </a:r>
            <a:endParaRPr lang="en-US" altLang="zh-TW" dirty="0"/>
          </a:p>
          <a:p>
            <a:pPr lvl="1"/>
            <a:r>
              <a:rPr lang="zh-TW" altLang="en-US" dirty="0"/>
              <a:t>可以在一些社群軟體上讓連結可以看起來更豐富</a:t>
            </a:r>
            <a:endParaRPr lang="en-US" altLang="zh-TW" dirty="0"/>
          </a:p>
          <a:p>
            <a:pPr lvl="2"/>
            <a:r>
              <a:rPr lang="zh-TW" altLang="en-US" dirty="0"/>
              <a:t>可以定義標題、描述、圖片</a:t>
            </a:r>
            <a:r>
              <a:rPr lang="en-US" altLang="zh-TW" dirty="0"/>
              <a:t>…</a:t>
            </a:r>
            <a:r>
              <a:rPr lang="zh-TW" altLang="en-US" dirty="0"/>
              <a:t>等內容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91188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Open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Open Graph </a:t>
            </a:r>
            <a:r>
              <a:rPr lang="zh-TW" altLang="en-US" sz="2400" dirty="0"/>
              <a:t>標籤</a:t>
            </a:r>
            <a:endParaRPr lang="en-US" altLang="zh-TW" sz="2400" dirty="0"/>
          </a:p>
          <a:p>
            <a:pPr lvl="1"/>
            <a:r>
              <a:rPr lang="en-US" altLang="zh-TW" dirty="0"/>
              <a:t>&lt;meta property="og:type"&gt;</a:t>
            </a:r>
          </a:p>
          <a:p>
            <a:pPr lvl="2"/>
            <a:r>
              <a:rPr lang="en-US" altLang="zh-TW" dirty="0"/>
              <a:t>og:url</a:t>
            </a:r>
            <a:r>
              <a:rPr lang="zh-TW" altLang="en-US" dirty="0"/>
              <a:t>、</a:t>
            </a:r>
            <a:r>
              <a:rPr lang="en-US" altLang="zh-TW" dirty="0"/>
              <a:t>og:title</a:t>
            </a:r>
            <a:r>
              <a:rPr lang="zh-TW" altLang="en-US" dirty="0"/>
              <a:t>、</a:t>
            </a:r>
            <a:r>
              <a:rPr lang="en-US" altLang="zh-TW" dirty="0"/>
              <a:t>og:description</a:t>
            </a:r>
            <a:r>
              <a:rPr lang="zh-TW" altLang="en-US" dirty="0"/>
              <a:t>、</a:t>
            </a:r>
            <a:r>
              <a:rPr lang="en-US" altLang="zh-TW" dirty="0"/>
              <a:t>og:image</a:t>
            </a:r>
          </a:p>
          <a:p>
            <a:r>
              <a:rPr lang="en-US" altLang="zh-TW" sz="2400" dirty="0"/>
              <a:t>Schema </a:t>
            </a:r>
            <a:r>
              <a:rPr lang="zh-TW" altLang="en-US" sz="2400" dirty="0"/>
              <a:t>標籤</a:t>
            </a:r>
            <a:endParaRPr lang="en-US" altLang="zh-TW" sz="2400" dirty="0"/>
          </a:p>
          <a:p>
            <a:pPr lvl="1"/>
            <a:r>
              <a:rPr lang="en-US" altLang="zh-TW" dirty="0"/>
              <a:t>&lt;meta itemprop="name"&gt;</a:t>
            </a:r>
          </a:p>
          <a:p>
            <a:pPr lvl="2"/>
            <a:r>
              <a:rPr lang="en-US" altLang="zh-TW" dirty="0"/>
              <a:t>name</a:t>
            </a:r>
            <a:r>
              <a:rPr lang="zh-TW" altLang="en-US" dirty="0"/>
              <a:t>、</a:t>
            </a:r>
            <a:r>
              <a:rPr lang="en-US" altLang="zh-TW" dirty="0"/>
              <a:t>description</a:t>
            </a:r>
            <a:r>
              <a:rPr lang="zh-TW" altLang="en-US" dirty="0"/>
              <a:t>、</a:t>
            </a:r>
            <a:r>
              <a:rPr lang="en-US" altLang="zh-TW" dirty="0"/>
              <a:t>image</a:t>
            </a:r>
          </a:p>
          <a:p>
            <a:r>
              <a:rPr lang="en-US" altLang="zh-TW" sz="2400" dirty="0"/>
              <a:t>Twitter </a:t>
            </a:r>
            <a:r>
              <a:rPr lang="zh-TW" altLang="en-US" sz="2400" dirty="0"/>
              <a:t>標籤</a:t>
            </a:r>
            <a:endParaRPr lang="en-US" altLang="zh-TW" sz="2400" dirty="0"/>
          </a:p>
          <a:p>
            <a:pPr lvl="1"/>
            <a:r>
              <a:rPr lang="en-US" altLang="zh-TW" dirty="0"/>
              <a:t>&lt;meta name="twitter:card"&gt;</a:t>
            </a:r>
          </a:p>
          <a:p>
            <a:pPr lvl="2"/>
            <a:r>
              <a:rPr lang="en-US" altLang="zh-TW" dirty="0"/>
              <a:t>twitter:card</a:t>
            </a:r>
            <a:r>
              <a:rPr lang="zh-TW" altLang="en-US" dirty="0"/>
              <a:t>、</a:t>
            </a:r>
            <a:r>
              <a:rPr lang="en-US" altLang="zh-TW" dirty="0"/>
              <a:t>twitter:title</a:t>
            </a:r>
            <a:r>
              <a:rPr lang="zh-TW" altLang="en-US" dirty="0"/>
              <a:t>、</a:t>
            </a:r>
            <a:r>
              <a:rPr lang="en-US" altLang="zh-TW" dirty="0"/>
              <a:t>twitter:description</a:t>
            </a:r>
            <a:r>
              <a:rPr lang="zh-TW" altLang="en-US" dirty="0"/>
              <a:t>、</a:t>
            </a:r>
            <a:r>
              <a:rPr lang="en-US" altLang="zh-TW" dirty="0"/>
              <a:t>twitter:image</a:t>
            </a:r>
            <a:r>
              <a:rPr lang="zh-TW" altLang="en-US" dirty="0"/>
              <a:t>、</a:t>
            </a:r>
            <a:r>
              <a:rPr lang="en-US" altLang="zh-TW" dirty="0"/>
              <a:t>twitter:site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606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階段二爬文遇到的狀況 </a:t>
            </a:r>
            <a:r>
              <a:rPr lang="en-US" altLang="zh-TW" dirty="0"/>
              <a:t>(</a:t>
            </a:r>
            <a:r>
              <a:rPr lang="zh-TW" altLang="en-US" dirty="0"/>
              <a:t>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拿取文章時會因為排版的關係，會多出了 </a:t>
            </a:r>
            <a:r>
              <a:rPr lang="en-US" altLang="zh-TW" sz="2400" dirty="0"/>
              <a:t>HTML</a:t>
            </a:r>
            <a:r>
              <a:rPr lang="zh-TW" altLang="en-US" sz="2400" dirty="0"/>
              <a:t> </a:t>
            </a:r>
            <a:r>
              <a:rPr lang="en-US" altLang="zh-TW" sz="2400" dirty="0"/>
              <a:t>Tag</a:t>
            </a:r>
          </a:p>
          <a:p>
            <a:r>
              <a:rPr lang="zh-TW" altLang="en-US" sz="2400" dirty="0"/>
              <a:t>如果只是要拿標題、摘要和圖片要如何處理</a:t>
            </a:r>
            <a:r>
              <a:rPr lang="en-US" altLang="zh-TW" sz="2400" dirty="0"/>
              <a:t>?</a:t>
            </a:r>
          </a:p>
          <a:p>
            <a:pPr lvl="1"/>
            <a:r>
              <a:rPr lang="zh-TW" altLang="en-US" dirty="0">
                <a:solidFill>
                  <a:srgbClr val="0000FF"/>
                </a:solidFill>
              </a:rPr>
              <a:t>可以透過 </a:t>
            </a:r>
            <a:r>
              <a:rPr lang="en-US" altLang="zh-TW" dirty="0">
                <a:solidFill>
                  <a:srgbClr val="0000FF"/>
                </a:solidFill>
              </a:rPr>
              <a:t>Open Graph </a:t>
            </a:r>
            <a:r>
              <a:rPr lang="zh-TW" altLang="en-US" dirty="0">
                <a:solidFill>
                  <a:srgbClr val="0000FF"/>
                </a:solidFill>
              </a:rPr>
              <a:t>標籤 只拿取想要的標題、摘要和圖片</a:t>
            </a:r>
            <a:endParaRPr lang="en-US" altLang="zh-TW" dirty="0">
              <a:solidFill>
                <a:srgbClr val="0000FF"/>
              </a:solidFill>
            </a:endParaRPr>
          </a:p>
          <a:p>
            <a:pPr lvl="2"/>
            <a:r>
              <a:rPr lang="zh-TW" altLang="en-US" dirty="0">
                <a:solidFill>
                  <a:srgbClr val="0000FF"/>
                </a:solidFill>
              </a:rPr>
              <a:t>可大大降低因前端改版而又要重新調整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r>
              <a:rPr lang="zh-TW" altLang="en-US" dirty="0"/>
              <a:t>個人比較傾向使用 </a:t>
            </a:r>
            <a:r>
              <a:rPr lang="en-US" altLang="zh-TW" dirty="0"/>
              <a:t>Open Graph</a:t>
            </a:r>
            <a:r>
              <a:rPr lang="zh-TW" altLang="en-US" dirty="0"/>
              <a:t>的內容，對於新聞內容有興趣再點進去看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30" y="3729821"/>
            <a:ext cx="7001375" cy="2670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82697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相關工具整理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+mn-ea"/>
              </a:rPr>
              <a:t>HTTP Request</a:t>
            </a:r>
          </a:p>
          <a:p>
            <a:pPr lvl="1"/>
            <a:r>
              <a:rPr lang="en-US" altLang="zh-TW" dirty="0">
                <a:latin typeface="+mn-ea"/>
              </a:rPr>
              <a:t>NodeJS</a:t>
            </a:r>
          </a:p>
          <a:p>
            <a:pPr lvl="2"/>
            <a:r>
              <a:rPr lang="en-US" altLang="zh-TW" sz="2000" dirty="0">
                <a:latin typeface="+mn-ea"/>
              </a:rPr>
              <a:t>Axios</a:t>
            </a:r>
            <a:r>
              <a:rPr lang="zh-TW" altLang="en-US" sz="2000" dirty="0">
                <a:latin typeface="+mn-ea"/>
              </a:rPr>
              <a:t>、</a:t>
            </a:r>
            <a:r>
              <a:rPr lang="en-US" altLang="zh-TW" sz="2000" dirty="0">
                <a:latin typeface="+mn-ea"/>
              </a:rPr>
              <a:t>Got</a:t>
            </a:r>
            <a:r>
              <a:rPr lang="zh-TW" altLang="en-US" sz="2000" dirty="0">
                <a:latin typeface="+mn-ea"/>
              </a:rPr>
              <a:t>、</a:t>
            </a:r>
            <a:r>
              <a:rPr lang="en-US" altLang="zh-TW" sz="2000" dirty="0">
                <a:latin typeface="+mn-ea"/>
              </a:rPr>
              <a:t>RestClient…</a:t>
            </a:r>
          </a:p>
          <a:p>
            <a:pPr lvl="1"/>
            <a:r>
              <a:rPr lang="en-US" altLang="zh-TW" dirty="0">
                <a:latin typeface="+mn-ea"/>
              </a:rPr>
              <a:t>C#</a:t>
            </a:r>
          </a:p>
          <a:p>
            <a:pPr lvl="2"/>
            <a:r>
              <a:rPr lang="en-US" altLang="zh-TW" sz="2000" dirty="0">
                <a:latin typeface="+mn-ea"/>
              </a:rPr>
              <a:t>Microsoft HttpClient</a:t>
            </a:r>
            <a:r>
              <a:rPr lang="zh-TW" altLang="en-US" sz="2000" dirty="0">
                <a:latin typeface="+mn-ea"/>
              </a:rPr>
              <a:t>、</a:t>
            </a:r>
            <a:r>
              <a:rPr lang="en-US" altLang="zh-TW" sz="2000" dirty="0">
                <a:latin typeface="+mn-ea"/>
              </a:rPr>
              <a:t>RestSharp</a:t>
            </a:r>
          </a:p>
          <a:p>
            <a:r>
              <a:rPr lang="en-US" altLang="zh-TW" sz="2400" dirty="0">
                <a:latin typeface="+mn-ea"/>
              </a:rPr>
              <a:t>HTML</a:t>
            </a:r>
            <a:r>
              <a:rPr lang="zh-TW" altLang="en-US" sz="2400" dirty="0">
                <a:latin typeface="+mn-ea"/>
              </a:rPr>
              <a:t> 內容解析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  <a:hlinkClick r:id="rId2"/>
              </a:rPr>
              <a:t>cheerio</a:t>
            </a:r>
            <a:r>
              <a:rPr lang="en-US" altLang="zh-TW" dirty="0">
                <a:latin typeface="+mn-ea"/>
              </a:rPr>
              <a:t> (NodeJS)</a:t>
            </a:r>
          </a:p>
          <a:p>
            <a:pPr lvl="1"/>
            <a:r>
              <a:rPr lang="en-US" altLang="zh-TW" dirty="0">
                <a:latin typeface="+mn-ea"/>
                <a:hlinkClick r:id="rId3"/>
              </a:rPr>
              <a:t>AngleSharp</a:t>
            </a:r>
            <a:r>
              <a:rPr lang="en-US" altLang="zh-TW" dirty="0">
                <a:latin typeface="+mn-ea"/>
              </a:rPr>
              <a:t> (C# .NET)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6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相關工具整理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+mn-ea"/>
              </a:rPr>
              <a:t>Web Automation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Tool </a:t>
            </a:r>
          </a:p>
          <a:p>
            <a:pPr lvl="1"/>
            <a:r>
              <a:rPr lang="en-US" altLang="zh-TW" dirty="0">
                <a:latin typeface="+mn-ea"/>
              </a:rPr>
              <a:t>NodeJS</a:t>
            </a:r>
          </a:p>
          <a:p>
            <a:pPr lvl="2"/>
            <a:r>
              <a:rPr lang="en-US" altLang="zh-TW" dirty="0">
                <a:latin typeface="+mn-ea"/>
                <a:hlinkClick r:id="rId2"/>
              </a:rPr>
              <a:t>Puppeteer</a:t>
            </a:r>
            <a:endParaRPr lang="en-US" altLang="zh-TW" dirty="0">
              <a:latin typeface="+mn-ea"/>
            </a:endParaRPr>
          </a:p>
          <a:p>
            <a:pPr lvl="2"/>
            <a:r>
              <a:rPr lang="en-US" altLang="zh-TW" dirty="0">
                <a:latin typeface="+mn-ea"/>
                <a:hlinkClick r:id="rId3"/>
              </a:rPr>
              <a:t>Playwright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sz="2200" dirty="0">
                <a:latin typeface="+mj-ea"/>
                <a:ea typeface="+mj-ea"/>
              </a:rPr>
              <a:t>C#</a:t>
            </a:r>
          </a:p>
          <a:p>
            <a:pPr lvl="2"/>
            <a:r>
              <a:rPr lang="en-US" altLang="zh-TW" dirty="0">
                <a:latin typeface="+mj-ea"/>
                <a:ea typeface="+mj-ea"/>
                <a:hlinkClick r:id="rId4"/>
              </a:rPr>
              <a:t>Puppeteer Sharp</a:t>
            </a:r>
            <a:endParaRPr lang="en-US" altLang="zh-TW" dirty="0">
              <a:latin typeface="+mj-ea"/>
              <a:ea typeface="+mj-ea"/>
            </a:endParaRPr>
          </a:p>
          <a:p>
            <a:pPr lvl="2"/>
            <a:r>
              <a:rPr lang="en-US" altLang="zh-TW" dirty="0">
                <a:latin typeface="+mj-ea"/>
                <a:ea typeface="+mj-ea"/>
                <a:hlinkClick r:id="rId5"/>
              </a:rPr>
              <a:t>Playwright for .NET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n-ea"/>
                <a:hlinkClick r:id="rId6"/>
              </a:rPr>
              <a:t>Selenium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5" name="摺角紙張 4"/>
          <p:cNvSpPr/>
          <p:nvPr/>
        </p:nvSpPr>
        <p:spPr>
          <a:xfrm>
            <a:off x="668055" y="4666878"/>
            <a:ext cx="10043090" cy="1733922"/>
          </a:xfrm>
          <a:prstGeom prst="foldedCorner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2000" dirty="0">
                <a:solidFill>
                  <a:schemeClr val="tx1"/>
                </a:solidFill>
              </a:rPr>
              <a:t>● 這些工具主要是用於 </a:t>
            </a:r>
            <a:r>
              <a:rPr lang="en-US" altLang="zh-TW" sz="2000" dirty="0">
                <a:solidFill>
                  <a:schemeClr val="tx1"/>
                </a:solidFill>
              </a:rPr>
              <a:t>Web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Frontend </a:t>
            </a:r>
            <a:r>
              <a:rPr lang="zh-TW" altLang="en-US" sz="2000" dirty="0">
                <a:solidFill>
                  <a:schemeClr val="tx1"/>
                </a:solidFill>
              </a:rPr>
              <a:t>的自動化測試，類似 </a:t>
            </a:r>
            <a:r>
              <a:rPr lang="en-US" altLang="zh-TW" sz="2000" dirty="0">
                <a:solidFill>
                  <a:schemeClr val="tx1"/>
                </a:solidFill>
              </a:rPr>
              <a:t>Selenium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● 模擬使用者開啟瀏覽器瀏覽網頁內容</a:t>
            </a:r>
            <a:endParaRPr lang="en-US" altLang="zh-TW" sz="2000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　　○ 模擬使用者操作網頁、網頁截圖、獲取 </a:t>
            </a:r>
            <a:r>
              <a:rPr lang="en-US" altLang="zh-TW" dirty="0">
                <a:solidFill>
                  <a:schemeClr val="tx1"/>
                </a:solidFill>
              </a:rPr>
              <a:t>HTML</a:t>
            </a:r>
            <a:r>
              <a:rPr lang="zh-TW" altLang="en-US" dirty="0">
                <a:solidFill>
                  <a:schemeClr val="tx1"/>
                </a:solidFill>
              </a:rPr>
              <a:t> 內容、監聽 </a:t>
            </a:r>
            <a:r>
              <a:rPr lang="en-US" altLang="zh-TW" dirty="0">
                <a:solidFill>
                  <a:schemeClr val="tx1"/>
                </a:solidFill>
              </a:rPr>
              <a:t>Network Request…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　　○ 透過模擬使用者操作網頁可以繞過部分反網頁爬蟲的機制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2000" dirty="0">
                <a:solidFill>
                  <a:schemeClr val="tx1"/>
                </a:solidFill>
              </a:rPr>
              <a:t>● 可用於進階的網頁爬蟲，因此這裡就不介紹如何使用</a:t>
            </a:r>
          </a:p>
        </p:txBody>
      </p:sp>
    </p:spTree>
    <p:extLst>
      <p:ext uri="{BB962C8B-B14F-4D97-AF65-F5344CB8AC3E}">
        <p14:creationId xmlns:p14="http://schemas.microsoft.com/office/powerpoint/2010/main" val="2526256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相關工具整理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+mn-ea"/>
              </a:rPr>
              <a:t>Feed </a:t>
            </a:r>
            <a:r>
              <a:rPr lang="zh-TW" altLang="en-US" sz="2400" dirty="0">
                <a:latin typeface="+mn-ea"/>
              </a:rPr>
              <a:t>內容解析</a:t>
            </a:r>
            <a:endParaRPr lang="en-US" altLang="zh-TW" sz="2400" dirty="0">
              <a:latin typeface="+mn-ea"/>
            </a:endParaRPr>
          </a:p>
          <a:p>
            <a:pPr lvl="1">
              <a:buClr>
                <a:srgbClr val="C0504D"/>
              </a:buClr>
            </a:pPr>
            <a:r>
              <a:rPr lang="en-US" altLang="zh-TW" dirty="0" err="1">
                <a:solidFill>
                  <a:prstClr val="black"/>
                </a:solidFill>
                <a:latin typeface="+mn-ea"/>
                <a:hlinkClick r:id="rId2"/>
              </a:rPr>
              <a:t>rss</a:t>
            </a:r>
            <a:r>
              <a:rPr lang="en-US" altLang="zh-TW" dirty="0">
                <a:solidFill>
                  <a:prstClr val="black"/>
                </a:solidFill>
                <a:latin typeface="+mn-ea"/>
                <a:hlinkClick r:id="rId2"/>
              </a:rPr>
              <a:t>-parser</a:t>
            </a:r>
            <a:r>
              <a:rPr lang="zh-TW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+mn-ea"/>
              </a:rPr>
              <a:t>(NodeJS)</a:t>
            </a:r>
          </a:p>
          <a:p>
            <a:pPr lvl="1">
              <a:buClr>
                <a:srgbClr val="C0504D"/>
              </a:buClr>
            </a:pPr>
            <a:r>
              <a:rPr lang="en-US" altLang="zh-TW" dirty="0">
                <a:solidFill>
                  <a:prstClr val="black"/>
                </a:solidFill>
                <a:latin typeface="+mn-ea"/>
                <a:hlinkClick r:id="rId3"/>
              </a:rPr>
              <a:t>feed-reader</a:t>
            </a:r>
            <a:r>
              <a:rPr lang="zh-TW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+mn-ea"/>
              </a:rPr>
              <a:t>(NodeJS)</a:t>
            </a:r>
          </a:p>
          <a:p>
            <a:pPr lvl="1">
              <a:buClr>
                <a:srgbClr val="C0504D"/>
              </a:buClr>
            </a:pPr>
            <a:r>
              <a:rPr lang="en-US" altLang="zh-TW" dirty="0">
                <a:solidFill>
                  <a:prstClr val="black"/>
                </a:solidFill>
                <a:latin typeface="+mn-ea"/>
                <a:hlinkClick r:id="rId4"/>
              </a:rPr>
              <a:t>cheerio</a:t>
            </a:r>
            <a:r>
              <a:rPr lang="zh-TW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+mn-ea"/>
              </a:rPr>
              <a:t>(NodeJS)</a:t>
            </a:r>
          </a:p>
          <a:p>
            <a:pPr lvl="1">
              <a:buClr>
                <a:srgbClr val="C0504D"/>
              </a:buClr>
            </a:pPr>
            <a:r>
              <a:rPr lang="en-US" altLang="zh-TW" dirty="0">
                <a:solidFill>
                  <a:prstClr val="black"/>
                </a:solidFill>
                <a:latin typeface="+mn-ea"/>
                <a:hlinkClick r:id="rId5"/>
              </a:rPr>
              <a:t>FeedReader</a:t>
            </a:r>
            <a:r>
              <a:rPr lang="zh-TW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+mn-ea"/>
              </a:rPr>
              <a:t>(C#</a:t>
            </a:r>
            <a:r>
              <a:rPr lang="zh-TW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+mn-ea"/>
              </a:rPr>
              <a:t>.NET)</a:t>
            </a:r>
          </a:p>
          <a:p>
            <a:pPr lvl="1">
              <a:buClr>
                <a:srgbClr val="C0504D"/>
              </a:buClr>
            </a:pPr>
            <a:r>
              <a:rPr lang="en-US" altLang="zh-TW" dirty="0">
                <a:solidFill>
                  <a:prstClr val="black"/>
                </a:solidFill>
                <a:latin typeface="+mn-ea"/>
              </a:rPr>
              <a:t>Microsoft.SyndicationFeed.ReaderWriter</a:t>
            </a:r>
            <a:r>
              <a:rPr lang="zh-TW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+mn-ea"/>
              </a:rPr>
              <a:t>(C#</a:t>
            </a:r>
            <a:r>
              <a:rPr lang="zh-TW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+mn-ea"/>
              </a:rPr>
              <a:t>.NET)</a:t>
            </a:r>
          </a:p>
          <a:p>
            <a:pPr lvl="0">
              <a:buClr>
                <a:srgbClr val="4F81BD"/>
              </a:buClr>
            </a:pPr>
            <a:r>
              <a:rPr lang="zh-TW" altLang="en-US" sz="2400" dirty="0">
                <a:solidFill>
                  <a:prstClr val="black"/>
                </a:solidFill>
                <a:latin typeface="+mn-ea"/>
              </a:rPr>
              <a:t>產生 </a:t>
            </a:r>
            <a:r>
              <a:rPr lang="en-US" altLang="zh-TW" sz="2400" dirty="0">
                <a:solidFill>
                  <a:prstClr val="black"/>
                </a:solidFill>
                <a:latin typeface="+mn-ea"/>
              </a:rPr>
              <a:t>Feed</a:t>
            </a:r>
            <a:r>
              <a:rPr lang="zh-TW" altLang="en-US" sz="2400" dirty="0">
                <a:solidFill>
                  <a:prstClr val="black"/>
                </a:solidFill>
                <a:latin typeface="+mn-ea"/>
              </a:rPr>
              <a:t> 內容套件</a:t>
            </a:r>
            <a:endParaRPr lang="en-US" altLang="zh-TW" sz="2400" dirty="0">
              <a:solidFill>
                <a:prstClr val="black"/>
              </a:solidFill>
              <a:latin typeface="+mn-ea"/>
            </a:endParaRPr>
          </a:p>
          <a:p>
            <a:pPr lvl="1">
              <a:buClr>
                <a:srgbClr val="C0504D"/>
              </a:buClr>
            </a:pPr>
            <a:r>
              <a:rPr lang="en-US" altLang="zh-TW" dirty="0">
                <a:solidFill>
                  <a:prstClr val="black"/>
                </a:solidFill>
                <a:latin typeface="+mn-ea"/>
                <a:hlinkClick r:id="rId6"/>
              </a:rPr>
              <a:t>feed</a:t>
            </a:r>
            <a:r>
              <a:rPr lang="en-US" altLang="zh-TW" dirty="0">
                <a:solidFill>
                  <a:prstClr val="black"/>
                </a:solidFill>
                <a:latin typeface="+mn-ea"/>
              </a:rPr>
              <a:t> (NodeJS)</a:t>
            </a:r>
          </a:p>
          <a:p>
            <a:pPr lvl="1">
              <a:buClr>
                <a:srgbClr val="C0504D"/>
              </a:buClr>
            </a:pPr>
            <a:r>
              <a:rPr lang="en-US" altLang="zh-TW" dirty="0">
                <a:solidFill>
                  <a:prstClr val="black"/>
                </a:solidFill>
                <a:latin typeface="+mn-ea"/>
              </a:rPr>
              <a:t>Microsoft.SyndicationFeed.ReaderWriter</a:t>
            </a:r>
            <a:r>
              <a:rPr lang="zh-TW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+mn-ea"/>
              </a:rPr>
              <a:t>(C#</a:t>
            </a:r>
            <a:r>
              <a:rPr lang="zh-TW" altLang="en-US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+mn-ea"/>
              </a:rPr>
              <a:t>.NET)</a:t>
            </a:r>
          </a:p>
          <a:p>
            <a:pPr marL="114300" indent="0">
              <a:buClr>
                <a:srgbClr val="C0504D"/>
              </a:buClr>
              <a:buNone/>
            </a:pPr>
            <a:endParaRPr lang="en-US" altLang="zh-TW" dirty="0">
              <a:solidFill>
                <a:prstClr val="black"/>
              </a:solidFill>
              <a:latin typeface="+mn-ea"/>
            </a:endParaRPr>
          </a:p>
          <a:p>
            <a:pPr lvl="1"/>
            <a:endParaRPr lang="en-US" altLang="zh-TW" sz="2200" dirty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78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DCC1E40-1695-026C-B4F2-39D88CEB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網頁爬蟲能夠做什麼</a:t>
            </a:r>
            <a:r>
              <a:rPr lang="en-US" altLang="zh-TW" sz="4800" dirty="0"/>
              <a:t>?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329DA-8E2C-042E-7DC1-7026A69A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87611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AAA9F-ADBE-4E6E-4D64-B6B10FF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反網頁爬蟲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34688-6371-0532-C3D2-303E0D52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反爬蟲的目的與主因</a:t>
            </a:r>
            <a:endParaRPr lang="en-US" altLang="zh-TW" sz="2400" dirty="0"/>
          </a:p>
          <a:p>
            <a:pPr lvl="1"/>
            <a:r>
              <a:rPr lang="zh-TW" altLang="en-US" dirty="0"/>
              <a:t>防止成為</a:t>
            </a:r>
            <a:r>
              <a:rPr lang="zh-TW" altLang="en-US" dirty="0">
                <a:solidFill>
                  <a:srgbClr val="0000FF"/>
                </a:solidFill>
              </a:rPr>
              <a:t>內容農場</a:t>
            </a:r>
            <a:r>
              <a:rPr lang="zh-TW" altLang="en-US" dirty="0"/>
              <a:t>下手目標</a:t>
            </a:r>
            <a:endParaRPr lang="en-US" altLang="zh-TW" dirty="0"/>
          </a:p>
          <a:p>
            <a:pPr lvl="2"/>
            <a:r>
              <a:rPr lang="zh-TW" altLang="en-US" dirty="0"/>
              <a:t>盜用他人原創內容，並藉此賺取廣告流量</a:t>
            </a:r>
            <a:endParaRPr lang="en-US" altLang="zh-TW" dirty="0"/>
          </a:p>
          <a:p>
            <a:pPr lvl="1"/>
            <a:r>
              <a:rPr lang="zh-TW" altLang="en-US" dirty="0"/>
              <a:t>防止惡意的爬蟲程式</a:t>
            </a:r>
            <a:endParaRPr lang="en-US" altLang="zh-TW" dirty="0"/>
          </a:p>
          <a:p>
            <a:pPr lvl="1"/>
            <a:r>
              <a:rPr lang="en-US" altLang="zh-TW" dirty="0"/>
              <a:t>DDoS</a:t>
            </a:r>
            <a:r>
              <a:rPr lang="zh-TW" altLang="en-US" dirty="0"/>
              <a:t>防護、內容保護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AE10F5-2ACF-7BBA-9DA3-62061D88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97551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常見的反網頁爬蟲機制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檢查 </a:t>
            </a:r>
            <a:r>
              <a:rPr lang="en-US" altLang="zh-TW" sz="2400" dirty="0"/>
              <a:t>Request Header </a:t>
            </a:r>
            <a:r>
              <a:rPr lang="zh-TW" altLang="en-US" sz="2400" dirty="0"/>
              <a:t>的 </a:t>
            </a:r>
            <a:r>
              <a:rPr lang="en-US" altLang="zh-TW" sz="2400" dirty="0"/>
              <a:t>User Agent (</a:t>
            </a:r>
            <a:r>
              <a:rPr lang="zh-TW" altLang="en-US" sz="2400" dirty="0"/>
              <a:t>使用者代理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dirty="0"/>
              <a:t>透過瀏覽器 </a:t>
            </a:r>
            <a:r>
              <a:rPr lang="en-US" altLang="zh-TW" dirty="0"/>
              <a:t>Request </a:t>
            </a:r>
            <a:r>
              <a:rPr lang="zh-TW" altLang="en-US" dirty="0"/>
              <a:t>一個網頁時，會在 </a:t>
            </a:r>
            <a:r>
              <a:rPr lang="en-US" altLang="zh-TW" dirty="0"/>
              <a:t>Header </a:t>
            </a:r>
            <a:r>
              <a:rPr lang="zh-TW" altLang="en-US" dirty="0"/>
              <a:t>上放入 </a:t>
            </a:r>
            <a:r>
              <a:rPr lang="en-US" altLang="zh-TW" dirty="0"/>
              <a:t>User Agent</a:t>
            </a:r>
          </a:p>
          <a:p>
            <a:pPr lvl="1"/>
            <a:r>
              <a:rPr lang="zh-TW" altLang="en-US" dirty="0"/>
              <a:t>主要是要讓網站能夠知道你是使用哪一種瀏覽器</a:t>
            </a:r>
            <a:endParaRPr lang="en-US" altLang="zh-TW" dirty="0"/>
          </a:p>
          <a:p>
            <a:pPr lvl="2"/>
            <a:r>
              <a:rPr lang="zh-TW" altLang="en-US" dirty="0"/>
              <a:t>手機版瀏覽器提供手機版網頁內容、桌機版提供桌機版網頁內容</a:t>
            </a:r>
            <a:endParaRPr lang="en-US" altLang="zh-TW" dirty="0"/>
          </a:p>
          <a:p>
            <a:pPr lvl="2"/>
            <a:r>
              <a:rPr lang="en-US" altLang="zh-TW" dirty="0"/>
              <a:t>Chrome</a:t>
            </a:r>
            <a:r>
              <a:rPr lang="zh-TW" altLang="en-US" dirty="0"/>
              <a:t>、</a:t>
            </a:r>
            <a:r>
              <a:rPr lang="en-US" altLang="zh-TW" dirty="0"/>
              <a:t>Firefox </a:t>
            </a:r>
            <a:r>
              <a:rPr lang="zh-TW" altLang="en-US" dirty="0"/>
              <a:t>和 </a:t>
            </a:r>
            <a:r>
              <a:rPr lang="en-US" altLang="zh-TW" dirty="0"/>
              <a:t>Edge </a:t>
            </a:r>
            <a:r>
              <a:rPr lang="zh-TW" altLang="en-US" dirty="0"/>
              <a:t>都有可以修改 </a:t>
            </a:r>
            <a:r>
              <a:rPr lang="en-US" altLang="zh-TW" dirty="0"/>
              <a:t>User Agent</a:t>
            </a:r>
            <a:r>
              <a:rPr lang="zh-TW" altLang="en-US" dirty="0"/>
              <a:t> 的擴充插件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90" y="3569510"/>
            <a:ext cx="5298020" cy="3176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632695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常見的反網頁爬蟲機制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檢查 </a:t>
            </a:r>
            <a:r>
              <a:rPr lang="en-US" altLang="zh-TW" sz="2400" dirty="0"/>
              <a:t>Request</a:t>
            </a:r>
            <a:r>
              <a:rPr lang="zh-TW" altLang="en-US" sz="2400" dirty="0"/>
              <a:t> </a:t>
            </a:r>
            <a:r>
              <a:rPr lang="en-US" altLang="zh-TW" sz="2400" dirty="0"/>
              <a:t>Header </a:t>
            </a:r>
            <a:r>
              <a:rPr lang="zh-TW" altLang="en-US" sz="2400" dirty="0"/>
              <a:t>的 </a:t>
            </a:r>
            <a:r>
              <a:rPr lang="en-US" altLang="zh-TW" sz="2400" dirty="0"/>
              <a:t>User Agent (</a:t>
            </a:r>
            <a:r>
              <a:rPr lang="zh-TW" altLang="en-US" sz="2400" dirty="0"/>
              <a:t>使用者代理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dirty="0"/>
              <a:t>透過瀏覽器 </a:t>
            </a:r>
            <a:r>
              <a:rPr lang="en-US" altLang="zh-TW" dirty="0"/>
              <a:t>Request </a:t>
            </a:r>
            <a:r>
              <a:rPr lang="zh-TW" altLang="en-US" dirty="0"/>
              <a:t>一個網頁時，會在 </a:t>
            </a:r>
            <a:r>
              <a:rPr lang="en-US" altLang="zh-TW" dirty="0"/>
              <a:t>Header </a:t>
            </a:r>
            <a:r>
              <a:rPr lang="zh-TW" altLang="en-US" dirty="0"/>
              <a:t>上放入 </a:t>
            </a:r>
            <a:r>
              <a:rPr lang="en-US" altLang="zh-TW" dirty="0"/>
              <a:t>User Agent</a:t>
            </a:r>
          </a:p>
          <a:p>
            <a:pPr lvl="1"/>
            <a:r>
              <a:rPr lang="zh-TW" altLang="en-US" dirty="0">
                <a:solidFill>
                  <a:srgbClr val="0000FF"/>
                </a:solidFill>
              </a:rPr>
              <a:t>因此只要在 </a:t>
            </a:r>
            <a:r>
              <a:rPr lang="en-US" altLang="zh-TW" dirty="0">
                <a:solidFill>
                  <a:srgbClr val="0000FF"/>
                </a:solidFill>
              </a:rPr>
              <a:t>Header</a:t>
            </a:r>
            <a:r>
              <a:rPr lang="zh-TW" altLang="en-US" dirty="0">
                <a:solidFill>
                  <a:srgbClr val="0000FF"/>
                </a:solidFill>
              </a:rPr>
              <a:t> 加上 </a:t>
            </a:r>
            <a:r>
              <a:rPr lang="en-US" altLang="zh-TW" dirty="0">
                <a:solidFill>
                  <a:srgbClr val="0000FF"/>
                </a:solidFill>
              </a:rPr>
              <a:t>User Agent </a:t>
            </a:r>
            <a:r>
              <a:rPr lang="zh-TW" altLang="en-US" dirty="0">
                <a:solidFill>
                  <a:srgbClr val="0000FF"/>
                </a:solidFill>
              </a:rPr>
              <a:t>就能解決這項檢查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53" y="3264677"/>
            <a:ext cx="5744293" cy="3444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75876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常見的反網頁爬蟲機制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短時間內同一個 </a:t>
            </a:r>
            <a:r>
              <a:rPr lang="en-US" altLang="zh-TW" sz="2400" dirty="0"/>
              <a:t>IP</a:t>
            </a:r>
            <a:r>
              <a:rPr lang="zh-TW" altLang="en-US" sz="2400" dirty="0"/>
              <a:t> 的 </a:t>
            </a:r>
            <a:r>
              <a:rPr lang="en-US" altLang="zh-TW" sz="2400" dirty="0"/>
              <a:t>HTTP</a:t>
            </a:r>
            <a:r>
              <a:rPr lang="zh-TW" altLang="en-US" sz="2400" dirty="0"/>
              <a:t> </a:t>
            </a:r>
            <a:r>
              <a:rPr lang="en-US" altLang="zh-TW" sz="2400" dirty="0"/>
              <a:t>Request </a:t>
            </a:r>
            <a:r>
              <a:rPr lang="zh-TW" altLang="en-US" sz="2400" dirty="0"/>
              <a:t>發送的數量過多</a:t>
            </a:r>
            <a:endParaRPr lang="en-US" altLang="zh-TW" sz="2400" dirty="0"/>
          </a:p>
          <a:p>
            <a:pPr lvl="1"/>
            <a:r>
              <a:rPr lang="en-US" altLang="zh-TW" dirty="0"/>
              <a:t>DoS (denial of service attack) </a:t>
            </a:r>
            <a:r>
              <a:rPr lang="zh-TW" altLang="en-US" dirty="0"/>
              <a:t>防護</a:t>
            </a:r>
            <a:endParaRPr lang="en-US" altLang="zh-TW" dirty="0"/>
          </a:p>
          <a:p>
            <a:pPr lvl="2"/>
            <a:r>
              <a:rPr lang="en-US" altLang="zh-TW" dirty="0"/>
              <a:t>DDoS (distributed denial-of-service attack)</a:t>
            </a:r>
          </a:p>
          <a:p>
            <a:pPr lvl="1"/>
            <a:r>
              <a:rPr lang="zh-TW" altLang="en-US" dirty="0">
                <a:solidFill>
                  <a:srgbClr val="0000FF"/>
                </a:solidFill>
              </a:rPr>
              <a:t>加入延遲時間、避免透過 </a:t>
            </a:r>
            <a:r>
              <a:rPr lang="en-US" altLang="zh-TW" dirty="0">
                <a:solidFill>
                  <a:srgbClr val="0000FF"/>
                </a:solidFill>
              </a:rPr>
              <a:t>Parallel</a:t>
            </a:r>
            <a:r>
              <a:rPr lang="zh-TW" altLang="en-US" dirty="0">
                <a:solidFill>
                  <a:srgbClr val="0000FF"/>
                </a:solidFill>
              </a:rPr>
              <a:t> 的方式發送 </a:t>
            </a:r>
            <a:r>
              <a:rPr lang="en-US" altLang="zh-TW" dirty="0">
                <a:solidFill>
                  <a:srgbClr val="0000FF"/>
                </a:solidFill>
              </a:rPr>
              <a:t>HTTP Request</a:t>
            </a:r>
          </a:p>
          <a:p>
            <a:endParaRPr lang="en-US" altLang="zh-TW" sz="2400" dirty="0"/>
          </a:p>
          <a:p>
            <a:r>
              <a:rPr lang="zh-TW" altLang="en-US" sz="2400" dirty="0"/>
              <a:t>使用動態內容</a:t>
            </a:r>
            <a:endParaRPr lang="en-US" altLang="zh-TW" sz="2400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JavaScript </a:t>
            </a:r>
            <a:r>
              <a:rPr lang="zh-TW" altLang="en-US" dirty="0"/>
              <a:t>動態載入</a:t>
            </a:r>
            <a:endParaRPr lang="en-US" altLang="zh-TW" dirty="0"/>
          </a:p>
          <a:p>
            <a:pPr lvl="1"/>
            <a:r>
              <a:rPr lang="zh-TW" altLang="en-US" dirty="0"/>
              <a:t>使用者往下捲動時才動態載入內容</a:t>
            </a:r>
            <a:endParaRPr lang="en-US" altLang="zh-TW" dirty="0"/>
          </a:p>
          <a:p>
            <a:pPr lvl="1"/>
            <a:r>
              <a:rPr lang="zh-TW" altLang="en-US" dirty="0"/>
              <a:t>使用這個機制的網站</a:t>
            </a:r>
            <a:endParaRPr lang="en-US" altLang="zh-TW" dirty="0"/>
          </a:p>
          <a:p>
            <a:pPr lvl="2"/>
            <a:r>
              <a:rPr lang="en-US" altLang="zh-TW" dirty="0"/>
              <a:t>Facebook</a:t>
            </a:r>
            <a:r>
              <a:rPr lang="zh-TW" altLang="en-US" dirty="0"/>
              <a:t>、</a:t>
            </a:r>
            <a:r>
              <a:rPr lang="en-US" altLang="zh-TW" dirty="0"/>
              <a:t>LINE Today</a:t>
            </a:r>
            <a:r>
              <a:rPr lang="zh-TW" altLang="en-US" dirty="0"/>
              <a:t>、遊戲基地、巴哈姆特</a:t>
            </a:r>
            <a:r>
              <a:rPr lang="en-US" altLang="zh-TW" dirty="0"/>
              <a:t>GNN</a:t>
            </a:r>
            <a:r>
              <a:rPr lang="zh-TW" altLang="en-US" dirty="0"/>
              <a:t>、非凡新聞網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0000FF"/>
                </a:solidFill>
              </a:rPr>
              <a:t>或是透過一些模擬使用者使用瀏覽器的工具</a:t>
            </a:r>
            <a:endParaRPr lang="en-US" altLang="zh-TW" dirty="0">
              <a:solidFill>
                <a:srgbClr val="0000FF"/>
              </a:solidFill>
            </a:endParaRPr>
          </a:p>
          <a:p>
            <a:pPr lvl="2"/>
            <a:r>
              <a:rPr lang="zh-TW" altLang="en-US" dirty="0"/>
              <a:t>但目前已有偵測這一類反爬蟲的技術，防止機器人盜採網站內容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112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常見的反網頁爬蟲機制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加入真人的圖形驗證 </a:t>
            </a:r>
            <a:r>
              <a:rPr lang="en-US" altLang="zh-TW" sz="2400" dirty="0">
                <a:solidFill>
                  <a:srgbClr val="0000FF"/>
                </a:solidFill>
              </a:rPr>
              <a:t>(</a:t>
            </a:r>
            <a:r>
              <a:rPr lang="zh-TW" altLang="en-US" sz="2400" dirty="0">
                <a:solidFill>
                  <a:srgbClr val="0000FF"/>
                </a:solidFill>
              </a:rPr>
              <a:t>沒有解法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zh-TW" altLang="en-US" dirty="0"/>
              <a:t>仍存在一些 </a:t>
            </a:r>
            <a:r>
              <a:rPr lang="en-US" altLang="zh-TW" dirty="0"/>
              <a:t>OCR</a:t>
            </a:r>
            <a:r>
              <a:rPr lang="zh-TW" altLang="en-US" dirty="0"/>
              <a:t>、影像處理的工具可以破解，但難易度依圖形驗證複雜度而定</a:t>
            </a:r>
            <a:endParaRPr lang="en-US" altLang="zh-TW" dirty="0"/>
          </a:p>
          <a:p>
            <a:endParaRPr lang="en-US" altLang="zh-TW" sz="2400" dirty="0">
              <a:solidFill>
                <a:srgbClr val="0000FF"/>
              </a:solidFill>
            </a:endParaRPr>
          </a:p>
          <a:p>
            <a:endParaRPr lang="en-US" altLang="zh-TW" sz="2400" dirty="0">
              <a:solidFill>
                <a:srgbClr val="0000FF"/>
              </a:solidFill>
            </a:endParaRPr>
          </a:p>
          <a:p>
            <a:endParaRPr lang="en-US" altLang="zh-TW" sz="2400" dirty="0">
              <a:solidFill>
                <a:srgbClr val="0000FF"/>
              </a:solidFill>
            </a:endParaRPr>
          </a:p>
          <a:p>
            <a:endParaRPr lang="en-US" altLang="zh-TW" sz="2400" dirty="0">
              <a:solidFill>
                <a:srgbClr val="0000FF"/>
              </a:solidFill>
            </a:endParaRPr>
          </a:p>
          <a:p>
            <a:r>
              <a:rPr lang="zh-TW" altLang="en-US" sz="2400" dirty="0"/>
              <a:t>檢查 </a:t>
            </a:r>
            <a:r>
              <a:rPr lang="en-US" altLang="zh-TW" sz="2400" dirty="0"/>
              <a:t>Cookie </a:t>
            </a:r>
            <a:r>
              <a:rPr lang="zh-TW" altLang="en-US" sz="2400" dirty="0"/>
              <a:t>中的 </a:t>
            </a:r>
            <a:r>
              <a:rPr lang="en-US" altLang="zh-TW" sz="2400" dirty="0"/>
              <a:t>Token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(</a:t>
            </a:r>
            <a:r>
              <a:rPr lang="zh-TW" altLang="en-US" sz="2400" dirty="0">
                <a:solidFill>
                  <a:srgbClr val="0000FF"/>
                </a:solidFill>
              </a:rPr>
              <a:t>沒有解法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altLang="zh-TW" dirty="0"/>
              <a:t>Cookie </a:t>
            </a:r>
            <a:r>
              <a:rPr lang="zh-TW" altLang="en-US" dirty="0"/>
              <a:t>需帶有指定的 </a:t>
            </a:r>
            <a:r>
              <a:rPr lang="en-US" altLang="zh-TW" dirty="0"/>
              <a:t>Token</a:t>
            </a:r>
          </a:p>
          <a:p>
            <a:pPr lvl="1"/>
            <a:r>
              <a:rPr lang="zh-TW" altLang="en-US" dirty="0"/>
              <a:t>使用這個機制的網站</a:t>
            </a:r>
            <a:endParaRPr lang="en-US" altLang="zh-TW" dirty="0"/>
          </a:p>
          <a:p>
            <a:pPr lvl="2"/>
            <a:r>
              <a:rPr lang="zh-TW" altLang="en-US" dirty="0"/>
              <a:t>非凡新聞網</a:t>
            </a:r>
            <a:endParaRPr lang="en-US" altLang="zh-TW" dirty="0"/>
          </a:p>
          <a:p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452859-DEA6-0FCE-77B5-3DCCFEFB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19350"/>
            <a:ext cx="3438525" cy="1009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751859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常見的反網頁爬蟲機制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Cookie</a:t>
            </a:r>
          </a:p>
          <a:p>
            <a:pPr lvl="1"/>
            <a:r>
              <a:rPr lang="zh-TW" altLang="en-US" dirty="0"/>
              <a:t>在前端發送 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 </a:t>
            </a:r>
            <a:r>
              <a:rPr lang="zh-TW" altLang="en-US" dirty="0"/>
              <a:t>時，會將 </a:t>
            </a:r>
            <a:r>
              <a:rPr lang="en-US" altLang="zh-TW" dirty="0"/>
              <a:t>Cookie</a:t>
            </a:r>
            <a:r>
              <a:rPr lang="zh-TW" altLang="en-US" dirty="0"/>
              <a:t> 的內容一併送到後端</a:t>
            </a:r>
            <a:endParaRPr lang="en-US" altLang="zh-TW" dirty="0"/>
          </a:p>
          <a:p>
            <a:pPr lvl="2"/>
            <a:r>
              <a:rPr lang="zh-TW" altLang="en-US" dirty="0"/>
              <a:t>敏感資料建議不要放在 </a:t>
            </a:r>
            <a:r>
              <a:rPr lang="en-US" altLang="zh-TW" dirty="0"/>
              <a:t>Cookie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42" y="2824231"/>
            <a:ext cx="6454634" cy="3893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42" y="2824231"/>
            <a:ext cx="6454634" cy="3893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21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常見的反網頁爬蟲機制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Cookie</a:t>
            </a:r>
          </a:p>
          <a:p>
            <a:pPr lvl="1"/>
            <a:r>
              <a:rPr lang="zh-TW" altLang="en-US" dirty="0"/>
              <a:t>在逛一些網站時會出現這些要你同意的對話視窗</a:t>
            </a:r>
            <a:endParaRPr lang="en-US" altLang="zh-TW" dirty="0"/>
          </a:p>
          <a:p>
            <a:pPr lvl="2"/>
            <a:r>
              <a:rPr lang="zh-TW" altLang="en-US" dirty="0"/>
              <a:t>歐盟在 </a:t>
            </a:r>
            <a:r>
              <a:rPr lang="en-US" altLang="zh-TW" dirty="0"/>
              <a:t>2016</a:t>
            </a:r>
            <a:r>
              <a:rPr lang="zh-TW" altLang="en-US" dirty="0"/>
              <a:t>年推出的個資法</a:t>
            </a:r>
            <a:r>
              <a:rPr lang="en-US" altLang="zh-TW" dirty="0" err="1"/>
              <a:t>GDPR</a:t>
            </a:r>
            <a:endParaRPr lang="en-US" altLang="zh-TW" dirty="0"/>
          </a:p>
          <a:p>
            <a:pPr lvl="3"/>
            <a:r>
              <a:rPr lang="zh-TW" altLang="en-US" dirty="0"/>
              <a:t>網站有使用 </a:t>
            </a:r>
            <a:r>
              <a:rPr lang="en-US" altLang="zh-TW" dirty="0"/>
              <a:t>Cookie</a:t>
            </a:r>
            <a:r>
              <a:rPr lang="zh-TW" altLang="en-US" dirty="0"/>
              <a:t> 進行一些處理時，需徵求使用者同意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75" y="3175962"/>
            <a:ext cx="3790950" cy="312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0" y="3175962"/>
            <a:ext cx="4524375" cy="2447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884340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常見的反網頁爬蟲機制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其他</a:t>
            </a:r>
            <a:endParaRPr lang="en-US" altLang="zh-TW" sz="2400" dirty="0"/>
          </a:p>
          <a:p>
            <a:pPr lvl="1"/>
            <a:r>
              <a:rPr lang="zh-TW" altLang="en-US" dirty="0"/>
              <a:t>需要登入帳號</a:t>
            </a:r>
            <a:endParaRPr lang="en-US" altLang="zh-TW" dirty="0"/>
          </a:p>
          <a:p>
            <a:pPr lvl="1"/>
            <a:r>
              <a:rPr lang="zh-TW" altLang="en-US" dirty="0"/>
              <a:t>限制 </a:t>
            </a:r>
            <a:r>
              <a:rPr lang="en-US" altLang="zh-TW" dirty="0"/>
              <a:t>IP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0880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9ABBC-1B01-AD6B-1E04-33BD51CD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7E5E96-106E-6D5A-AE09-741CCA2C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余小魚 </a:t>
            </a:r>
            <a:r>
              <a:rPr lang="en-US" altLang="zh-TW" sz="1800" dirty="0">
                <a:hlinkClick r:id="rId2"/>
              </a:rPr>
              <a:t>HTML</a:t>
            </a:r>
            <a:r>
              <a:rPr lang="zh-TW" altLang="en-US" sz="1800" dirty="0">
                <a:hlinkClick r:id="rId2"/>
              </a:rPr>
              <a:t>的</a:t>
            </a:r>
            <a:r>
              <a:rPr lang="en-US" altLang="zh-TW" sz="1800" dirty="0">
                <a:hlinkClick r:id="rId2"/>
              </a:rPr>
              <a:t>id class</a:t>
            </a:r>
            <a:r>
              <a:rPr lang="zh-TW" altLang="en-US" sz="1800" dirty="0">
                <a:hlinkClick r:id="rId2"/>
              </a:rPr>
              <a:t>介紹 </a:t>
            </a:r>
            <a:r>
              <a:rPr lang="en-US" altLang="zh-TW" sz="1800" dirty="0">
                <a:hlinkClick r:id="rId2"/>
              </a:rPr>
              <a:t>/</a:t>
            </a:r>
            <a:r>
              <a:rPr lang="en-US" altLang="zh-TW" sz="1800" dirty="0" err="1">
                <a:hlinkClick r:id="rId2"/>
              </a:rPr>
              <a:t>CSS</a:t>
            </a:r>
            <a:r>
              <a:rPr lang="en-US" altLang="zh-TW" sz="1800" dirty="0">
                <a:hlinkClick r:id="rId2"/>
              </a:rPr>
              <a:t> </a:t>
            </a:r>
            <a:r>
              <a:rPr lang="zh-TW" altLang="en-US" sz="1800" dirty="0">
                <a:hlinkClick r:id="rId2"/>
              </a:rPr>
              <a:t>的 </a:t>
            </a:r>
            <a:r>
              <a:rPr lang="en-US" altLang="zh-TW" sz="1800" dirty="0">
                <a:hlinkClick r:id="rId2"/>
              </a:rPr>
              <a:t>class </a:t>
            </a:r>
            <a:r>
              <a:rPr lang="zh-TW" altLang="en-US" sz="1800" dirty="0">
                <a:hlinkClick r:id="rId2"/>
              </a:rPr>
              <a:t>和 </a:t>
            </a:r>
            <a:r>
              <a:rPr lang="en-US" altLang="zh-TW" sz="1800" dirty="0">
                <a:hlinkClick r:id="rId2"/>
              </a:rPr>
              <a:t>ID </a:t>
            </a:r>
            <a:r>
              <a:rPr lang="zh-TW" altLang="en-US" sz="1800" dirty="0">
                <a:hlinkClick r:id="rId2"/>
              </a:rPr>
              <a:t>兩者有何差異？</a:t>
            </a:r>
            <a:endParaRPr lang="en-US" altLang="zh-TW" sz="2000" dirty="0"/>
          </a:p>
          <a:p>
            <a:r>
              <a:rPr lang="en-US" altLang="zh-TW" sz="2000" dirty="0" err="1"/>
              <a:t>CSS</a:t>
            </a:r>
            <a:r>
              <a:rPr lang="zh-TW" altLang="en-US" sz="2000" dirty="0"/>
              <a:t> </a:t>
            </a:r>
            <a:r>
              <a:rPr lang="en-US" altLang="zh-TW" sz="2000" dirty="0"/>
              <a:t>Selector</a:t>
            </a:r>
          </a:p>
          <a:p>
            <a:pPr lvl="1"/>
            <a:r>
              <a:rPr lang="en-US" altLang="zh-TW" sz="1800" dirty="0">
                <a:hlinkClick r:id="rId3"/>
              </a:rPr>
              <a:t>https://</a:t>
            </a:r>
            <a:r>
              <a:rPr lang="en-US" altLang="zh-TW" sz="1800" dirty="0" err="1">
                <a:hlinkClick r:id="rId3"/>
              </a:rPr>
              <a:t>blog.jiatool.com</a:t>
            </a:r>
            <a:r>
              <a:rPr lang="en-US" altLang="zh-TW" sz="1800" dirty="0">
                <a:hlinkClick r:id="rId3"/>
              </a:rPr>
              <a:t>/posts/sorted-out-</a:t>
            </a:r>
            <a:r>
              <a:rPr lang="en-US" altLang="zh-TW" sz="1800" dirty="0" err="1">
                <a:hlinkClick r:id="rId3"/>
              </a:rPr>
              <a:t>css</a:t>
            </a:r>
            <a:r>
              <a:rPr lang="en-US" altLang="zh-TW" sz="1800" dirty="0">
                <a:hlinkClick r:id="rId3"/>
              </a:rPr>
              <a:t>-selector/</a:t>
            </a:r>
            <a:endParaRPr lang="en-US" altLang="zh-TW" sz="1800" dirty="0"/>
          </a:p>
          <a:p>
            <a:r>
              <a:rPr lang="en-US" altLang="zh-TW" sz="2000" dirty="0" err="1"/>
              <a:t>CHC1024</a:t>
            </a:r>
            <a:r>
              <a:rPr lang="en-US" altLang="zh-TW" sz="2000" dirty="0"/>
              <a:t> </a:t>
            </a:r>
            <a:r>
              <a:rPr lang="zh-TW" altLang="en-US" sz="1600" dirty="0">
                <a:hlinkClick r:id="rId4"/>
              </a:rPr>
              <a:t>忘記了規則的請跟我來 </a:t>
            </a:r>
            <a:r>
              <a:rPr lang="en-US" altLang="zh-TW" sz="1600" dirty="0" err="1">
                <a:hlinkClick r:id="rId4"/>
              </a:rPr>
              <a:t>CSS</a:t>
            </a:r>
            <a:r>
              <a:rPr lang="en-US" altLang="zh-TW" sz="1600" dirty="0">
                <a:hlinkClick r:id="rId4"/>
              </a:rPr>
              <a:t> Selector </a:t>
            </a:r>
            <a:r>
              <a:rPr lang="zh-TW" altLang="en-US" sz="1600" dirty="0">
                <a:hlinkClick r:id="rId4"/>
              </a:rPr>
              <a:t>選擇器 基礎篇</a:t>
            </a:r>
            <a:endParaRPr lang="en-US" altLang="zh-TW" sz="1800" dirty="0"/>
          </a:p>
          <a:p>
            <a:r>
              <a:rPr lang="en-US" altLang="zh-TW" sz="2000" dirty="0" err="1"/>
              <a:t>iT</a:t>
            </a:r>
            <a:r>
              <a:rPr lang="zh-TW" altLang="en-US" sz="2000" dirty="0"/>
              <a:t>邦幫忙 </a:t>
            </a:r>
            <a:r>
              <a:rPr lang="en-US" altLang="zh-TW" sz="2000" dirty="0"/>
              <a:t>2021</a:t>
            </a:r>
            <a:r>
              <a:rPr lang="zh-TW" altLang="en-US" sz="2000" dirty="0"/>
              <a:t>鐵人賽 ─ </a:t>
            </a:r>
            <a:r>
              <a:rPr lang="en-US" altLang="zh-TW" sz="2000" dirty="0"/>
              <a:t>Open Graph (</a:t>
            </a:r>
            <a:r>
              <a:rPr lang="en-US" altLang="zh-TW" sz="2000" dirty="0" err="1"/>
              <a:t>OG</a:t>
            </a:r>
            <a:r>
              <a:rPr lang="en-US" altLang="zh-TW" sz="2000" dirty="0"/>
              <a:t>) </a:t>
            </a:r>
            <a:r>
              <a:rPr lang="zh-TW" altLang="en-US" sz="2000" dirty="0"/>
              <a:t>簡介</a:t>
            </a:r>
            <a:endParaRPr lang="en-US" altLang="zh-TW" sz="2000" dirty="0"/>
          </a:p>
          <a:p>
            <a:pPr lvl="1"/>
            <a:r>
              <a:rPr lang="en-US" altLang="zh-TW" sz="1800" dirty="0">
                <a:hlinkClick r:id="rId5"/>
              </a:rPr>
              <a:t>https://</a:t>
            </a:r>
            <a:r>
              <a:rPr lang="en-US" altLang="zh-TW" sz="1800" dirty="0" err="1">
                <a:hlinkClick r:id="rId5"/>
              </a:rPr>
              <a:t>ithelp.ithome.com.tw</a:t>
            </a:r>
            <a:r>
              <a:rPr lang="en-US" altLang="zh-TW" sz="1800" dirty="0">
                <a:hlinkClick r:id="rId5"/>
              </a:rPr>
              <a:t>/articles/10278469</a:t>
            </a:r>
            <a:endParaRPr lang="en-US" altLang="zh-TW" sz="1800" dirty="0"/>
          </a:p>
          <a:p>
            <a:r>
              <a:rPr lang="en-US" altLang="zh-TW" sz="2000" dirty="0"/>
              <a:t>STEAM </a:t>
            </a:r>
            <a:r>
              <a:rPr lang="zh-TW" altLang="en-US" sz="2000" dirty="0"/>
              <a:t>教育網 ─ 破解反爬蟲的方法</a:t>
            </a:r>
            <a:endParaRPr lang="en-US" altLang="zh-TW" sz="2000" dirty="0"/>
          </a:p>
          <a:p>
            <a:pPr lvl="1"/>
            <a:r>
              <a:rPr lang="en-US" altLang="zh-TW" sz="1800" dirty="0">
                <a:hlinkClick r:id="rId6"/>
              </a:rPr>
              <a:t>https://</a:t>
            </a:r>
            <a:r>
              <a:rPr lang="en-US" altLang="zh-TW" sz="1800" dirty="0" err="1">
                <a:hlinkClick r:id="rId6"/>
              </a:rPr>
              <a:t>steam.oxxostudio.tw</a:t>
            </a:r>
            <a:r>
              <a:rPr lang="en-US" altLang="zh-TW" sz="1800" dirty="0">
                <a:hlinkClick r:id="rId6"/>
              </a:rPr>
              <a:t>/category/python/spider/</a:t>
            </a:r>
            <a:r>
              <a:rPr lang="en-US" altLang="zh-TW" sz="1800" dirty="0" err="1">
                <a:hlinkClick r:id="rId6"/>
              </a:rPr>
              <a:t>crack-spider.html#a2</a:t>
            </a:r>
            <a:endParaRPr lang="en-US" altLang="zh-TW" sz="1800" dirty="0"/>
          </a:p>
          <a:p>
            <a:r>
              <a:rPr lang="en-US" altLang="zh-TW" sz="2000" dirty="0" err="1"/>
              <a:t>iT</a:t>
            </a:r>
            <a:r>
              <a:rPr lang="zh-TW" altLang="en-US" sz="2000" dirty="0"/>
              <a:t>邦幫忙 第</a:t>
            </a:r>
            <a:r>
              <a:rPr lang="en-US" altLang="zh-TW" sz="2000" dirty="0"/>
              <a:t>11</a:t>
            </a:r>
            <a:r>
              <a:rPr lang="zh-TW" altLang="en-US" sz="2000" dirty="0"/>
              <a:t>屆鐵人賽 ─ 爬蟲在手、資料我有 </a:t>
            </a:r>
            <a:r>
              <a:rPr lang="en-US" altLang="zh-TW" sz="2000" dirty="0"/>
              <a:t>- 30 </a:t>
            </a:r>
            <a:r>
              <a:rPr lang="zh-TW" altLang="en-US" sz="2000" dirty="0"/>
              <a:t>天 </a:t>
            </a:r>
            <a:r>
              <a:rPr lang="en-US" altLang="zh-TW" sz="2000" dirty="0" err="1"/>
              <a:t>Scrapy</a:t>
            </a:r>
            <a:r>
              <a:rPr lang="en-US" altLang="zh-TW" sz="2000" dirty="0"/>
              <a:t> </a:t>
            </a:r>
            <a:r>
              <a:rPr lang="zh-TW" altLang="en-US" sz="2000" dirty="0"/>
              <a:t>爬蟲實戰 </a:t>
            </a:r>
            <a:r>
              <a:rPr lang="en-US" altLang="zh-TW" sz="2000" dirty="0"/>
              <a:t>#21</a:t>
            </a:r>
          </a:p>
          <a:p>
            <a:pPr lvl="1"/>
            <a:r>
              <a:rPr lang="en-US" altLang="zh-TW" sz="1800" dirty="0">
                <a:hlinkClick r:id="rId7"/>
              </a:rPr>
              <a:t>https://</a:t>
            </a:r>
            <a:r>
              <a:rPr lang="en-US" altLang="zh-TW" sz="1800" dirty="0" err="1">
                <a:hlinkClick r:id="rId7"/>
              </a:rPr>
              <a:t>ithelp.ithome.com.tw</a:t>
            </a:r>
            <a:r>
              <a:rPr lang="en-US" altLang="zh-TW" sz="1800" dirty="0">
                <a:hlinkClick r:id="rId7"/>
              </a:rPr>
              <a:t>/articles/10224979</a:t>
            </a:r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452249-AC25-1EE3-1D5D-7640B186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40453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維基百科 </a:t>
            </a:r>
            <a:r>
              <a:rPr lang="en-US" altLang="zh-TW" sz="2000" dirty="0"/>
              <a:t>RSS</a:t>
            </a:r>
            <a:r>
              <a:rPr lang="zh-TW" altLang="en-US" sz="2000" dirty="0"/>
              <a:t> </a:t>
            </a:r>
            <a:r>
              <a:rPr lang="en-US" altLang="zh-TW" sz="2000" dirty="0"/>
              <a:t>&amp;</a:t>
            </a:r>
            <a:r>
              <a:rPr lang="zh-TW" altLang="en-US" sz="2000" dirty="0"/>
              <a:t> </a:t>
            </a:r>
            <a:r>
              <a:rPr lang="en-US" altLang="zh-TW" sz="2000" dirty="0"/>
              <a:t>ATOM</a:t>
            </a:r>
          </a:p>
          <a:p>
            <a:pPr lvl="1"/>
            <a:r>
              <a:rPr lang="en-US" altLang="zh-TW" sz="1800" dirty="0">
                <a:hlinkClick r:id="rId2"/>
              </a:rPr>
              <a:t>https://</a:t>
            </a:r>
            <a:r>
              <a:rPr lang="en-US" altLang="zh-TW" sz="1800" dirty="0" err="1">
                <a:hlinkClick r:id="rId2"/>
              </a:rPr>
              <a:t>zh.wikipedia.org</a:t>
            </a:r>
            <a:r>
              <a:rPr lang="en-US" altLang="zh-TW" sz="1800" dirty="0">
                <a:hlinkClick r:id="rId2"/>
              </a:rPr>
              <a:t>/</a:t>
            </a:r>
            <a:r>
              <a:rPr lang="en-US" altLang="zh-TW" sz="1800" dirty="0" err="1">
                <a:hlinkClick r:id="rId2"/>
              </a:rPr>
              <a:t>zh-tw</a:t>
            </a:r>
            <a:r>
              <a:rPr lang="en-US" altLang="zh-TW" sz="1800" dirty="0">
                <a:hlinkClick r:id="rId2"/>
              </a:rPr>
              <a:t>/RSS</a:t>
            </a:r>
            <a:endParaRPr lang="en-US" altLang="zh-TW" sz="1800" dirty="0"/>
          </a:p>
          <a:p>
            <a:pPr lvl="1"/>
            <a:r>
              <a:rPr lang="en-US" altLang="zh-TW" sz="1800" dirty="0">
                <a:hlinkClick r:id="rId3"/>
              </a:rPr>
              <a:t>https://zh.wikipedia.org/zh-tw/Atom_(%E6%A8%99%E6%BA%96)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3527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43772A9-1964-6345-3D09-F79303EA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網頁爬蟲能夠做什麼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E529FE-B553-BC22-8010-595359EE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抓取新聞、</a:t>
            </a:r>
            <a:r>
              <a:rPr lang="en-US" altLang="zh-TW" sz="2400" dirty="0"/>
              <a:t>Blog</a:t>
            </a:r>
            <a:r>
              <a:rPr lang="zh-TW" altLang="en-US" sz="2400" dirty="0"/>
              <a:t>文章、官網公告、論壇文章</a:t>
            </a:r>
            <a:r>
              <a:rPr lang="en-US" altLang="zh-TW" sz="2400" dirty="0"/>
              <a:t>...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60DEF0-38D5-50D1-8C4C-B29758E2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Google Shape;104;p15">
            <a:extLst>
              <a:ext uri="{FF2B5EF4-FFF2-40B4-BE49-F238E27FC236}">
                <a16:creationId xmlns:a16="http://schemas.microsoft.com/office/drawing/2014/main" id="{77C11266-D670-D410-BE65-C8CB4D29167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b="17083"/>
          <a:stretch/>
        </p:blipFill>
        <p:spPr>
          <a:xfrm>
            <a:off x="1605932" y="2106193"/>
            <a:ext cx="6311151" cy="41605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oogle Shape;103;p15">
            <a:extLst>
              <a:ext uri="{FF2B5EF4-FFF2-40B4-BE49-F238E27FC236}">
                <a16:creationId xmlns:a16="http://schemas.microsoft.com/office/drawing/2014/main" id="{AB0B830E-39EB-AC41-7080-8EB3C6D89C6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779" y="2164015"/>
            <a:ext cx="8621426" cy="4174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Google Shape;102;p15">
            <a:extLst>
              <a:ext uri="{FF2B5EF4-FFF2-40B4-BE49-F238E27FC236}">
                <a16:creationId xmlns:a16="http://schemas.microsoft.com/office/drawing/2014/main" id="{EEFC5484-0D08-CF02-3FC8-D7EE86D7F38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8" y="2164015"/>
            <a:ext cx="6997039" cy="46042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752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88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FA166-DE9B-D19A-E964-641BC89D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網頁爬蟲能夠做什麼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3ED91-3E5D-F974-93FA-B6658128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抓取匯率、股票、天氣資訊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抓取高鐵班次、航班資訊</a:t>
            </a:r>
            <a:r>
              <a:rPr lang="en-US" altLang="zh-TW" sz="2400" dirty="0"/>
              <a:t>...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753D5-4C61-F20C-B05A-81FCAF6A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11BBCB-04EA-FA0E-69BE-9666DDC2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10" y="2605231"/>
            <a:ext cx="8351077" cy="3535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7226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B84D5-F9AE-1C5D-61C2-C8AF05C6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網頁爬蟲能夠做什麼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92D7CC-9A14-B2D6-D555-A082807B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提供 </a:t>
            </a:r>
            <a:r>
              <a:rPr lang="en-US" altLang="zh-TW" sz="2400" dirty="0"/>
              <a:t>AI </a:t>
            </a:r>
            <a:r>
              <a:rPr lang="zh-TW" altLang="en-US" sz="2400" dirty="0"/>
              <a:t>訓練資料、問答資料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A9CD17-D80A-AD03-19C8-B7125AF3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38AF62-956F-42D3-52B9-D933C5B7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71" y="2293684"/>
            <a:ext cx="8349418" cy="4107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2745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8BF9B26-9FA2-73FB-3092-F2E5ADBA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</a:t>
            </a:r>
            <a:r>
              <a:rPr lang="zh-TW" altLang="zh-TW" dirty="0"/>
              <a:t>爬網頁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23F640-919B-57F0-5A43-40F957DF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3248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3BEA4CE-C815-75C8-4C03-2733AF18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</a:t>
            </a:r>
            <a:r>
              <a:rPr lang="zh-TW" altLang="zh-TW" dirty="0"/>
              <a:t>爬網頁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4B115E-88F3-9A11-68F8-EFD96BF7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一階段爬文</a:t>
            </a:r>
            <a:endParaRPr lang="en-US" altLang="zh-TW" sz="2400" dirty="0"/>
          </a:p>
          <a:p>
            <a:pPr lvl="1"/>
            <a:r>
              <a:rPr lang="zh-TW" altLang="en-US" dirty="0"/>
              <a:t>抓匯率</a:t>
            </a:r>
            <a:endParaRPr lang="en-US" altLang="zh-TW" dirty="0"/>
          </a:p>
          <a:p>
            <a:r>
              <a:rPr lang="zh-TW" altLang="en-US" sz="2400" dirty="0"/>
              <a:t>兩階段爬文</a:t>
            </a:r>
            <a:endParaRPr lang="en-US" altLang="zh-TW" sz="2400" dirty="0"/>
          </a:p>
          <a:p>
            <a:pPr lvl="1"/>
            <a:r>
              <a:rPr lang="zh-TW" altLang="en-US" dirty="0"/>
              <a:t>抓新聞、</a:t>
            </a:r>
            <a:r>
              <a:rPr lang="en-US" altLang="zh-TW" dirty="0"/>
              <a:t>Blog</a:t>
            </a:r>
            <a:r>
              <a:rPr lang="zh-TW" altLang="en-US" dirty="0"/>
              <a:t>文章、官網公告、論壇</a:t>
            </a:r>
            <a:endParaRPr lang="en-US" altLang="zh-TW" dirty="0"/>
          </a:p>
          <a:p>
            <a:r>
              <a:rPr lang="zh-TW" altLang="en-US" sz="2400" dirty="0"/>
              <a:t>多階段爬文</a:t>
            </a:r>
            <a:endParaRPr lang="en-US" altLang="zh-TW" sz="2400" dirty="0"/>
          </a:p>
          <a:p>
            <a:pPr lvl="1"/>
            <a:r>
              <a:rPr lang="zh-TW" altLang="en-US" dirty="0"/>
              <a:t>論壇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56B209-8343-A6A6-43AD-53E7EE66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DA33-5115-4F59-B891-52CA89A26B5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36578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1022</TotalTime>
  <Words>2350</Words>
  <Application>Microsoft Office PowerPoint</Application>
  <PresentationFormat>寬螢幕</PresentationFormat>
  <Paragraphs>379</Paragraphs>
  <Slides>50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5" baseType="lpstr">
      <vt:lpstr>微軟正黑體</vt:lpstr>
      <vt:lpstr>Arial</vt:lpstr>
      <vt:lpstr>Calibri</vt:lpstr>
      <vt:lpstr>Consolas</vt:lpstr>
      <vt:lpstr>相鄰</vt:lpstr>
      <vt:lpstr>網頁爬蟲技術分享</vt:lpstr>
      <vt:lpstr>使用的套件</vt:lpstr>
      <vt:lpstr>Outline</vt:lpstr>
      <vt:lpstr>網頁爬蟲能夠做什麼?</vt:lpstr>
      <vt:lpstr>網頁爬蟲能夠做什麼?</vt:lpstr>
      <vt:lpstr>網頁爬蟲能夠做什麼?</vt:lpstr>
      <vt:lpstr>網頁爬蟲能夠做什麼?</vt:lpstr>
      <vt:lpstr>如何爬網頁?</vt:lpstr>
      <vt:lpstr>如何爬網頁?</vt:lpstr>
      <vt:lpstr>兩階段爬文步驟</vt:lpstr>
      <vt:lpstr>兩階段爬文步驟</vt:lpstr>
      <vt:lpstr>爬文幾種做法</vt:lpstr>
      <vt:lpstr>網頁爬蟲相關工具</vt:lpstr>
      <vt:lpstr>瀏覽器開發者工具</vt:lpstr>
      <vt:lpstr>瀏覽器開發者工具</vt:lpstr>
      <vt:lpstr>瀏覽器開發者工具</vt:lpstr>
      <vt:lpstr>瀏覽器開發者工具</vt:lpstr>
      <vt:lpstr>CSS Selector</vt:lpstr>
      <vt:lpstr>CSS Selector</vt:lpstr>
      <vt:lpstr>CSS Selector</vt:lpstr>
      <vt:lpstr>CSS Selector</vt:lpstr>
      <vt:lpstr>CSS Selector</vt:lpstr>
      <vt:lpstr>CSS Selector</vt:lpstr>
      <vt:lpstr>CSS Selector</vt:lpstr>
      <vt:lpstr>CSS Selector</vt:lpstr>
      <vt:lpstr>Feed (RSS &amp; Atom)</vt:lpstr>
      <vt:lpstr>RSS</vt:lpstr>
      <vt:lpstr>Atom</vt:lpstr>
      <vt:lpstr>Feed (RSS &amp; Atom)</vt:lpstr>
      <vt:lpstr>Feed (RSS &amp; Atom)</vt:lpstr>
      <vt:lpstr>階段二爬文遇到的狀況</vt:lpstr>
      <vt:lpstr>Open Graph</vt:lpstr>
      <vt:lpstr>Open Graph</vt:lpstr>
      <vt:lpstr>Open Graph</vt:lpstr>
      <vt:lpstr>Open Graph</vt:lpstr>
      <vt:lpstr>階段二爬文遇到的狀況 (解)</vt:lpstr>
      <vt:lpstr>相關工具整理</vt:lpstr>
      <vt:lpstr>相關工具整理</vt:lpstr>
      <vt:lpstr>相關工具整理</vt:lpstr>
      <vt:lpstr>反網頁爬蟲 </vt:lpstr>
      <vt:lpstr>常見的反網頁爬蟲機制</vt:lpstr>
      <vt:lpstr>常見的反網頁爬蟲機制</vt:lpstr>
      <vt:lpstr>常見的反網頁爬蟲機制</vt:lpstr>
      <vt:lpstr>常見的反網頁爬蟲機制</vt:lpstr>
      <vt:lpstr>常見的反網頁爬蟲機制</vt:lpstr>
      <vt:lpstr>常見的反網頁爬蟲機制</vt:lpstr>
      <vt:lpstr>常見的反網頁爬蟲機制</vt:lpstr>
      <vt:lpstr>Reference</vt:lpstr>
      <vt:lpstr>Reference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office365_16</dc:creator>
  <cp:lastModifiedBy>皇各 陳</cp:lastModifiedBy>
  <cp:revision>381</cp:revision>
  <dcterms:created xsi:type="dcterms:W3CDTF">2020-02-10T05:03:16Z</dcterms:created>
  <dcterms:modified xsi:type="dcterms:W3CDTF">2023-09-24T01:07:23Z</dcterms:modified>
</cp:coreProperties>
</file>