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71" r:id="rId20"/>
    <p:sldId id="272" r:id="rId21"/>
    <p:sldId id="273" r:id="rId22"/>
    <p:sldId id="274" r:id="rId23"/>
    <p:sldId id="275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21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7/31/15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0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10</a:t>
            </a:r>
            <a:endParaRPr lang="en-US" dirty="0"/>
          </a:p>
        </p:txBody>
      </p:sp>
      <p:pic>
        <p:nvPicPr>
          <p:cNvPr id="4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1" b="51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906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Hence the decision to choose Level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8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Cluster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013349"/>
              </p:ext>
            </p:extLst>
          </p:nvPr>
        </p:nvGraphicFramePr>
        <p:xfrm>
          <a:off x="328594" y="1200149"/>
          <a:ext cx="7726798" cy="3394077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559496"/>
                <a:gridCol w="1483111"/>
                <a:gridCol w="719353"/>
                <a:gridCol w="1094403"/>
                <a:gridCol w="774087"/>
                <a:gridCol w="774087"/>
                <a:gridCol w="774087"/>
                <a:gridCol w="774087"/>
                <a:gridCol w="774087"/>
              </a:tblGrid>
              <a:tr h="53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Obs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Variable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No_Of_Stores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Cluster_No_Of_Stores_Percent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Cluster_Mean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Population_Mean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Population_StdDev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Z_Score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Abs_Z_Score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  <a:tr h="714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Average Sale per Square Feet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17.7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291.092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210.364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52.5738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  <a:tr h="53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Tobacco and Alcohol Category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17.7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19.617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22.88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4.7099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-0.69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  <a:tr h="53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Frozen Foods Category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17.7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27.951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24.934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8.2562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  <a:tr h="53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Health and Beauty Category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17.7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12.987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13.767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4.8775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-0.16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  <a:tr h="53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Fresh Foods Category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17.7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39.445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38.42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8.7953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43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Cluster 1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 Sales per Square feet</a:t>
            </a:r>
          </a:p>
          <a:p>
            <a:r>
              <a:rPr lang="en-US" dirty="0" smtClean="0"/>
              <a:t>These Stores Average </a:t>
            </a:r>
            <a:r>
              <a:rPr lang="en-US" dirty="0" err="1" smtClean="0"/>
              <a:t>Rs</a:t>
            </a:r>
            <a:r>
              <a:rPr lang="en-US" dirty="0" smtClean="0"/>
              <a:t> 291K compared to Population Average of 210K.</a:t>
            </a:r>
          </a:p>
          <a:p>
            <a:r>
              <a:rPr lang="en-US" dirty="0" smtClean="0"/>
              <a:t>Tobacco Sales lower than average</a:t>
            </a:r>
          </a:p>
          <a:p>
            <a:r>
              <a:rPr lang="en-US" dirty="0" smtClean="0"/>
              <a:t>Frozen Foods Higher than Average</a:t>
            </a:r>
          </a:p>
          <a:p>
            <a:r>
              <a:rPr lang="en-US" dirty="0" smtClean="0"/>
              <a:t>Account for 91 stores – roughly 18%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5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Cluster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820802"/>
              </p:ext>
            </p:extLst>
          </p:nvPr>
        </p:nvGraphicFramePr>
        <p:xfrm>
          <a:off x="364118" y="1200149"/>
          <a:ext cx="8322678" cy="385840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24742"/>
                <a:gridCol w="924742"/>
                <a:gridCol w="924742"/>
                <a:gridCol w="924742"/>
                <a:gridCol w="924742"/>
                <a:gridCol w="924742"/>
                <a:gridCol w="924742"/>
                <a:gridCol w="924742"/>
                <a:gridCol w="924742"/>
              </a:tblGrid>
              <a:tr h="53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Obs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Variable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No_Of_Stores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Cluster_No_Of_Stores_Percent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Cluster_Mean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Population_Mean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Population_StdDev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Z_Score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Abs_Z_Score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  <a:tr h="53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Tobacco and Alcohol Category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29.3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27.456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22.88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4.7099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  <a:tr h="714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Average Sale per Square Feet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29.3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162.59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210.364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52.5738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-0.91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  <a:tr h="53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Fresh Foods Category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29.3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32.33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38.42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8.7953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-0.69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  <a:tr h="53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Health and Beauty Category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29.3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16.226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13.767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4.8775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  <a:tr h="53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Frozen Foods Category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29.3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23.988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24.934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8.2562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-0.11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05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Cluster 2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 Sales of Tobacco and Alcohol – Key Differentiator </a:t>
            </a:r>
          </a:p>
          <a:p>
            <a:r>
              <a:rPr lang="en-US" dirty="0" smtClean="0"/>
              <a:t>151 stores – 29%</a:t>
            </a:r>
          </a:p>
          <a:p>
            <a:r>
              <a:rPr lang="en-US" dirty="0" smtClean="0"/>
              <a:t>Lower than Population Average sale per square feet</a:t>
            </a:r>
          </a:p>
          <a:p>
            <a:r>
              <a:rPr lang="en-US" dirty="0" smtClean="0"/>
              <a:t>Fresh food sales (32%) significantly lower than the population average (38%)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05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Cluster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986145"/>
              </p:ext>
            </p:extLst>
          </p:nvPr>
        </p:nvGraphicFramePr>
        <p:xfrm>
          <a:off x="390752" y="1200149"/>
          <a:ext cx="8296047" cy="385840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21783"/>
                <a:gridCol w="921783"/>
                <a:gridCol w="921783"/>
                <a:gridCol w="921783"/>
                <a:gridCol w="921783"/>
                <a:gridCol w="921783"/>
                <a:gridCol w="921783"/>
                <a:gridCol w="921783"/>
                <a:gridCol w="921783"/>
              </a:tblGrid>
              <a:tr h="53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Obs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Variable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No_Of_Stores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Cluster_No_Of_Stores_Percent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Cluster_Mean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Population_Mean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Population_StdDev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Z_Score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Abs_Z_Score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  <a:tr h="714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Average Sale per Square Feet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471.52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210.364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52.5738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4.97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4.97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  <a:tr h="53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Tobacco and Alcohol Category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17.951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22.88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4.7099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-1.05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1.05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  <a:tr h="53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Fresh Foods Category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42.175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38.42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8.7953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  <a:tr h="53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Frozen Foods Category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26.429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24.934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8.2562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  <a:tr h="53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Health and Beauty Category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13.446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13.767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4.8775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-0.07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8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Cluster 3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of Outliers – Only 3</a:t>
            </a:r>
          </a:p>
          <a:p>
            <a:r>
              <a:rPr lang="en-US" dirty="0" smtClean="0"/>
              <a:t>Highest Sale per </a:t>
            </a:r>
            <a:r>
              <a:rPr lang="en-US" dirty="0" err="1" smtClean="0"/>
              <a:t>Sq</a:t>
            </a:r>
            <a:r>
              <a:rPr lang="en-US" dirty="0" smtClean="0"/>
              <a:t> feed – significantly higher than Population Mean!</a:t>
            </a:r>
          </a:p>
          <a:p>
            <a:r>
              <a:rPr lang="en-US" dirty="0" smtClean="0"/>
              <a:t>Tobacco sale is lower than population average</a:t>
            </a:r>
          </a:p>
          <a:p>
            <a:r>
              <a:rPr lang="en-US" dirty="0" smtClean="0"/>
              <a:t>Fresh foods higher sales than population average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40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Cluster 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102123"/>
              </p:ext>
            </p:extLst>
          </p:nvPr>
        </p:nvGraphicFramePr>
        <p:xfrm>
          <a:off x="168737" y="1200149"/>
          <a:ext cx="8703288" cy="385840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67032"/>
                <a:gridCol w="967032"/>
                <a:gridCol w="967032"/>
                <a:gridCol w="967032"/>
                <a:gridCol w="967032"/>
                <a:gridCol w="967032"/>
                <a:gridCol w="967032"/>
                <a:gridCol w="967032"/>
                <a:gridCol w="967032"/>
              </a:tblGrid>
              <a:tr h="53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Obs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Variable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No_Of_Stores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Cluster_No_Of_Stores_Percent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Cluster_Mean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Population_Mean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Population_StdDev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Z_Score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Abs_Z_Score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  <a:tr h="53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Fresh Foods Category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52.4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41.438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38.42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8.7953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  <a:tr h="53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Tobacco and Alcohol Category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52.4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21.474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22.88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4.7099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-0.3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  <a:tr h="53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Health and Beauty Category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52.4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12.658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13.767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4.8775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-0.23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  <a:tr h="53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Frozen Foods Category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52.4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24.43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24.934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8.2562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-0.06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  <a:tr h="714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Average Sale per Square Feet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52.4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206.972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210.364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52.5738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-0.06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09" marR="11909" marT="11909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954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Cluster 4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270 stores – 52.4% - May need to be explored further</a:t>
            </a:r>
          </a:p>
          <a:p>
            <a:r>
              <a:rPr lang="en-US" dirty="0" smtClean="0"/>
              <a:t>Biggest Differentiator – high sales of Fresh foods as compared to population mean</a:t>
            </a:r>
          </a:p>
          <a:p>
            <a:r>
              <a:rPr lang="en-US" dirty="0" smtClean="0"/>
              <a:t>Lower sale of Tobacco and Alcohol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by 4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ran clusters of sized 4-11</a:t>
            </a:r>
          </a:p>
          <a:p>
            <a:r>
              <a:rPr lang="en-US" dirty="0" smtClean="0"/>
              <a:t>By computing the Absolute (negative values made positive) Maximum Z-Scores – having a K-means clustering of 4 gives the greatest average value, which means that the differentiating factors are most for this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17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up the Cluster 4 further into </a:t>
            </a:r>
            <a:r>
              <a:rPr lang="en-US" smtClean="0"/>
              <a:t>smaller clusters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8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Calculate the Z-Score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take the Absolute value.</a:t>
            </a:r>
          </a:p>
          <a:p>
            <a:r>
              <a:rPr lang="en-US" dirty="0" smtClean="0"/>
              <a:t>Order them by descending order by Cluster</a:t>
            </a:r>
          </a:p>
          <a:p>
            <a:r>
              <a:rPr lang="en-US" dirty="0" smtClean="0"/>
              <a:t>Take the average of the top most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1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 are the calculations for the various Cluster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4:</a:t>
            </a:r>
          </a:p>
          <a:p>
            <a:endParaRPr lang="en-US" dirty="0"/>
          </a:p>
        </p:txBody>
      </p:sp>
      <p:pic>
        <p:nvPicPr>
          <p:cNvPr id="4" name="Picture 3" descr="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80" y="2040254"/>
            <a:ext cx="6540500" cy="297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4589" y="3117407"/>
            <a:ext cx="3792146" cy="230919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5337423" y="3268394"/>
            <a:ext cx="3428028" cy="1678604"/>
          </a:xfrm>
          <a:prstGeom prst="wedgeRectCallout">
            <a:avLst>
              <a:gd name="adj1" fmla="val -75062"/>
              <a:gd name="adj2" fmla="val -4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Abs_Z_Score5 contains the highest Absolute Z-Score for the cluster followed by Abs_Z_Score4, 3, 2 &amp; 1. So a high Mean value of Abs_Z_Score5 will indicate a higher degree of separation. Also the standard Deviation is large as well.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896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5</a:t>
            </a:r>
            <a:endParaRPr lang="en-US" dirty="0"/>
          </a:p>
        </p:txBody>
      </p:sp>
      <p:pic>
        <p:nvPicPr>
          <p:cNvPr id="4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2" b="5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053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6</a:t>
            </a:r>
            <a:endParaRPr lang="en-US" dirty="0"/>
          </a:p>
        </p:txBody>
      </p:sp>
      <p:pic>
        <p:nvPicPr>
          <p:cNvPr id="4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7" b="48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018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7</a:t>
            </a:r>
            <a:endParaRPr lang="en-US" dirty="0"/>
          </a:p>
        </p:txBody>
      </p:sp>
      <p:pic>
        <p:nvPicPr>
          <p:cNvPr id="4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3" b="56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595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8</a:t>
            </a:r>
            <a:endParaRPr lang="en-US" dirty="0"/>
          </a:p>
        </p:txBody>
      </p:sp>
      <p:pic>
        <p:nvPicPr>
          <p:cNvPr id="4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7" b="54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087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9</a:t>
            </a:r>
            <a:endParaRPr lang="en-US" dirty="0"/>
          </a:p>
        </p:txBody>
      </p:sp>
      <p:pic>
        <p:nvPicPr>
          <p:cNvPr id="4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1" b="36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5599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165</TotalTime>
  <Words>624</Words>
  <Application>Microsoft Macintosh PowerPoint</Application>
  <PresentationFormat>On-screen Show (16:9)</PresentationFormat>
  <Paragraphs>260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Clustering Case Study</vt:lpstr>
      <vt:lpstr>Clustering by 4 Groups</vt:lpstr>
      <vt:lpstr>1st Calculate the Z-Score</vt:lpstr>
      <vt:lpstr>Here are the calculations for the various Cluster levels</vt:lpstr>
      <vt:lpstr>Level 5</vt:lpstr>
      <vt:lpstr>Level 6</vt:lpstr>
      <vt:lpstr>Level 7</vt:lpstr>
      <vt:lpstr>Level 8</vt:lpstr>
      <vt:lpstr>Level 9</vt:lpstr>
      <vt:lpstr>Level 10</vt:lpstr>
      <vt:lpstr>Hence the decision to choose Level 4</vt:lpstr>
      <vt:lpstr>Profiling Cluster 1</vt:lpstr>
      <vt:lpstr>Profiling Cluster 1 (Continued)</vt:lpstr>
      <vt:lpstr>Profiling Cluster 2</vt:lpstr>
      <vt:lpstr>Profiling Cluster 2 (Continued)</vt:lpstr>
      <vt:lpstr>Profiling Cluster 3</vt:lpstr>
      <vt:lpstr>Profiling Cluster 3 (continued)</vt:lpstr>
      <vt:lpstr>Profiling Cluster 4</vt:lpstr>
      <vt:lpstr>Profiling Cluster 4 (Continued)</vt:lpstr>
      <vt:lpstr>Recommendations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Savio Sebastian</cp:lastModifiedBy>
  <cp:revision>42</cp:revision>
  <dcterms:created xsi:type="dcterms:W3CDTF">2010-04-12T23:12:02Z</dcterms:created>
  <dcterms:modified xsi:type="dcterms:W3CDTF">2015-07-31T01:27:50Z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