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7" r:id="rId6"/>
    <p:sldId id="262" r:id="rId7"/>
    <p:sldId id="264" r:id="rId8"/>
    <p:sldId id="263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9024E"/>
    <a:srgbClr val="0A025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5" d="100"/>
          <a:sy n="85" d="100"/>
        </p:scale>
        <p:origin x="547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7F2923-B4BE-5582-EB13-418A807295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43E6E5-F7CB-6C88-3A18-E4FD9E0B64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D9BF8C-55E8-A4DD-D440-1660048965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540ACE-312A-3A66-DF7B-207AEA117F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AFE126-8782-3686-FC69-E37DC014DD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4891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09F9D-8942-ABEF-1514-E35333FC8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78C889-8109-CD58-62CF-E460D0E95B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4825C0-BCB9-030D-8C3B-28D446F978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8E0681-C311-AF77-BB9E-CF81EC514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63FBE8-68CF-1762-6D40-1F0AEA7667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906464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0A3B7A-8886-8766-7C80-A4DCE5F451F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701759-7F55-87A2-8121-3D92CEB4FA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43FAF6-ABE1-9806-0B17-49DC1A0BC3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7902EF-BC76-7738-328A-E44DDE3FA4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002C9-0DB2-8A16-E8E2-1B465B6CE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4160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B35D9-049B-13B2-023D-85B26BAE25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C712F-3B51-30C4-A536-AD6A656F09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C8D0-96D8-3CD3-32A2-EC0407E5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401312-524E-B5F1-80A1-136FB9EBA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C10BE-CCE6-179E-B5DD-ACDB3F05F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97496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13E8F-8CBC-AFEE-BE5C-4CD51AB366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9261A6-0317-1A79-F0DB-F9239C329A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A6F795-78AF-ACA1-3AF1-2D3DABA4C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EA2344-97FB-E773-FEA6-A7693A3E26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993055-BD11-38C2-F962-F1A7E333CE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7727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B224E1-85C2-FEF9-469E-79A80A2B7E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209CE6-1698-A56E-8D79-361F7249466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7955E1-4E7A-966A-02F8-F47D5B92731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AA53D0-F806-00FC-C24C-A04867DD1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EB683-4362-D5F1-16C1-73CA6E179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69CB78-4298-A8B0-7DFE-6F143C0D8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003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08A58-E19C-94C8-DD61-7019DDFE9E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09A6B4-9E8B-345A-0528-E5E3CD924A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875E26B-D31F-1EAE-9BD4-C2B1E12FC7E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715FD7-CF53-FA60-11C3-8D6F21EAC82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DA5532-9428-1A1E-BCD1-0A5DBA1E21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C4ECC1-C08A-76D7-CA2D-13B4B93E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360A99B-0809-4BCC-49B8-6C14F7D3A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E15CA4-498E-B8A4-47B2-D359654E9C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746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3D6391-33FE-27C7-3611-14547DFA3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BDAD8A-7C34-D0EB-8574-860E077FB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B8F19C-A2B1-18B0-DB07-F0549293B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682A2E4-4797-FED0-E1AF-5A5416FFA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09174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F2F9F2-53C0-2D7F-692F-9451BAE3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6A7539-EA9D-81E9-E4FF-1D9F9E6770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1033F1-75F6-9C0F-2DC2-2181B1852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99229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BBF809-B725-DD09-8F13-B2CE43455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23BCF-74BF-4FE9-AC44-60CC601C9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A9B444-B65D-7D7C-4195-2D5B17D55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BEE1A0-4C7A-BC02-A8C9-47793911E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E9D434-A8C1-3F6E-8FFA-1194AD3C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381DB0-C792-1358-7F70-46B9C9A4EE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5780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CEC73-48BF-4FF3-4942-5FA26BFE86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DC09511-79AA-7249-D318-AC4BFE7C311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F7E1-EE10-2838-2935-8278D717BE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E08F53-BD2C-939B-7583-501E8F8EA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A39DA0-E328-ED99-52E6-5212B7CAC7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01BEFBA-30ED-11CE-7CFF-C9995FD9B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81939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717B69D-934E-1429-4C59-C14729499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78B29C-B401-28FE-8368-001A96AE9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012AE8-2977-20AC-BFCA-44968A07656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A8E34CC-8886-4437-9178-35D7BA0AA190}" type="datetimeFigureOut">
              <a:rPr lang="en-GB" smtClean="0"/>
              <a:t>18/10/2025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8A85DA-13F6-FFE0-A075-D0A531C9932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4CB10C-EB73-50A6-A6D7-8C7E6BCCB3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F869F3-A758-4EC6-98B6-7FBA08BA183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73768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boisestate.pressbooks.pub/pathwaysguide/chapter/how-are-pathways-activities-formatted/" TargetMode="External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4">
            <a:extLst>
              <a:ext uri="{FF2B5EF4-FFF2-40B4-BE49-F238E27FC236}">
                <a16:creationId xmlns:a16="http://schemas.microsoft.com/office/drawing/2014/main" id="{63437518-6EBD-EBF5-E823-C9C24316AE21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2185722" y="3188935"/>
            <a:ext cx="7689926" cy="4801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GB" sz="28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A Relational Database Design and Reporting Project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FADDAEC-1B7A-6A01-CD77-C7495C6BDD8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15000"/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0"/>
            <a:ext cx="12192000" cy="6857999"/>
          </a:xfrm>
          <a:prstGeom prst="rect">
            <a:avLst/>
          </a:prstGeom>
        </p:spPr>
      </p:pic>
      <p:sp>
        <p:nvSpPr>
          <p:cNvPr id="8" name="Rectangle 5">
            <a:extLst>
              <a:ext uri="{FF2B5EF4-FFF2-40B4-BE49-F238E27FC236}">
                <a16:creationId xmlns:a16="http://schemas.microsoft.com/office/drawing/2014/main" id="{95C48450-E55E-7BF1-5565-3C485673C6D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xfrm>
            <a:off x="580708" y="1249942"/>
            <a:ext cx="11030585" cy="24191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rtl="0">
              <a:spcBef>
                <a:spcPts val="1400"/>
              </a:spcBef>
              <a:spcAft>
                <a:spcPts val="400"/>
              </a:spcAft>
            </a:pPr>
            <a:r>
              <a:rPr lang="en-GB" sz="18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</a:t>
            </a:r>
            <a:r>
              <a:rPr lang="en-GB" sz="4800" b="1" i="0" u="none" strike="noStrike" dirty="0">
                <a:solidFill>
                  <a:schemeClr val="bg1"/>
                </a:solidFill>
                <a:effectLst/>
                <a:latin typeface="Bahnschrift" panose="020B0502040204020203" pitchFamily="34" charset="0"/>
                <a:ea typeface="Tahoma" panose="020B0604030504040204" pitchFamily="34" charset="0"/>
                <a:cs typeface="Tahoma" panose="020B0604030504040204" pitchFamily="34" charset="0"/>
              </a:rPr>
              <a:t>Student Management System Database</a:t>
            </a:r>
            <a:br>
              <a:rPr lang="en-GB" b="1" dirty="0">
                <a:effectLst/>
              </a:rPr>
            </a:br>
            <a:br>
              <a:rPr lang="en-GB" b="1" dirty="0">
                <a:effectLst/>
              </a:rPr>
            </a:br>
            <a:endParaRPr lang="en-GB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4424939-69D2-D3F7-7827-6DA5F53B2390}"/>
              </a:ext>
            </a:extLst>
          </p:cNvPr>
          <p:cNvSpPr txBox="1"/>
          <p:nvPr/>
        </p:nvSpPr>
        <p:spPr>
          <a:xfrm>
            <a:off x="3311011" y="4983067"/>
            <a:ext cx="556997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Presented by : TEAM B 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Date : Saturday, 18</a:t>
            </a:r>
            <a:r>
              <a:rPr lang="en-GB" sz="2000" baseline="30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th</a:t>
            </a:r>
            <a:r>
              <a:rPr lang="en-GB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 October 2025</a:t>
            </a:r>
          </a:p>
          <a:p>
            <a:pPr algn="ctr"/>
            <a:r>
              <a:rPr lang="en-GB" sz="2000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Time :  8:30pm WAT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716252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8C5519-48CE-D985-5754-6AA62B5D42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9324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C64A89-74A3-1A6D-F71E-258FF3BC14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20393" y="1403012"/>
            <a:ext cx="10515600" cy="442768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The Student Management System (SMS) database demonstrates the power of relational design in efficiently managing academic records</a:t>
            </a:r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The system supports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scalable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,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flexible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, and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data-driven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decision-making and also ensures flexibility for advanced analytical reporting.</a:t>
            </a:r>
          </a:p>
          <a:p>
            <a:endParaRPr lang="en-GB" dirty="0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5C222629-68A9-EDD2-7FB2-D7FD2542B224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CD4933B-C3B9-CC3E-71E4-23043BD3BF3E}"/>
              </a:ext>
            </a:extLst>
          </p:cNvPr>
          <p:cNvCxnSpPr/>
          <p:nvPr/>
        </p:nvCxnSpPr>
        <p:spPr>
          <a:xfrm flipV="1">
            <a:off x="7407667" y="3429000"/>
            <a:ext cx="4784333" cy="3429000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5D33170-7A48-D355-FA37-5F1535EEB35C}"/>
              </a:ext>
            </a:extLst>
          </p:cNvPr>
          <p:cNvCxnSpPr/>
          <p:nvPr/>
        </p:nvCxnSpPr>
        <p:spPr>
          <a:xfrm flipV="1">
            <a:off x="8486454" y="4181582"/>
            <a:ext cx="3705546" cy="2676418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F16C5FF-ADB6-4B23-D3F5-C60F75D42CE0}"/>
              </a:ext>
            </a:extLst>
          </p:cNvPr>
          <p:cNvCxnSpPr>
            <a:cxnSpLocks/>
          </p:cNvCxnSpPr>
          <p:nvPr/>
        </p:nvCxnSpPr>
        <p:spPr>
          <a:xfrm flipV="1">
            <a:off x="9596064" y="4952144"/>
            <a:ext cx="2595936" cy="190585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670CD579-B009-24C1-62E3-11623BAAB55F}"/>
              </a:ext>
            </a:extLst>
          </p:cNvPr>
          <p:cNvCxnSpPr/>
          <p:nvPr/>
        </p:nvCxnSpPr>
        <p:spPr>
          <a:xfrm flipV="1">
            <a:off x="10623479" y="5661061"/>
            <a:ext cx="1568521" cy="1196939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68CE9CC-8409-8883-5DC7-FF3E0E9360AA}"/>
              </a:ext>
            </a:extLst>
          </p:cNvPr>
          <p:cNvCxnSpPr>
            <a:cxnSpLocks/>
          </p:cNvCxnSpPr>
          <p:nvPr/>
        </p:nvCxnSpPr>
        <p:spPr>
          <a:xfrm flipV="1">
            <a:off x="11537879" y="6359703"/>
            <a:ext cx="654121" cy="498297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4F1AFC8-7D1C-9A1E-AF43-F5C1DCDEE900}"/>
              </a:ext>
            </a:extLst>
          </p:cNvPr>
          <p:cNvCxnSpPr>
            <a:cxnSpLocks/>
          </p:cNvCxnSpPr>
          <p:nvPr/>
        </p:nvCxnSpPr>
        <p:spPr>
          <a:xfrm flipV="1">
            <a:off x="0" y="0"/>
            <a:ext cx="756007" cy="647272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05040E26-5719-F897-9E3D-BA5C09167831}"/>
              </a:ext>
            </a:extLst>
          </p:cNvPr>
          <p:cNvCxnSpPr/>
          <p:nvPr/>
        </p:nvCxnSpPr>
        <p:spPr>
          <a:xfrm flipV="1">
            <a:off x="0" y="0"/>
            <a:ext cx="1561672" cy="132536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3581E60-1041-8A4C-2B71-FBEE88859566}"/>
              </a:ext>
            </a:extLst>
          </p:cNvPr>
          <p:cNvCxnSpPr/>
          <p:nvPr/>
        </p:nvCxnSpPr>
        <p:spPr>
          <a:xfrm flipV="1">
            <a:off x="0" y="0"/>
            <a:ext cx="2455524" cy="2116476"/>
          </a:xfrm>
          <a:prstGeom prst="line">
            <a:avLst/>
          </a:prstGeom>
          <a:ln w="190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939176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C673F-838A-F1A1-D680-F29399CBB8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59642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E585D-2F34-5419-57D7-8C7696A150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07560"/>
            <a:ext cx="10515600" cy="508531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600" b="1" dirty="0">
                <a:solidFill>
                  <a:schemeClr val="bg1"/>
                </a:solidFill>
                <a:latin typeface="Bahnschrift SemiCondensed" panose="020B0502040204020203" pitchFamily="34" charset="0"/>
              </a:rPr>
              <a:t>🧭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Main Goal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To design and implement a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relational database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for a Student Management System (SMS) , to store and manage data and enable administrative functions.</a:t>
            </a:r>
          </a:p>
          <a:p>
            <a:pPr marL="0" indent="0">
              <a:buNone/>
            </a:pPr>
            <a:endParaRPr lang="en-GB" sz="2600" dirty="0">
              <a:solidFill>
                <a:schemeClr val="bg1"/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💡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Why This Matters</a:t>
            </a:r>
          </a:p>
          <a:p>
            <a:pPr marL="0" indent="0" algn="just">
              <a:lnSpc>
                <a:spcPct val="100000"/>
              </a:lnSpc>
              <a:buNone/>
            </a:pPr>
            <a:r>
              <a:rPr lang="en-GB" sz="20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A well-structured SMS database improves:</a:t>
            </a:r>
          </a:p>
          <a:p>
            <a:pPr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Academic record-keeping</a:t>
            </a:r>
          </a:p>
          <a:p>
            <a:pPr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Communication</a:t>
            </a:r>
          </a:p>
          <a:p>
            <a:pPr>
              <a:lnSpc>
                <a:spcPct val="100000"/>
              </a:lnSpc>
              <a:buClr>
                <a:schemeClr val="accent4">
                  <a:lumMod val="60000"/>
                  <a:lumOff val="40000"/>
                </a:schemeClr>
              </a:buClr>
              <a:buFont typeface="Arial" panose="020B0604020202020204" pitchFamily="34" charset="0"/>
              <a:buChar char="•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Data-driven decision-making</a:t>
            </a:r>
          </a:p>
          <a:p>
            <a:pPr marL="0" indent="0">
              <a:buNone/>
            </a:pP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20307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4DB7C-1AF1-9BB6-060E-342156179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2878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Tables Created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FE78E1A-6FA0-4F38-8C00-6B14EC129F7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42497" y="1169435"/>
            <a:ext cx="4467098" cy="82391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Table Name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812CED-48C4-A477-8C05-81D890BA2062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676441132"/>
              </p:ext>
            </p:extLst>
          </p:nvPr>
        </p:nvGraphicFramePr>
        <p:xfrm>
          <a:off x="1842497" y="2006896"/>
          <a:ext cx="8507001" cy="4927375"/>
        </p:xfrm>
        <a:graphic>
          <a:graphicData uri="http://schemas.openxmlformats.org/drawingml/2006/table">
            <a:tbl>
              <a:tblPr/>
              <a:tblGrid>
                <a:gridCol w="3133733">
                  <a:extLst>
                    <a:ext uri="{9D8B030D-6E8A-4147-A177-3AD203B41FA5}">
                      <a16:colId xmlns:a16="http://schemas.microsoft.com/office/drawing/2014/main" val="2424694646"/>
                    </a:ext>
                  </a:extLst>
                </a:gridCol>
                <a:gridCol w="5373268">
                  <a:extLst>
                    <a:ext uri="{9D8B030D-6E8A-4147-A177-3AD203B41FA5}">
                      <a16:colId xmlns:a16="http://schemas.microsoft.com/office/drawing/2014/main" val="2544927298"/>
                    </a:ext>
                  </a:extLst>
                </a:gridCol>
              </a:tblGrid>
              <a:tr h="775299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🎓</a:t>
                      </a: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Students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StudentID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Name, Gender, DOB,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DepartmentID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65889093"/>
                  </a:ext>
                </a:extLst>
              </a:tr>
              <a:tr h="468055">
                <a:tc>
                  <a:txBody>
                    <a:bodyPr/>
                    <a:lstStyle/>
                    <a:p>
                      <a:r>
                        <a:rPr lang="en-GB" sz="18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🗂️ </a:t>
                      </a: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DepartmentName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1358940"/>
                  </a:ext>
                </a:extLst>
              </a:tr>
              <a:tr h="468055">
                <a:tc>
                  <a:txBody>
                    <a:bodyPr/>
                    <a:lstStyle/>
                    <a:p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📚</a:t>
                      </a: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Courses</a:t>
                      </a:r>
                    </a:p>
                  </a:txBody>
                  <a:tcPr marT="144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CourseID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CourseName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DepartmentID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65762376"/>
                  </a:ext>
                </a:extLst>
              </a:tr>
              <a:tr h="775299">
                <a:tc>
                  <a:txBody>
                    <a:bodyPr/>
                    <a:lstStyle/>
                    <a:p>
                      <a:r>
                        <a:rPr lang="en-GB" sz="2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📝</a:t>
                      </a:r>
                      <a:r>
                        <a:rPr lang="en-GB" sz="2400" b="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Enrollment</a:t>
                      </a:r>
                      <a:endParaRPr lang="en-GB" sz="2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EnrollmentID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StudentID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CourseID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EnrollmentDate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18265932"/>
                  </a:ext>
                </a:extLst>
              </a:tr>
              <a:tr h="1809032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0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</a:rPr>
                        <a:t>👨‍🏫 </a:t>
                      </a: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Instructors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 </a:t>
                      </a: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lang="en-GB" sz="2400" b="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      </a:t>
                      </a:r>
                      <a:r>
                        <a:rPr lang="en-GB" sz="2400" b="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CourseInstructors</a:t>
                      </a:r>
                      <a:endParaRPr lang="en-GB" sz="2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2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lang="en-GB" sz="2400" b="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InstructorID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Name, Gender, Email,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Hire_Date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DepartmentID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  <a:p>
                      <a:pPr>
                        <a:lnSpc>
                          <a:spcPct val="150000"/>
                        </a:lnSpc>
                      </a:pP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AssignmentID</a:t>
                      </a:r>
                      <a:r>
                        <a:rPr lang="en-GB" sz="2400" dirty="0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, </a:t>
                      </a:r>
                      <a:r>
                        <a:rPr lang="en-GB" sz="2400" dirty="0" err="1">
                          <a:solidFill>
                            <a:schemeClr val="accent1">
                              <a:lumMod val="20000"/>
                              <a:lumOff val="80000"/>
                            </a:schemeClr>
                          </a:solidFill>
                          <a:latin typeface="Bahnschrift SemiCondensed" panose="020B0502040204020203" pitchFamily="34" charset="0"/>
                        </a:rPr>
                        <a:t>InstructorID,CourseID</a:t>
                      </a:r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  <a:p>
                      <a:endParaRPr lang="en-GB" sz="2400" dirty="0">
                        <a:solidFill>
                          <a:schemeClr val="accent1">
                            <a:lumMod val="20000"/>
                            <a:lumOff val="80000"/>
                          </a:schemeClr>
                        </a:solidFill>
                        <a:latin typeface="Bahnschrift SemiCondensed" panose="020B0502040204020203" pitchFamily="34" charset="0"/>
                      </a:endParaRPr>
                    </a:p>
                  </a:txBody>
                  <a:tcPr marT="0" marB="61200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12510202"/>
                  </a:ext>
                </a:extLst>
              </a:tr>
            </a:tbl>
          </a:graphicData>
        </a:graphic>
      </p:graphicFrame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0C255E0-38A6-3F0C-BE98-71F3FAE24C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931594" y="1164919"/>
            <a:ext cx="5183188" cy="823912"/>
          </a:xfrm>
        </p:spPr>
        <p:txBody>
          <a:bodyPr/>
          <a:lstStyle/>
          <a:p>
            <a:r>
              <a:rPr lang="en-GB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Key Columns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8FE0F8F1-B56A-7B45-E2AF-4C4B48438B6A}"/>
              </a:ext>
            </a:extLst>
          </p:cNvPr>
          <p:cNvCxnSpPr>
            <a:cxnSpLocks/>
          </p:cNvCxnSpPr>
          <p:nvPr/>
        </p:nvCxnSpPr>
        <p:spPr>
          <a:xfrm>
            <a:off x="1842497" y="3346806"/>
            <a:ext cx="7568631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34B52186-DE81-CE5F-810D-D55F76BD334B}"/>
              </a:ext>
            </a:extLst>
          </p:cNvPr>
          <p:cNvCxnSpPr>
            <a:cxnSpLocks/>
          </p:cNvCxnSpPr>
          <p:nvPr/>
        </p:nvCxnSpPr>
        <p:spPr>
          <a:xfrm>
            <a:off x="1842497" y="4598542"/>
            <a:ext cx="7568631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015EF7-2FF0-B880-53FC-3BD201A55C8D}"/>
              </a:ext>
            </a:extLst>
          </p:cNvPr>
          <p:cNvCxnSpPr>
            <a:cxnSpLocks/>
          </p:cNvCxnSpPr>
          <p:nvPr/>
        </p:nvCxnSpPr>
        <p:spPr>
          <a:xfrm>
            <a:off x="1842499" y="5378993"/>
            <a:ext cx="7568629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DFBF46AB-EF54-2D47-E7F7-F6005EEF3789}"/>
              </a:ext>
            </a:extLst>
          </p:cNvPr>
          <p:cNvCxnSpPr>
            <a:cxnSpLocks/>
          </p:cNvCxnSpPr>
          <p:nvPr/>
        </p:nvCxnSpPr>
        <p:spPr>
          <a:xfrm>
            <a:off x="1842497" y="2759469"/>
            <a:ext cx="7493244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D8A70715-2421-EC75-5B71-2B30FF936A1B}"/>
              </a:ext>
            </a:extLst>
          </p:cNvPr>
          <p:cNvCxnSpPr>
            <a:cxnSpLocks/>
          </p:cNvCxnSpPr>
          <p:nvPr/>
        </p:nvCxnSpPr>
        <p:spPr>
          <a:xfrm>
            <a:off x="1842497" y="1997863"/>
            <a:ext cx="7465890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7465D2A1-077A-6748-67CA-0949B478BE16}"/>
              </a:ext>
            </a:extLst>
          </p:cNvPr>
          <p:cNvCxnSpPr>
            <a:cxnSpLocks/>
          </p:cNvCxnSpPr>
          <p:nvPr/>
        </p:nvCxnSpPr>
        <p:spPr>
          <a:xfrm flipV="1">
            <a:off x="4931594" y="1997863"/>
            <a:ext cx="0" cy="3961148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" name="Graphic 12" descr="Employee badge with solid fill">
            <a:extLst>
              <a:ext uri="{FF2B5EF4-FFF2-40B4-BE49-F238E27FC236}">
                <a16:creationId xmlns:a16="http://schemas.microsoft.com/office/drawing/2014/main" id="{4E0F0F9B-C410-4CC6-21CB-DDB3158453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17886" y="5456884"/>
            <a:ext cx="342430" cy="34243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5071027-D537-9CD2-71CA-A0ED7B5EF255}"/>
              </a:ext>
            </a:extLst>
          </p:cNvPr>
          <p:cNvCxnSpPr>
            <a:cxnSpLocks/>
          </p:cNvCxnSpPr>
          <p:nvPr/>
        </p:nvCxnSpPr>
        <p:spPr>
          <a:xfrm>
            <a:off x="1842497" y="3867364"/>
            <a:ext cx="7568631" cy="0"/>
          </a:xfrm>
          <a:prstGeom prst="line">
            <a:avLst/>
          </a:prstGeom>
          <a:ln w="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0980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34008-3671-2B93-4A0D-5BA3482F8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91064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Relationships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EF2DFB-C7F6-3E07-22F7-59C2E0AFDF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82521"/>
            <a:ext cx="10515600" cy="3404323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GB" sz="20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GB" sz="20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Entity Relationships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 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One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Department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has many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Students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   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One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Department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offers many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Courses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   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One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Student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can enrol in many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Courses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</a:t>
            </a:r>
            <a:r>
              <a:rPr lang="en-GB" sz="2400" b="1" dirty="0">
                <a:solidFill>
                  <a:schemeClr val="accent4">
                    <a:lumMod val="60000"/>
                    <a:lumOff val="40000"/>
                  </a:schemeClr>
                </a:solidFill>
                <a:latin typeface="Bahnschrift SemiCondensed" panose="020B0502040204020203" pitchFamily="34" charset="0"/>
              </a:rPr>
              <a:t>    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One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Instructor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teaches many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Courses</a:t>
            </a: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dirty="0"/>
              <a:t>     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Many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Instructors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teach many </a:t>
            </a:r>
            <a:r>
              <a:rPr lang="en-GB" sz="2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Courses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43D46591-E1AE-D059-708E-D15DFE2B4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4514970"/>
            <a:ext cx="2691763" cy="1754326"/>
          </a:xfrm>
          <a:prstGeom prst="rect">
            <a:avLst/>
          </a:prstGeom>
          <a:solidFill>
            <a:srgbClr val="09024E"/>
          </a:solidFill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Relational Structure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ahnschrift SemiCondensed" panose="020B0502040204020203" pitchFamily="34" charset="0"/>
              </a:rPr>
              <a:t>    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Primary Keys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4">
                    <a:lumMod val="60000"/>
                    <a:lumOff val="40000"/>
                  </a:schemeClr>
                </a:solidFill>
                <a:effectLst/>
                <a:latin typeface="Bahnschrift SemiCondensed" panose="020B0502040204020203" pitchFamily="34" charset="0"/>
              </a:rPr>
              <a:t>       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Foreign Keys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Bahnschrift SemiCondensed" panose="020B0502040204020203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AF3258-7829-E21E-3790-C945A7B164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7461" l="9961" r="89844">
                        <a14:foregroundMark x1="60547" y1="12305" x2="49805" y2="24219"/>
                        <a14:foregroundMark x1="43164" y1="30859" x2="17773" y2="45703"/>
                        <a14:foregroundMark x1="20508" y1="45703" x2="42773" y2="36328"/>
                        <a14:foregroundMark x1="42773" y1="36328" x2="61523" y2="18945"/>
                        <a14:foregroundMark x1="61523" y1="18945" x2="59766" y2="7617"/>
                        <a14:foregroundMark x1="59766" y1="7617" x2="69922" y2="5664"/>
                        <a14:foregroundMark x1="69922" y1="5664" x2="75586" y2="8594"/>
                        <a14:foregroundMark x1="75781" y1="4102" x2="66211" y2="1563"/>
                        <a14:foregroundMark x1="54102" y1="91211" x2="48047" y2="93750"/>
                        <a14:foregroundMark x1="49414" y1="94922" x2="50586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9" y="4961519"/>
            <a:ext cx="420385" cy="42038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8DB07CA-F91A-77C7-C38F-476B6FC2E3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1563" b="97461" l="9961" r="89844">
                        <a14:foregroundMark x1="60547" y1="12305" x2="49805" y2="24219"/>
                        <a14:foregroundMark x1="43164" y1="30859" x2="17773" y2="45703"/>
                        <a14:foregroundMark x1="20508" y1="45703" x2="42773" y2="36328"/>
                        <a14:foregroundMark x1="42773" y1="36328" x2="61523" y2="18945"/>
                        <a14:foregroundMark x1="61523" y1="18945" x2="59766" y2="7617"/>
                        <a14:foregroundMark x1="59766" y1="7617" x2="69922" y2="5664"/>
                        <a14:foregroundMark x1="69922" y1="5664" x2="75586" y2="8594"/>
                        <a14:foregroundMark x1="75781" y1="4102" x2="66211" y2="1563"/>
                        <a14:foregroundMark x1="54102" y1="91211" x2="48047" y2="93750"/>
                        <a14:foregroundMark x1="49414" y1="94922" x2="50586" y2="97461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59" y="5474236"/>
            <a:ext cx="420385" cy="42038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D07D1BEF-1C67-76FC-CAC6-E4ABB89811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0" y="2162985"/>
            <a:ext cx="443928" cy="443928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46CAEE7B-EF4D-DD19-D275-970D7C2E113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860" y="2663268"/>
            <a:ext cx="443928" cy="44392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C5F9047-4728-43D0-2516-2A4BAA1F680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2465" y="3207799"/>
            <a:ext cx="443929" cy="443929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048E9379-6D4D-652D-062C-367040C525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315" y="3688099"/>
            <a:ext cx="443928" cy="443928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310C1FC2-E427-7865-7CC8-0845EE7FDD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590" y="1737417"/>
            <a:ext cx="443928" cy="443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54874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A457E1-A8B8-C02B-C7B9-C3764C1FF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Data Population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C2887C-088A-32F1-EE9E-8A7451EE5D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0027"/>
            <a:ext cx="10515600" cy="467693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Each table was populated with realistic sample data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6 Departments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20 Courses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15 Instructors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50 Students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100 Enrolment Records </a:t>
            </a:r>
          </a:p>
          <a:p>
            <a:pPr marL="0" indent="0">
              <a:buClr>
                <a:schemeClr val="accent4">
                  <a:lumMod val="60000"/>
                  <a:lumOff val="40000"/>
                </a:schemeClr>
              </a:buClr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28 Course Assignments</a:t>
            </a:r>
          </a:p>
          <a:p>
            <a:pPr marL="0" indent="0">
              <a:buNone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L="0" indent="0"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This dataset provides a realistic simulation of university operations.</a:t>
            </a:r>
          </a:p>
        </p:txBody>
      </p:sp>
      <p:pic>
        <p:nvPicPr>
          <p:cNvPr id="5" name="Graphic 4" descr="Daily calendar with solid fill">
            <a:extLst>
              <a:ext uri="{FF2B5EF4-FFF2-40B4-BE49-F238E27FC236}">
                <a16:creationId xmlns:a16="http://schemas.microsoft.com/office/drawing/2014/main" id="{CBC0ACCA-7E59-90A6-9984-23024C2C0B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76" y="2438425"/>
            <a:ext cx="328389" cy="328389"/>
          </a:xfrm>
          <a:prstGeom prst="rect">
            <a:avLst/>
          </a:prstGeom>
        </p:spPr>
      </p:pic>
      <p:pic>
        <p:nvPicPr>
          <p:cNvPr id="12" name="Graphic 11" descr="Daily calendar with solid fill">
            <a:extLst>
              <a:ext uri="{FF2B5EF4-FFF2-40B4-BE49-F238E27FC236}">
                <a16:creationId xmlns:a16="http://schemas.microsoft.com/office/drawing/2014/main" id="{48FF2B31-725E-9C6C-7EE3-49EE781A04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127" y="1953827"/>
            <a:ext cx="328389" cy="328389"/>
          </a:xfrm>
          <a:prstGeom prst="rect">
            <a:avLst/>
          </a:prstGeom>
        </p:spPr>
      </p:pic>
      <p:pic>
        <p:nvPicPr>
          <p:cNvPr id="13" name="Graphic 12" descr="Daily calendar with solid fill">
            <a:extLst>
              <a:ext uri="{FF2B5EF4-FFF2-40B4-BE49-F238E27FC236}">
                <a16:creationId xmlns:a16="http://schemas.microsoft.com/office/drawing/2014/main" id="{AE243D9F-C9D3-8B23-40E7-ED714A8BC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0" y="4315221"/>
            <a:ext cx="328388" cy="328388"/>
          </a:xfrm>
          <a:prstGeom prst="rect">
            <a:avLst/>
          </a:prstGeom>
        </p:spPr>
      </p:pic>
      <p:pic>
        <p:nvPicPr>
          <p:cNvPr id="14" name="Graphic 13" descr="Daily calendar with solid fill">
            <a:extLst>
              <a:ext uri="{FF2B5EF4-FFF2-40B4-BE49-F238E27FC236}">
                <a16:creationId xmlns:a16="http://schemas.microsoft.com/office/drawing/2014/main" id="{CD924507-3201-9EAF-D51E-43B11F900A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4576" y="2899497"/>
            <a:ext cx="328389" cy="328389"/>
          </a:xfrm>
          <a:prstGeom prst="rect">
            <a:avLst/>
          </a:prstGeom>
        </p:spPr>
      </p:pic>
      <p:pic>
        <p:nvPicPr>
          <p:cNvPr id="16" name="Graphic 15" descr="Daily calendar with solid fill">
            <a:extLst>
              <a:ext uri="{FF2B5EF4-FFF2-40B4-BE49-F238E27FC236}">
                <a16:creationId xmlns:a16="http://schemas.microsoft.com/office/drawing/2014/main" id="{120E8A6D-9087-3884-E4CE-91074F9B8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0" y="3384095"/>
            <a:ext cx="328389" cy="328389"/>
          </a:xfrm>
          <a:prstGeom prst="rect">
            <a:avLst/>
          </a:prstGeom>
        </p:spPr>
      </p:pic>
      <p:pic>
        <p:nvPicPr>
          <p:cNvPr id="17" name="Graphic 16" descr="Daily calendar with solid fill">
            <a:extLst>
              <a:ext uri="{FF2B5EF4-FFF2-40B4-BE49-F238E27FC236}">
                <a16:creationId xmlns:a16="http://schemas.microsoft.com/office/drawing/2014/main" id="{2780C0AC-E1AF-68F6-D28C-30D435472C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090" y="3868693"/>
            <a:ext cx="328389" cy="328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759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8A83845-0D60-B5AF-0189-744A743B55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C007BAF-8591-A6B2-3B75-67AA5E2BF609}"/>
              </a:ext>
            </a:extLst>
          </p:cNvPr>
          <p:cNvSpPr txBox="1"/>
          <p:nvPr/>
        </p:nvSpPr>
        <p:spPr>
          <a:xfrm>
            <a:off x="552450" y="328773"/>
            <a:ext cx="11087100" cy="42165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  <a:buClr>
                <a:schemeClr val="accent4">
                  <a:lumMod val="60000"/>
                  <a:lumOff val="40000"/>
                </a:schemeClr>
              </a:buClr>
            </a:pPr>
            <a:r>
              <a:rPr lang="en-GB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Student &amp; Enrolment Reports</a:t>
            </a:r>
          </a:p>
          <a:p>
            <a:pPr marL="342900" indent="-342900"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Total number of students per course</a:t>
            </a: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Students enrolled in multiple courses and the courses they are taking </a:t>
            </a: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Student count per department</a:t>
            </a:r>
          </a:p>
          <a:p>
            <a:endParaRPr lang="en-GB" sz="2400" dirty="0">
              <a:latin typeface="Bahnschrift SemiCondensed" panose="020B0502040204020203" pitchFamily="34" charset="0"/>
            </a:endParaRPr>
          </a:p>
          <a:p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989574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546F-614D-B581-FF84-E98D5D63F6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Reporting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DE41A-BB4A-F8B1-B572-25E0254FEA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8368" y="1006868"/>
            <a:ext cx="10665431" cy="4921322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ü"/>
            </a:pPr>
            <a:endParaRPr lang="en-GB" sz="2400" b="1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Introduction to Programming , Data Structures and Linear Algebra have the highest enrolment(7) and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</a:rPr>
              <a:t> </a:t>
            </a: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Academic Writing has the lowest(3)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49 students are enrolled in multiple courses, 1 student registered three courses, this is the student with the highest number of course enrolments</a:t>
            </a:r>
          </a:p>
          <a:p>
            <a:pPr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ü"/>
            </a:pPr>
            <a:endParaRPr lang="en-GB" altLang="en-US" sz="26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>
                <a:schemeClr val="accent4">
                  <a:lumMod val="60000"/>
                  <a:lumOff val="40000"/>
                </a:schemeClr>
              </a:buClr>
              <a:buSzTx/>
              <a:buFont typeface="Wingdings" panose="05000000000000000000" pitchFamily="2" charset="2"/>
              <a:buChar char="ü"/>
              <a:tabLst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The Computer Science department has the highest number of students(12), Physics and Biology departments have the least number of students(7) 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Bahnschrift SemiCondensed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1739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C7904AC-4B44-51C0-BF3F-5DBC0440EF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8B0E4A3-B051-A2DB-8F6F-7E033F276A3F}"/>
              </a:ext>
            </a:extLst>
          </p:cNvPr>
          <p:cNvSpPr txBox="1"/>
          <p:nvPr/>
        </p:nvSpPr>
        <p:spPr>
          <a:xfrm>
            <a:off x="1469202" y="1611921"/>
            <a:ext cx="8558376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Courses with the highest enrolment </a:t>
            </a: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Linear Algebra, Introduction to Programming, and Data Structures </a:t>
            </a: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  <a:buFont typeface="Wingdings" panose="05000000000000000000" pitchFamily="2" charset="2"/>
              <a:buChar char="§"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Department with the fewest students</a:t>
            </a:r>
          </a:p>
          <a:p>
            <a:pPr>
              <a:lnSpc>
                <a:spcPct val="150000"/>
              </a:lnSpc>
              <a:buClr>
                <a:schemeClr val="accent4">
                  <a:lumMod val="60000"/>
                  <a:lumOff val="40000"/>
                </a:schemeClr>
              </a:buClr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Physics and Biology</a:t>
            </a:r>
          </a:p>
          <a:p>
            <a:endParaRPr lang="en-GB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3109A9E-FB1E-8B28-4DC8-DF3FAF3ED9DC}"/>
              </a:ext>
            </a:extLst>
          </p:cNvPr>
          <p:cNvSpPr txBox="1"/>
          <p:nvPr/>
        </p:nvSpPr>
        <p:spPr>
          <a:xfrm>
            <a:off x="1808249" y="421240"/>
            <a:ext cx="7664521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Course &amp; Instructor Analysis</a:t>
            </a:r>
            <a:endParaRPr lang="en-GB" sz="4400" dirty="0"/>
          </a:p>
        </p:txBody>
      </p:sp>
    </p:spTree>
    <p:extLst>
      <p:ext uri="{BB962C8B-B14F-4D97-AF65-F5344CB8AC3E}">
        <p14:creationId xmlns:p14="http://schemas.microsoft.com/office/powerpoint/2010/main" val="27466464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9024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FF1846-B350-F81F-0FCF-BEFC170A6C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8255"/>
            <a:ext cx="10515600" cy="1325563"/>
          </a:xfrm>
        </p:spPr>
        <p:txBody>
          <a:bodyPr/>
          <a:lstStyle/>
          <a:p>
            <a:pPr algn="ctr"/>
            <a:r>
              <a:rPr lang="en-GB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 </a:t>
            </a:r>
            <a:r>
              <a:rPr lang="en-GB" b="1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" panose="020B0502040204020203" pitchFamily="34" charset="0"/>
              </a:rPr>
              <a:t>Data Integrity &amp; Operational Insights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E8998-6069-1835-075D-5F007A8628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804" y="1343818"/>
            <a:ext cx="10798996" cy="5159723"/>
          </a:xfrm>
        </p:spPr>
        <p:txBody>
          <a:bodyPr>
            <a:normAutofit/>
          </a:bodyPr>
          <a:lstStyle/>
          <a:p>
            <a:pPr marL="0" indent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         All students are actively registered in at least one course</a:t>
            </a:r>
            <a:endParaRPr kumimoji="0" lang="en-US" altLang="en-US" sz="2400" i="0" u="none" strike="noStrike" cap="none" normalizeH="0" baseline="0" dirty="0">
              <a:ln>
                <a:noFill/>
              </a:ln>
              <a:solidFill>
                <a:schemeClr val="accent1">
                  <a:lumMod val="20000"/>
                  <a:lumOff val="80000"/>
                </a:schemeClr>
              </a:solidFill>
              <a:effectLst/>
              <a:latin typeface="Bahnschrift SemiCondensed" panose="020B0502040204020203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38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     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Each student takes an average of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2 courses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      </a:t>
            </a:r>
            <a:r>
              <a:rPr lang="en-US" altLang="en-US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Mr. Daniel Peters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(Linear Algebra) teaches the most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female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students</a:t>
            </a:r>
          </a:p>
          <a:p>
            <a:pPr marL="0" marR="0" lvl="0" indent="0" algn="l" defTabSz="914400" rtl="0" eaLnBrk="0" fontAlgn="base" latinLnBrk="0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          Dr. Okoro &amp; Dr. 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Kuti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(Data Structures) teaches the most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male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accent1">
                    <a:lumMod val="20000"/>
                    <a:lumOff val="80000"/>
                  </a:schemeClr>
                </a:solidFill>
                <a:effectLst/>
                <a:latin typeface="Bahnschrift SemiCondensed" panose="020B0502040204020203" pitchFamily="34" charset="0"/>
              </a:rPr>
              <a:t> students</a:t>
            </a:r>
          </a:p>
          <a:p>
            <a:pPr marL="0" indent="0">
              <a:lnSpc>
                <a:spcPct val="120000"/>
              </a:lnSpc>
              <a:buNone/>
            </a:pPr>
            <a:r>
              <a:rPr lang="en-GB" sz="2400" dirty="0">
                <a:solidFill>
                  <a:schemeClr val="accent1">
                    <a:lumMod val="20000"/>
                    <a:lumOff val="80000"/>
                  </a:schemeClr>
                </a:solidFill>
                <a:latin typeface="Bahnschrift SemiCondensed" panose="020B0502040204020203" pitchFamily="34" charset="0"/>
              </a:rPr>
              <a:t>              </a:t>
            </a:r>
          </a:p>
          <a:p>
            <a:pPr marL="0" indent="0">
              <a:lnSpc>
                <a:spcPct val="120000"/>
              </a:lnSpc>
              <a:buNone/>
            </a:pPr>
            <a:endParaRPr lang="en-GB" sz="2400" dirty="0">
              <a:solidFill>
                <a:schemeClr val="accent1">
                  <a:lumMod val="20000"/>
                  <a:lumOff val="80000"/>
                </a:schemeClr>
              </a:solidFill>
              <a:latin typeface="Bahnschrift SemiCondensed" panose="020B0502040204020203" pitchFamily="34" charset="0"/>
            </a:endParaRPr>
          </a:p>
          <a:p>
            <a:endParaRPr lang="en-GB" dirty="0"/>
          </a:p>
        </p:txBody>
      </p:sp>
      <p:pic>
        <p:nvPicPr>
          <p:cNvPr id="15" name="Graphic 14" descr="A lightbulb">
            <a:extLst>
              <a:ext uri="{FF2B5EF4-FFF2-40B4-BE49-F238E27FC236}">
                <a16:creationId xmlns:a16="http://schemas.microsoft.com/office/drawing/2014/main" id="{7CCCA49A-F671-99AF-7DA7-D3ECD2BFB7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95214" y="1328087"/>
            <a:ext cx="539104" cy="539104"/>
          </a:xfrm>
          <a:prstGeom prst="rect">
            <a:avLst/>
          </a:prstGeom>
        </p:spPr>
      </p:pic>
      <p:pic>
        <p:nvPicPr>
          <p:cNvPr id="16" name="Graphic 15" descr="A lightbulb">
            <a:extLst>
              <a:ext uri="{FF2B5EF4-FFF2-40B4-BE49-F238E27FC236}">
                <a16:creationId xmlns:a16="http://schemas.microsoft.com/office/drawing/2014/main" id="{41AC0A34-6157-BEB6-379A-C12A61205A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30" y="2094371"/>
            <a:ext cx="539104" cy="539104"/>
          </a:xfrm>
          <a:prstGeom prst="rect">
            <a:avLst/>
          </a:prstGeom>
        </p:spPr>
      </p:pic>
      <p:pic>
        <p:nvPicPr>
          <p:cNvPr id="17" name="Graphic 16" descr="A lightbulb">
            <a:extLst>
              <a:ext uri="{FF2B5EF4-FFF2-40B4-BE49-F238E27FC236}">
                <a16:creationId xmlns:a16="http://schemas.microsoft.com/office/drawing/2014/main" id="{78D7D2D0-B324-CF11-797C-027B51C86A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4561" y="2893244"/>
            <a:ext cx="539104" cy="539104"/>
          </a:xfrm>
          <a:prstGeom prst="rect">
            <a:avLst/>
          </a:prstGeom>
        </p:spPr>
      </p:pic>
      <p:pic>
        <p:nvPicPr>
          <p:cNvPr id="18" name="Graphic 17" descr="A lightbulb">
            <a:extLst>
              <a:ext uri="{FF2B5EF4-FFF2-40B4-BE49-F238E27FC236}">
                <a16:creationId xmlns:a16="http://schemas.microsoft.com/office/drawing/2014/main" id="{942680C8-D60E-CC84-0417-2EE9F35BA0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3830" y="3654127"/>
            <a:ext cx="539104" cy="539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839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555</TotalTime>
  <Words>455</Words>
  <Application>Microsoft Office PowerPoint</Application>
  <PresentationFormat>Widescreen</PresentationFormat>
  <Paragraphs>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9" baseType="lpstr">
      <vt:lpstr>Arial</vt:lpstr>
      <vt:lpstr>Bahnschrift</vt:lpstr>
      <vt:lpstr>Bahnschrift SemiCondensed</vt:lpstr>
      <vt:lpstr>Calibri</vt:lpstr>
      <vt:lpstr>Calibri Light</vt:lpstr>
      <vt:lpstr>Tahoma</vt:lpstr>
      <vt:lpstr>Times New Roman</vt:lpstr>
      <vt:lpstr>Wingdings</vt:lpstr>
      <vt:lpstr>Office Theme</vt:lpstr>
      <vt:lpstr> Student Management System Database  </vt:lpstr>
      <vt:lpstr>Objectives</vt:lpstr>
      <vt:lpstr>Tables Created</vt:lpstr>
      <vt:lpstr>Relationships</vt:lpstr>
      <vt:lpstr>Data Population</vt:lpstr>
      <vt:lpstr>PowerPoint Presentation</vt:lpstr>
      <vt:lpstr>Reporting Results</vt:lpstr>
      <vt:lpstr>PowerPoint Presentation</vt:lpstr>
      <vt:lpstr> Data Integrity &amp; Operational Insights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Student Management System Database</dc:title>
  <dc:creator>EZINNE CHUKWUEKE</dc:creator>
  <cp:lastModifiedBy>Olaleye Khairat</cp:lastModifiedBy>
  <cp:revision>29</cp:revision>
  <dcterms:created xsi:type="dcterms:W3CDTF">2025-10-17T20:49:55Z</dcterms:created>
  <dcterms:modified xsi:type="dcterms:W3CDTF">2025-10-18T11:33:59Z</dcterms:modified>
</cp:coreProperties>
</file>