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sldIdLst>
    <p:sldId id="536" r:id="rId5"/>
    <p:sldId id="702" r:id="rId6"/>
    <p:sldId id="967" r:id="rId7"/>
    <p:sldId id="549" r:id="rId8"/>
    <p:sldId id="785" r:id="rId9"/>
    <p:sldId id="778" r:id="rId10"/>
    <p:sldId id="968" r:id="rId11"/>
    <p:sldId id="779" r:id="rId12"/>
    <p:sldId id="780" r:id="rId13"/>
    <p:sldId id="788" r:id="rId14"/>
    <p:sldId id="787" r:id="rId15"/>
    <p:sldId id="965" r:id="rId16"/>
    <p:sldId id="789" r:id="rId17"/>
    <p:sldId id="535" r:id="rId18"/>
  </p:sldIdLst>
  <p:sldSz cx="14630400" cy="8229600"/>
  <p:notesSz cx="9144000" cy="6858000"/>
  <p:defaultTextStyle>
    <a:defPPr>
      <a:defRPr lang="en-US"/>
    </a:defPPr>
    <a:lvl1pPr marL="0" algn="l" defTabSz="130232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1157" algn="l" defTabSz="130232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2321" algn="l" defTabSz="130232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3481" algn="l" defTabSz="130232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04641" algn="l" defTabSz="130232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55777" algn="l" defTabSz="130232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06925" algn="l" defTabSz="130232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58084" algn="l" defTabSz="130232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09275" algn="l" defTabSz="130232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83AB"/>
    <a:srgbClr val="B7BF36"/>
    <a:srgbClr val="005AAB"/>
    <a:srgbClr val="3183AB"/>
    <a:srgbClr val="3283AB"/>
    <a:srgbClr val="F18E2B"/>
    <a:srgbClr val="005AAC"/>
    <a:srgbClr val="B7C035"/>
    <a:srgbClr val="808000"/>
    <a:srgbClr val="0178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47" autoAdjust="0"/>
    <p:restoredTop sz="64740" autoAdjust="0"/>
  </p:normalViewPr>
  <p:slideViewPr>
    <p:cSldViewPr snapToGrid="0">
      <p:cViewPr varScale="1">
        <p:scale>
          <a:sx n="82" d="100"/>
          <a:sy n="82" d="100"/>
        </p:scale>
        <p:origin x="312" y="82"/>
      </p:cViewPr>
      <p:guideLst>
        <p:guide orient="horz" pos="2592"/>
        <p:guide pos="46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9F104-CBB3-4818-9385-E613E85691A6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9BDF6-799E-414E-B06B-D41DDC57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27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0232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51157" algn="l" defTabSz="130232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02321" algn="l" defTabSz="130232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53481" algn="l" defTabSz="130232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04641" algn="l" defTabSz="130232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55777" algn="l" defTabSz="130232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6925" algn="l" defTabSz="130232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8084" algn="l" defTabSz="130232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9275" algn="l" defTabSz="130232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1898" y="577629"/>
            <a:ext cx="11092513" cy="6387883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1613" y="5929182"/>
            <a:ext cx="9381490" cy="389254"/>
          </a:xfrm>
          <a:prstGeom prst="rect">
            <a:avLst/>
          </a:prstGeom>
          <a:ln>
            <a:noFill/>
          </a:ln>
        </p:spPr>
        <p:txBody>
          <a:bodyPr anchor="ctr" anchorCtr="0">
            <a:noAutofit/>
          </a:bodyPr>
          <a:lstStyle>
            <a:lvl1pPr marL="0" indent="0" algn="l">
              <a:lnSpc>
                <a:spcPts val="3000"/>
              </a:lnSpc>
              <a:buClr>
                <a:schemeClr val="accent1"/>
              </a:buClr>
              <a:buNone/>
              <a:defRPr sz="3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buClr>
                <a:schemeClr val="bg1">
                  <a:lumMod val="50000"/>
                </a:schemeClr>
              </a:buCl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buClr>
                <a:schemeClr val="bg1">
                  <a:lumMod val="65000"/>
                </a:schemeClr>
              </a:buClr>
              <a:defRPr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 dirty="0"/>
              <a:t>Sub Title Slide Name Here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500219" y="6360242"/>
            <a:ext cx="4848226" cy="333800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Clr>
                <a:schemeClr val="accent1"/>
              </a:buClr>
              <a:buNone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buClr>
                <a:schemeClr val="bg1">
                  <a:lumMod val="50000"/>
                </a:schemeClr>
              </a:buCl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buClr>
                <a:schemeClr val="bg1">
                  <a:lumMod val="65000"/>
                </a:schemeClr>
              </a:buClr>
              <a:defRPr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 dirty="0"/>
              <a:t>Month</a:t>
            </a:r>
            <a:r>
              <a:rPr lang="he-IL" dirty="0"/>
              <a:t> </a:t>
            </a:r>
            <a:r>
              <a:rPr lang="he-IL" dirty="0" err="1"/>
              <a:t>Y</a:t>
            </a:r>
            <a:r>
              <a:rPr lang="en-US" dirty="0"/>
              <a:t>ear</a:t>
            </a:r>
          </a:p>
        </p:txBody>
      </p:sp>
      <p:sp>
        <p:nvSpPr>
          <p:cNvPr id="11" name="Title 3"/>
          <p:cNvSpPr>
            <a:spLocks noGrp="1"/>
          </p:cNvSpPr>
          <p:nvPr>
            <p:ph type="title" hasCustomPrompt="1"/>
          </p:nvPr>
        </p:nvSpPr>
        <p:spPr>
          <a:xfrm>
            <a:off x="473325" y="4303988"/>
            <a:ext cx="6161155" cy="1545881"/>
          </a:xfrm>
          <a:prstGeom prst="rect">
            <a:avLst/>
          </a:prstGeom>
        </p:spPr>
        <p:txBody>
          <a:bodyPr anchor="b"/>
          <a:lstStyle>
            <a:lvl1pPr>
              <a:lnSpc>
                <a:spcPts val="5800"/>
              </a:lnSpc>
              <a:defRPr sz="6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Presentation Name Here</a:t>
            </a: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12561862" y="0"/>
            <a:ext cx="613704" cy="585366"/>
          </a:xfrm>
          <a:prstGeom prst="rect">
            <a:avLst/>
          </a:prstGeom>
          <a:solidFill>
            <a:srgbClr val="B7BF3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12887336" y="622857"/>
            <a:ext cx="288230" cy="281355"/>
          </a:xfrm>
          <a:prstGeom prst="rect">
            <a:avLst/>
          </a:prstGeom>
          <a:solidFill>
            <a:srgbClr val="3383A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9653954" y="0"/>
            <a:ext cx="2873093" cy="200722"/>
          </a:xfrm>
          <a:prstGeom prst="rect">
            <a:avLst/>
          </a:prstGeom>
          <a:solidFill>
            <a:srgbClr val="D9D9D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Rectangle 14"/>
          <p:cNvSpPr/>
          <p:nvPr userDrawn="1"/>
        </p:nvSpPr>
        <p:spPr bwMode="auto">
          <a:xfrm>
            <a:off x="14369141" y="0"/>
            <a:ext cx="271056" cy="200722"/>
          </a:xfrm>
          <a:prstGeom prst="rect">
            <a:avLst/>
          </a:prstGeom>
          <a:solidFill>
            <a:srgbClr val="D9D9D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10381" y="0"/>
            <a:ext cx="1123945" cy="1122218"/>
          </a:xfrm>
          <a:prstGeom prst="rect">
            <a:avLst/>
          </a:prstGeom>
        </p:spPr>
      </p:pic>
      <p:sp>
        <p:nvSpPr>
          <p:cNvPr id="20" name="Rectangle 19"/>
          <p:cNvSpPr/>
          <p:nvPr userDrawn="1"/>
        </p:nvSpPr>
        <p:spPr bwMode="auto">
          <a:xfrm>
            <a:off x="568563" y="6749875"/>
            <a:ext cx="634692" cy="634692"/>
          </a:xfrm>
          <a:prstGeom prst="rect">
            <a:avLst/>
          </a:prstGeom>
          <a:solidFill>
            <a:srgbClr val="B7C03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" name="Rectangle 20"/>
          <p:cNvSpPr/>
          <p:nvPr userDrawn="1"/>
        </p:nvSpPr>
        <p:spPr bwMode="auto">
          <a:xfrm>
            <a:off x="568563" y="7440021"/>
            <a:ext cx="284877" cy="284877"/>
          </a:xfrm>
          <a:prstGeom prst="rect">
            <a:avLst/>
          </a:prstGeom>
          <a:solidFill>
            <a:srgbClr val="005AAC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1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568328" y="1267821"/>
            <a:ext cx="12609790" cy="453403"/>
          </a:xfrm>
          <a:prstGeom prst="rect">
            <a:avLst/>
          </a:prstGeom>
          <a:solidFill>
            <a:srgbClr val="B7C035"/>
          </a:solidFill>
        </p:spPr>
        <p:txBody>
          <a:bodyPr anchor="ctr" anchorCtr="0"/>
          <a:lstStyle>
            <a:lvl1pPr marL="0" indent="0">
              <a:lnSpc>
                <a:spcPts val="2800"/>
              </a:lnSpc>
              <a:buFont typeface="Wingdings" charset="2"/>
              <a:buNone/>
              <a:defRPr sz="2800" b="0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68983" indent="-457200">
              <a:lnSpc>
                <a:spcPts val="2800"/>
              </a:lnSpc>
              <a:buClr>
                <a:srgbClr val="B7BF36"/>
              </a:buClr>
              <a:buSzPct val="90000"/>
              <a:buFontTx/>
              <a:buBlip>
                <a:blip r:embed="rId2"/>
              </a:buBlip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038103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3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77622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4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60226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5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54679" y="491691"/>
            <a:ext cx="11921244" cy="668370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defRPr sz="4400" b="1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he-IL" dirty="0" err="1"/>
              <a:t>S</a:t>
            </a:r>
            <a:r>
              <a:rPr lang="en-US" dirty="0" err="1"/>
              <a:t>lide</a:t>
            </a:r>
            <a:r>
              <a:rPr lang="en-US" dirty="0"/>
              <a:t> Title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568328" y="3483829"/>
            <a:ext cx="12609790" cy="453403"/>
          </a:xfrm>
          <a:prstGeom prst="rect">
            <a:avLst/>
          </a:prstGeom>
          <a:solidFill>
            <a:srgbClr val="3183AB"/>
          </a:solidFill>
        </p:spPr>
        <p:txBody>
          <a:bodyPr anchor="ctr" anchorCtr="0"/>
          <a:lstStyle>
            <a:lvl1pPr marL="0" indent="0">
              <a:lnSpc>
                <a:spcPts val="2800"/>
              </a:lnSpc>
              <a:buFont typeface="Wingdings" charset="2"/>
              <a:buNone/>
              <a:defRPr sz="2800" b="0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68983" indent="-457200">
              <a:lnSpc>
                <a:spcPts val="2800"/>
              </a:lnSpc>
              <a:buClr>
                <a:srgbClr val="B7BF36"/>
              </a:buClr>
              <a:buSzPct val="90000"/>
              <a:buFontTx/>
              <a:buBlip>
                <a:blip r:embed="rId2"/>
              </a:buBlip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038103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3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77622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4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60226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5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568328" y="5696997"/>
            <a:ext cx="12609790" cy="453403"/>
          </a:xfrm>
          <a:prstGeom prst="rect">
            <a:avLst/>
          </a:prstGeom>
          <a:solidFill>
            <a:srgbClr val="005AAB"/>
          </a:solidFill>
        </p:spPr>
        <p:txBody>
          <a:bodyPr anchor="ctr" anchorCtr="0"/>
          <a:lstStyle>
            <a:lvl1pPr marL="0" indent="0">
              <a:lnSpc>
                <a:spcPts val="2800"/>
              </a:lnSpc>
              <a:buFont typeface="Wingdings" charset="2"/>
              <a:buNone/>
              <a:defRPr sz="2800" b="0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68983" indent="-457200">
              <a:lnSpc>
                <a:spcPts val="2800"/>
              </a:lnSpc>
              <a:buClr>
                <a:srgbClr val="B7BF36"/>
              </a:buClr>
              <a:buSzPct val="90000"/>
              <a:buFontTx/>
              <a:buBlip>
                <a:blip r:embed="rId2"/>
              </a:buBlip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038103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3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77622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4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60226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5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Content Placeholder 12"/>
          <p:cNvSpPr>
            <a:spLocks noGrp="1"/>
          </p:cNvSpPr>
          <p:nvPr>
            <p:ph sz="quarter" idx="11" hasCustomPrompt="1"/>
          </p:nvPr>
        </p:nvSpPr>
        <p:spPr>
          <a:xfrm>
            <a:off x="568328" y="1721223"/>
            <a:ext cx="13436600" cy="1648099"/>
          </a:xfrm>
          <a:prstGeom prst="rect">
            <a:avLst/>
          </a:prstGeom>
        </p:spPr>
        <p:txBody>
          <a:bodyPr/>
          <a:lstStyle>
            <a:lvl1pPr marL="227903" indent="-246126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66587" indent="-254804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19885" indent="-238982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093927" indent="-273505">
              <a:lnSpc>
                <a:spcPts val="22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312727" indent="-209701">
              <a:lnSpc>
                <a:spcPts val="22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Content Placeholder 12"/>
          <p:cNvSpPr>
            <a:spLocks noGrp="1"/>
          </p:cNvSpPr>
          <p:nvPr>
            <p:ph sz="quarter" idx="15" hasCustomPrompt="1"/>
          </p:nvPr>
        </p:nvSpPr>
        <p:spPr>
          <a:xfrm>
            <a:off x="568328" y="3942124"/>
            <a:ext cx="13436600" cy="1638313"/>
          </a:xfrm>
          <a:prstGeom prst="rect">
            <a:avLst/>
          </a:prstGeom>
        </p:spPr>
        <p:txBody>
          <a:bodyPr/>
          <a:lstStyle>
            <a:lvl1pPr marL="227903" indent="-246126">
              <a:lnSpc>
                <a:spcPct val="80000"/>
              </a:lnSpc>
              <a:buClr>
                <a:srgbClr val="3183AB"/>
              </a:buClr>
              <a:buSzPct val="120000"/>
              <a:buFont typeface="Wingdings" charset="2"/>
              <a:buChar char="§"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66587" indent="-254804">
              <a:lnSpc>
                <a:spcPct val="80000"/>
              </a:lnSpc>
              <a:buClr>
                <a:srgbClr val="3183AB"/>
              </a:buClr>
              <a:buSzPct val="120000"/>
              <a:buFont typeface="Wingdings" charset="2"/>
              <a:buChar char="§"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19885" indent="-238982">
              <a:lnSpc>
                <a:spcPct val="80000"/>
              </a:lnSpc>
              <a:buClr>
                <a:srgbClr val="3183AB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093927" indent="-273505">
              <a:lnSpc>
                <a:spcPts val="2200"/>
              </a:lnSpc>
              <a:buClr>
                <a:srgbClr val="3183AB"/>
              </a:buClr>
              <a:buSzPct val="120000"/>
              <a:buFont typeface="Wingdings" charset="2"/>
              <a:buChar char="§"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312727" indent="-209701">
              <a:lnSpc>
                <a:spcPts val="2200"/>
              </a:lnSpc>
              <a:buClr>
                <a:srgbClr val="3183AB"/>
              </a:buClr>
              <a:buSzPct val="120000"/>
              <a:buFont typeface="Wingdings" charset="2"/>
              <a:buChar char="§"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6" hasCustomPrompt="1"/>
          </p:nvPr>
        </p:nvSpPr>
        <p:spPr>
          <a:xfrm>
            <a:off x="568328" y="6150400"/>
            <a:ext cx="13436600" cy="1648098"/>
          </a:xfrm>
          <a:prstGeom prst="rect">
            <a:avLst/>
          </a:prstGeom>
        </p:spPr>
        <p:txBody>
          <a:bodyPr/>
          <a:lstStyle>
            <a:lvl1pPr marL="227903" indent="-246126">
              <a:lnSpc>
                <a:spcPct val="80000"/>
              </a:lnSpc>
              <a:buClr>
                <a:srgbClr val="005AAB"/>
              </a:buClr>
              <a:buSzPct val="120000"/>
              <a:buFont typeface="Wingdings" charset="2"/>
              <a:buChar char="§"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66587" indent="-254804">
              <a:lnSpc>
                <a:spcPct val="80000"/>
              </a:lnSpc>
              <a:buClr>
                <a:srgbClr val="005AAB"/>
              </a:buClr>
              <a:buSzPct val="120000"/>
              <a:buFont typeface="Wingdings" charset="2"/>
              <a:buChar char="§"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19885" indent="-238982">
              <a:lnSpc>
                <a:spcPct val="80000"/>
              </a:lnSpc>
              <a:buClr>
                <a:srgbClr val="005AAB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093927" indent="-273505">
              <a:lnSpc>
                <a:spcPts val="2200"/>
              </a:lnSpc>
              <a:buClr>
                <a:srgbClr val="005AAB"/>
              </a:buClr>
              <a:buSzPct val="120000"/>
              <a:buFont typeface="Wingdings" charset="2"/>
              <a:buChar char="§"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312727" indent="-209701">
              <a:lnSpc>
                <a:spcPts val="2200"/>
              </a:lnSpc>
              <a:buClr>
                <a:srgbClr val="005AAB"/>
              </a:buClr>
              <a:buSzPct val="120000"/>
              <a:buFont typeface="Wingdings" charset="2"/>
              <a:buChar char="§"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37026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 hasCustomPrompt="1"/>
          </p:nvPr>
        </p:nvSpPr>
        <p:spPr>
          <a:xfrm>
            <a:off x="554679" y="491691"/>
            <a:ext cx="11908718" cy="788470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defRPr sz="4400" b="1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he-IL" dirty="0" err="1"/>
              <a:t>S</a:t>
            </a:r>
            <a:r>
              <a:rPr lang="en-US" dirty="0" err="1"/>
              <a:t>lide</a:t>
            </a:r>
            <a:r>
              <a:rPr lang="en-US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2583090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m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 rot="10800000">
            <a:off x="1033281" y="3459413"/>
            <a:ext cx="4402578" cy="4419654"/>
            <a:chOff x="8876201" y="2009795"/>
            <a:chExt cx="3150551" cy="31627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9885089" y="1000907"/>
              <a:ext cx="963168" cy="298094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63584" y="2191622"/>
              <a:ext cx="963168" cy="2980944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 userDrawn="1"/>
        </p:nvGrpSpPr>
        <p:grpSpPr>
          <a:xfrm>
            <a:off x="8913916" y="972583"/>
            <a:ext cx="4402578" cy="4419654"/>
            <a:chOff x="8876201" y="2009795"/>
            <a:chExt cx="3150551" cy="316277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9885089" y="1000907"/>
              <a:ext cx="963168" cy="298094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63584" y="2191622"/>
              <a:ext cx="963168" cy="2980944"/>
            </a:xfrm>
            <a:prstGeom prst="rect">
              <a:avLst/>
            </a:prstGeom>
          </p:spPr>
        </p:pic>
      </p:grpSp>
      <p:sp>
        <p:nvSpPr>
          <p:cNvPr id="10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5564966" y="4083555"/>
            <a:ext cx="3030394" cy="59004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2800"/>
              </a:lnSpc>
              <a:buFont typeface="Wingdings" charset="2"/>
              <a:buNone/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68983" indent="-457200">
              <a:lnSpc>
                <a:spcPts val="2800"/>
              </a:lnSpc>
              <a:buClr>
                <a:srgbClr val="B7BF36"/>
              </a:buClr>
              <a:buSzPct val="90000"/>
              <a:buFontTx/>
              <a:buBlip>
                <a:blip r:embed="rId3"/>
              </a:buBlip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038103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4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77622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5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60226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6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Visual</a:t>
            </a:r>
            <a:endParaRPr lang="en-US" dirty="0"/>
          </a:p>
        </p:txBody>
      </p:sp>
      <p:sp>
        <p:nvSpPr>
          <p:cNvPr id="11" name="Title 2"/>
          <p:cNvSpPr>
            <a:spLocks noGrp="1"/>
          </p:cNvSpPr>
          <p:nvPr>
            <p:ph type="title" hasCustomPrompt="1"/>
          </p:nvPr>
        </p:nvSpPr>
        <p:spPr>
          <a:xfrm>
            <a:off x="554679" y="491691"/>
            <a:ext cx="11896192" cy="788470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defRPr sz="4400" b="1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he-IL" dirty="0" err="1"/>
              <a:t>S</a:t>
            </a:r>
            <a:r>
              <a:rPr lang="en-US" dirty="0" err="1"/>
              <a:t>lide</a:t>
            </a:r>
            <a:r>
              <a:rPr lang="en-US" dirty="0"/>
              <a:t> Title</a:t>
            </a: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4922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 bwMode="auto">
          <a:xfrm>
            <a:off x="12561862" y="0"/>
            <a:ext cx="613704" cy="585366"/>
          </a:xfrm>
          <a:prstGeom prst="rect">
            <a:avLst/>
          </a:prstGeom>
          <a:solidFill>
            <a:srgbClr val="B7BF3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12887336" y="622857"/>
            <a:ext cx="288230" cy="281355"/>
          </a:xfrm>
          <a:prstGeom prst="rect">
            <a:avLst/>
          </a:prstGeom>
          <a:solidFill>
            <a:srgbClr val="3383A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9653954" y="0"/>
            <a:ext cx="2873093" cy="200722"/>
          </a:xfrm>
          <a:prstGeom prst="rect">
            <a:avLst/>
          </a:prstGeom>
          <a:solidFill>
            <a:srgbClr val="D9D9D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Rectangle 14"/>
          <p:cNvSpPr/>
          <p:nvPr userDrawn="1"/>
        </p:nvSpPr>
        <p:spPr bwMode="auto">
          <a:xfrm>
            <a:off x="14369141" y="0"/>
            <a:ext cx="271056" cy="200722"/>
          </a:xfrm>
          <a:prstGeom prst="rect">
            <a:avLst/>
          </a:prstGeom>
          <a:solidFill>
            <a:srgbClr val="D9D9D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10381" y="0"/>
            <a:ext cx="1123945" cy="1122218"/>
          </a:xfrm>
          <a:prstGeom prst="rect">
            <a:avLst/>
          </a:prstGeom>
        </p:spPr>
      </p:pic>
      <p:sp>
        <p:nvSpPr>
          <p:cNvPr id="20" name="Rectangle 19"/>
          <p:cNvSpPr/>
          <p:nvPr userDrawn="1"/>
        </p:nvSpPr>
        <p:spPr bwMode="auto">
          <a:xfrm>
            <a:off x="568563" y="6568118"/>
            <a:ext cx="634692" cy="634692"/>
          </a:xfrm>
          <a:prstGeom prst="rect">
            <a:avLst/>
          </a:prstGeom>
          <a:solidFill>
            <a:srgbClr val="B7C03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" name="Rectangle 20"/>
          <p:cNvSpPr/>
          <p:nvPr userDrawn="1"/>
        </p:nvSpPr>
        <p:spPr bwMode="auto">
          <a:xfrm>
            <a:off x="568563" y="7258264"/>
            <a:ext cx="284877" cy="284877"/>
          </a:xfrm>
          <a:prstGeom prst="rect">
            <a:avLst/>
          </a:prstGeom>
          <a:solidFill>
            <a:srgbClr val="005AAC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1898" y="1159709"/>
            <a:ext cx="11092513" cy="6387883"/>
          </a:xfrm>
          <a:prstGeom prst="rect">
            <a:avLst/>
          </a:prstGeom>
        </p:spPr>
      </p:pic>
      <p:sp>
        <p:nvSpPr>
          <p:cNvPr id="24" name="Title 3"/>
          <p:cNvSpPr txBox="1">
            <a:spLocks/>
          </p:cNvSpPr>
          <p:nvPr userDrawn="1"/>
        </p:nvSpPr>
        <p:spPr>
          <a:xfrm>
            <a:off x="479134" y="5703798"/>
            <a:ext cx="4875658" cy="85135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ts val="4038"/>
              </a:lnSpc>
              <a:spcBef>
                <a:spcPct val="0"/>
              </a:spcBef>
              <a:spcAft>
                <a:spcPct val="0"/>
              </a:spcAft>
              <a:defRPr sz="3100" b="0" baseline="0">
                <a:solidFill>
                  <a:schemeClr val="bg1"/>
                </a:solidFill>
                <a:latin typeface="+mj-lt"/>
                <a:ea typeface="Arial" pitchFamily="34" charset="0"/>
                <a:cs typeface="Arial" pitchFamily="34" charset="0"/>
              </a:defRPr>
            </a:lvl1pPr>
            <a:lvl2pPr algn="l" rtl="0" eaLnBrk="1" fontAlgn="base" hangingPunct="1">
              <a:lnSpc>
                <a:spcPts val="4038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 Narrow Bold" pitchFamily="-108" charset="0"/>
                <a:ea typeface="Arial" pitchFamily="36" charset="0"/>
                <a:cs typeface="Arial" charset="0"/>
              </a:defRPr>
            </a:lvl2pPr>
            <a:lvl3pPr algn="l" rtl="0" eaLnBrk="1" fontAlgn="base" hangingPunct="1">
              <a:lnSpc>
                <a:spcPts val="4038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 Narrow Bold" pitchFamily="-108" charset="0"/>
                <a:ea typeface="Arial" pitchFamily="36" charset="0"/>
                <a:cs typeface="Arial" charset="0"/>
              </a:defRPr>
            </a:lvl3pPr>
            <a:lvl4pPr algn="l" rtl="0" eaLnBrk="1" fontAlgn="base" hangingPunct="1">
              <a:lnSpc>
                <a:spcPts val="4038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 Narrow Bold" pitchFamily="-108" charset="0"/>
                <a:ea typeface="Arial" pitchFamily="36" charset="0"/>
                <a:cs typeface="Arial" charset="0"/>
              </a:defRPr>
            </a:lvl4pPr>
            <a:lvl5pPr algn="l" rtl="0" eaLnBrk="1" fontAlgn="base" hangingPunct="1">
              <a:lnSpc>
                <a:spcPts val="4038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 Narrow Bold" pitchFamily="-108" charset="0"/>
                <a:ea typeface="Arial" pitchFamily="36" charset="0"/>
                <a:cs typeface="Arial" charset="0"/>
              </a:defRPr>
            </a:lvl5pPr>
            <a:lvl6pPr marL="651093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1302191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1953287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2604378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defTabSz="914400">
              <a:lnSpc>
                <a:spcPts val="5700"/>
              </a:lnSpc>
            </a:pPr>
            <a:r>
              <a:rPr lang="en-US" sz="6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 noChangeArrowheads="1"/>
          </p:cNvSpPr>
          <p:nvPr>
            <p:ph type="title"/>
          </p:nvPr>
        </p:nvSpPr>
        <p:spPr bwMode="white">
          <a:xfrm>
            <a:off x="568961" y="0"/>
            <a:ext cx="11798302" cy="1050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3100" b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574174" y="1239522"/>
            <a:ext cx="6360037" cy="651382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>
              <a:buClr>
                <a:schemeClr val="bg2">
                  <a:lumMod val="75000"/>
                </a:schemeClr>
              </a:buClr>
              <a:defRPr sz="2400">
                <a:solidFill>
                  <a:schemeClr val="tx2"/>
                </a:solidFill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4pPr>
              <a:buClr>
                <a:schemeClr val="bg1">
                  <a:lumMod val="50000"/>
                </a:schemeClr>
              </a:buCl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buClr>
                <a:schemeClr val="bg1">
                  <a:lumMod val="50000"/>
                </a:schemeClr>
              </a:buCl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7327389" y="1230007"/>
            <a:ext cx="6779138" cy="6529703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>
              <a:buClr>
                <a:schemeClr val="bg2">
                  <a:lumMod val="75000"/>
                </a:schemeClr>
              </a:buClr>
              <a:defRPr sz="2400">
                <a:solidFill>
                  <a:schemeClr val="tx2"/>
                </a:solidFill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4pPr>
              <a:buClr>
                <a:schemeClr val="bg1">
                  <a:lumMod val="50000"/>
                </a:schemeClr>
              </a:buCl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buClr>
                <a:schemeClr val="bg1">
                  <a:lumMod val="50000"/>
                </a:schemeClr>
              </a:buCl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070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66961" y="1247338"/>
            <a:ext cx="13436948" cy="6395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625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 hasCustomPrompt="1"/>
          </p:nvPr>
        </p:nvSpPr>
        <p:spPr>
          <a:xfrm>
            <a:off x="473325" y="3289844"/>
            <a:ext cx="7101182" cy="1736387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5800"/>
              </a:lnSpc>
              <a:defRPr sz="6000" b="1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Name Here 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568563" y="5026231"/>
            <a:ext cx="634692" cy="634692"/>
          </a:xfrm>
          <a:prstGeom prst="rect">
            <a:avLst/>
          </a:prstGeom>
          <a:solidFill>
            <a:srgbClr val="B7C03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568563" y="5716377"/>
            <a:ext cx="284877" cy="284877"/>
          </a:xfrm>
          <a:prstGeom prst="rect">
            <a:avLst/>
          </a:prstGeom>
          <a:solidFill>
            <a:srgbClr val="005AAC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54679" y="491691"/>
            <a:ext cx="11908718" cy="654721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defRPr sz="4400" b="1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 hasCustomPrompt="1"/>
          </p:nvPr>
        </p:nvSpPr>
        <p:spPr>
          <a:xfrm>
            <a:off x="568325" y="1849438"/>
            <a:ext cx="13436600" cy="5791200"/>
          </a:xfrm>
          <a:prstGeom prst="rect">
            <a:avLst/>
          </a:prstGeom>
        </p:spPr>
        <p:txBody>
          <a:bodyPr/>
          <a:lstStyle>
            <a:lvl1pPr marL="227903" indent="-246126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4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66587" indent="-254804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19885" indent="-238982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093927" indent="-273505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312727" indent="-209701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1462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568327" y="1267822"/>
            <a:ext cx="13436949" cy="43995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ts val="3300"/>
              </a:lnSpc>
              <a:buFont typeface="Wingdings" charset="2"/>
              <a:buNone/>
              <a:defRPr sz="3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68983" indent="-457200">
              <a:lnSpc>
                <a:spcPts val="2800"/>
              </a:lnSpc>
              <a:buClr>
                <a:srgbClr val="B7BF36"/>
              </a:buClr>
              <a:buSzPct val="90000"/>
              <a:buFontTx/>
              <a:buBlip>
                <a:blip r:embed="rId2"/>
              </a:buBlip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038103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3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77622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4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60226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5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54679" y="491691"/>
            <a:ext cx="11921244" cy="654721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defRPr sz="4400" b="1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 hasCustomPrompt="1"/>
          </p:nvPr>
        </p:nvSpPr>
        <p:spPr>
          <a:xfrm>
            <a:off x="568325" y="1849438"/>
            <a:ext cx="13436600" cy="5791200"/>
          </a:xfrm>
          <a:prstGeom prst="rect">
            <a:avLst/>
          </a:prstGeom>
        </p:spPr>
        <p:txBody>
          <a:bodyPr/>
          <a:lstStyle>
            <a:lvl1pPr marL="227903" indent="-246126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4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66587" indent="-254804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19885" indent="-238982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093927" indent="-273505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312727" indent="-209701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932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plit-v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54679" y="491691"/>
            <a:ext cx="11933770" cy="654721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defRPr sz="4400" b="1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 hasCustomPrompt="1"/>
          </p:nvPr>
        </p:nvSpPr>
        <p:spPr>
          <a:xfrm>
            <a:off x="568325" y="1849438"/>
            <a:ext cx="13436600" cy="2765311"/>
          </a:xfrm>
          <a:prstGeom prst="rect">
            <a:avLst/>
          </a:prstGeom>
        </p:spPr>
        <p:txBody>
          <a:bodyPr/>
          <a:lstStyle>
            <a:lvl1pPr marL="227903" indent="-246126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4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66587" indent="-254804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19885" indent="-238982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093927" indent="-273505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312727" indent="-209701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12"/>
          <p:cNvSpPr>
            <a:spLocks noGrp="1"/>
          </p:cNvSpPr>
          <p:nvPr>
            <p:ph sz="quarter" idx="12" hasCustomPrompt="1"/>
          </p:nvPr>
        </p:nvSpPr>
        <p:spPr>
          <a:xfrm>
            <a:off x="568325" y="4959323"/>
            <a:ext cx="13436600" cy="2765311"/>
          </a:xfrm>
          <a:prstGeom prst="rect">
            <a:avLst/>
          </a:prstGeom>
        </p:spPr>
        <p:txBody>
          <a:bodyPr/>
          <a:lstStyle>
            <a:lvl1pPr marL="227903" indent="-246126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4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66587" indent="-254804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19885" indent="-238982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093927" indent="-273505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312727" indent="-209701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087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plit-v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54679" y="491691"/>
            <a:ext cx="11921244" cy="654721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defRPr sz="4400" b="1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 hasCustomPrompt="1"/>
          </p:nvPr>
        </p:nvSpPr>
        <p:spPr>
          <a:xfrm>
            <a:off x="568325" y="1849438"/>
            <a:ext cx="13436600" cy="2765311"/>
          </a:xfrm>
          <a:prstGeom prst="rect">
            <a:avLst/>
          </a:prstGeom>
        </p:spPr>
        <p:txBody>
          <a:bodyPr/>
          <a:lstStyle>
            <a:lvl1pPr marL="227903" indent="-246126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4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66587" indent="-254804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19885" indent="-238982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093927" indent="-273505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312727" indent="-209701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12"/>
          <p:cNvSpPr>
            <a:spLocks noGrp="1"/>
          </p:cNvSpPr>
          <p:nvPr>
            <p:ph sz="quarter" idx="12" hasCustomPrompt="1"/>
          </p:nvPr>
        </p:nvSpPr>
        <p:spPr>
          <a:xfrm>
            <a:off x="568325" y="4959323"/>
            <a:ext cx="13436600" cy="2765311"/>
          </a:xfrm>
          <a:prstGeom prst="rect">
            <a:avLst/>
          </a:prstGeom>
        </p:spPr>
        <p:txBody>
          <a:bodyPr/>
          <a:lstStyle>
            <a:lvl1pPr marL="227903" indent="-246126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4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66587" indent="-254804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19885" indent="-238982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093927" indent="-273505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312727" indent="-209701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568327" y="1267822"/>
            <a:ext cx="13436949" cy="43995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ts val="3300"/>
              </a:lnSpc>
              <a:buFont typeface="Wingdings" charset="2"/>
              <a:buNone/>
              <a:defRPr sz="3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68983" indent="-457200">
              <a:lnSpc>
                <a:spcPts val="2800"/>
              </a:lnSpc>
              <a:buClr>
                <a:srgbClr val="B7BF36"/>
              </a:buClr>
              <a:buSzPct val="90000"/>
              <a:buFontTx/>
              <a:buBlip>
                <a:blip r:embed="rId2"/>
              </a:buBlip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038103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3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77622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4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60226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5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2043605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plit2-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54679" y="491691"/>
            <a:ext cx="11933770" cy="654721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defRPr sz="4400" b="1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 hasCustomPrompt="1"/>
          </p:nvPr>
        </p:nvSpPr>
        <p:spPr>
          <a:xfrm>
            <a:off x="568325" y="1849438"/>
            <a:ext cx="5914362" cy="5791200"/>
          </a:xfrm>
          <a:prstGeom prst="rect">
            <a:avLst/>
          </a:prstGeom>
        </p:spPr>
        <p:txBody>
          <a:bodyPr/>
          <a:lstStyle>
            <a:lvl1pPr marL="227903" indent="-246126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4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66587" indent="-254804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19885" indent="-238982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093927" indent="-273505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312727" indent="-209701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12"/>
          <p:cNvSpPr>
            <a:spLocks noGrp="1"/>
          </p:cNvSpPr>
          <p:nvPr>
            <p:ph sz="quarter" idx="12" hasCustomPrompt="1"/>
          </p:nvPr>
        </p:nvSpPr>
        <p:spPr>
          <a:xfrm>
            <a:off x="7173842" y="1849438"/>
            <a:ext cx="5914362" cy="5791200"/>
          </a:xfrm>
          <a:prstGeom prst="rect">
            <a:avLst/>
          </a:prstGeom>
        </p:spPr>
        <p:txBody>
          <a:bodyPr/>
          <a:lstStyle>
            <a:lvl1pPr marL="227903" indent="-246126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4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66587" indent="-254804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19885" indent="-238982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093927" indent="-273505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312727" indent="-209701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68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plit-o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54679" y="491691"/>
            <a:ext cx="11921244" cy="654721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defRPr sz="4400" b="1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 hasCustomPrompt="1"/>
          </p:nvPr>
        </p:nvSpPr>
        <p:spPr>
          <a:xfrm>
            <a:off x="568325" y="1849438"/>
            <a:ext cx="5914362" cy="5791200"/>
          </a:xfrm>
          <a:prstGeom prst="rect">
            <a:avLst/>
          </a:prstGeom>
        </p:spPr>
        <p:txBody>
          <a:bodyPr/>
          <a:lstStyle>
            <a:lvl1pPr marL="227903" indent="-246126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4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66587" indent="-254804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19885" indent="-238982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093927" indent="-273505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312727" indent="-209701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12"/>
          <p:cNvSpPr>
            <a:spLocks noGrp="1"/>
          </p:cNvSpPr>
          <p:nvPr>
            <p:ph sz="quarter" idx="12" hasCustomPrompt="1"/>
          </p:nvPr>
        </p:nvSpPr>
        <p:spPr>
          <a:xfrm>
            <a:off x="7173842" y="1849438"/>
            <a:ext cx="5914362" cy="5791200"/>
          </a:xfrm>
          <a:prstGeom prst="rect">
            <a:avLst/>
          </a:prstGeom>
        </p:spPr>
        <p:txBody>
          <a:bodyPr/>
          <a:lstStyle>
            <a:lvl1pPr marL="227903" indent="-246126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4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66587" indent="-254804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19885" indent="-238982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093927" indent="-273505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312727" indent="-209701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568327" y="1267822"/>
            <a:ext cx="13436949" cy="43995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ts val="3300"/>
              </a:lnSpc>
              <a:buFont typeface="Wingdings" charset="2"/>
              <a:buNone/>
              <a:defRPr sz="3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68983" indent="-457200">
              <a:lnSpc>
                <a:spcPts val="2800"/>
              </a:lnSpc>
              <a:buClr>
                <a:srgbClr val="B7BF36"/>
              </a:buClr>
              <a:buSzPct val="90000"/>
              <a:buFontTx/>
              <a:buBlip>
                <a:blip r:embed="rId2"/>
              </a:buBlip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038103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3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77622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4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60226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5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995422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568328" y="1267821"/>
            <a:ext cx="12609790" cy="453403"/>
          </a:xfrm>
          <a:prstGeom prst="rect">
            <a:avLst/>
          </a:prstGeom>
          <a:solidFill>
            <a:srgbClr val="B7C035"/>
          </a:solidFill>
        </p:spPr>
        <p:txBody>
          <a:bodyPr anchor="ctr" anchorCtr="0"/>
          <a:lstStyle>
            <a:lvl1pPr marL="0" indent="0">
              <a:lnSpc>
                <a:spcPts val="2800"/>
              </a:lnSpc>
              <a:buFont typeface="Wingdings" charset="2"/>
              <a:buNone/>
              <a:defRPr sz="2800" b="0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68983" indent="-457200">
              <a:lnSpc>
                <a:spcPts val="2800"/>
              </a:lnSpc>
              <a:buClr>
                <a:srgbClr val="B7BF36"/>
              </a:buClr>
              <a:buSzPct val="90000"/>
              <a:buFontTx/>
              <a:buBlip>
                <a:blip r:embed="rId2"/>
              </a:buBlip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038103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3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77622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4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60226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5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54679" y="491691"/>
            <a:ext cx="11921244" cy="668370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defRPr sz="4400" b="1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he-IL" dirty="0" err="1"/>
              <a:t>S</a:t>
            </a:r>
            <a:r>
              <a:rPr lang="en-US" dirty="0" err="1"/>
              <a:t>lide</a:t>
            </a:r>
            <a:r>
              <a:rPr lang="en-US" dirty="0"/>
              <a:t> Title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568328" y="4522818"/>
            <a:ext cx="12609790" cy="453403"/>
          </a:xfrm>
          <a:prstGeom prst="rect">
            <a:avLst/>
          </a:prstGeom>
          <a:solidFill>
            <a:srgbClr val="3183AB"/>
          </a:solidFill>
        </p:spPr>
        <p:txBody>
          <a:bodyPr anchor="ctr" anchorCtr="0"/>
          <a:lstStyle>
            <a:lvl1pPr marL="0" indent="0">
              <a:lnSpc>
                <a:spcPts val="2800"/>
              </a:lnSpc>
              <a:buFont typeface="Wingdings" charset="2"/>
              <a:buNone/>
              <a:defRPr sz="2800" b="0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68983" indent="-457200">
              <a:lnSpc>
                <a:spcPts val="2800"/>
              </a:lnSpc>
              <a:buClr>
                <a:srgbClr val="B7BF36"/>
              </a:buClr>
              <a:buSzPct val="90000"/>
              <a:buFontTx/>
              <a:buBlip>
                <a:blip r:embed="rId2"/>
              </a:buBlip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038103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3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77622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4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60226" indent="-457200">
              <a:lnSpc>
                <a:spcPts val="2200"/>
              </a:lnSpc>
              <a:buClr>
                <a:srgbClr val="B7BF36"/>
              </a:buClr>
              <a:buSzPct val="90000"/>
              <a:buFontTx/>
              <a:buBlip>
                <a:blip r:embed="rId5"/>
              </a:buBlip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Content Placeholder 12"/>
          <p:cNvSpPr>
            <a:spLocks noGrp="1"/>
          </p:cNvSpPr>
          <p:nvPr>
            <p:ph sz="quarter" idx="11" hasCustomPrompt="1"/>
          </p:nvPr>
        </p:nvSpPr>
        <p:spPr>
          <a:xfrm>
            <a:off x="568325" y="1762167"/>
            <a:ext cx="13436600" cy="2492225"/>
          </a:xfrm>
          <a:prstGeom prst="rect">
            <a:avLst/>
          </a:prstGeom>
        </p:spPr>
        <p:txBody>
          <a:bodyPr/>
          <a:lstStyle>
            <a:lvl1pPr marL="227903" indent="-246126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66587" indent="-254804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19885" indent="-238982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093927" indent="-273505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312727" indent="-209701">
              <a:lnSpc>
                <a:spcPct val="80000"/>
              </a:lnSpc>
              <a:buClr>
                <a:srgbClr val="B7C035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2"/>
          <p:cNvSpPr>
            <a:spLocks noGrp="1"/>
          </p:cNvSpPr>
          <p:nvPr>
            <p:ph sz="quarter" idx="15" hasCustomPrompt="1"/>
          </p:nvPr>
        </p:nvSpPr>
        <p:spPr>
          <a:xfrm>
            <a:off x="568325" y="5003518"/>
            <a:ext cx="13436600" cy="2461810"/>
          </a:xfrm>
          <a:prstGeom prst="rect">
            <a:avLst/>
          </a:prstGeom>
        </p:spPr>
        <p:txBody>
          <a:bodyPr/>
          <a:lstStyle>
            <a:lvl1pPr marL="227903" indent="-246126">
              <a:lnSpc>
                <a:spcPct val="80000"/>
              </a:lnSpc>
              <a:buClr>
                <a:srgbClr val="3183AB"/>
              </a:buClr>
              <a:buSzPct val="120000"/>
              <a:buFont typeface="Wingdings" charset="2"/>
              <a:buChar char="§"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66587" indent="-254804">
              <a:lnSpc>
                <a:spcPct val="80000"/>
              </a:lnSpc>
              <a:buClr>
                <a:srgbClr val="3183AB"/>
              </a:buClr>
              <a:buSzPct val="120000"/>
              <a:buFont typeface="Wingdings" charset="2"/>
              <a:buChar char="§"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19885" indent="-238982">
              <a:lnSpc>
                <a:spcPct val="80000"/>
              </a:lnSpc>
              <a:buClr>
                <a:srgbClr val="3183AB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093927" indent="-273505">
              <a:lnSpc>
                <a:spcPct val="80000"/>
              </a:lnSpc>
              <a:buClr>
                <a:srgbClr val="3183AB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312727" indent="-209701">
              <a:lnSpc>
                <a:spcPct val="80000"/>
              </a:lnSpc>
              <a:buClr>
                <a:srgbClr val="3183AB"/>
              </a:buClr>
              <a:buSzPct val="120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  <a:alpha val="70000"/>
              </a:schemeClr>
            </a:gs>
            <a:gs pos="100000">
              <a:schemeClr val="bg1">
                <a:lumMod val="85000"/>
                <a:alpha val="66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 bwMode="auto">
          <a:xfrm>
            <a:off x="14268780" y="7922837"/>
            <a:ext cx="323651" cy="308706"/>
          </a:xfrm>
          <a:prstGeom prst="rect">
            <a:avLst/>
          </a:prstGeom>
          <a:solidFill>
            <a:srgbClr val="B7BF3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12561862" y="0"/>
            <a:ext cx="613704" cy="585366"/>
          </a:xfrm>
          <a:prstGeom prst="rect">
            <a:avLst/>
          </a:prstGeom>
          <a:solidFill>
            <a:srgbClr val="B7BF3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Rectangle 14"/>
          <p:cNvSpPr/>
          <p:nvPr userDrawn="1"/>
        </p:nvSpPr>
        <p:spPr bwMode="auto">
          <a:xfrm>
            <a:off x="12887336" y="622857"/>
            <a:ext cx="288230" cy="281355"/>
          </a:xfrm>
          <a:prstGeom prst="rect">
            <a:avLst/>
          </a:prstGeom>
          <a:solidFill>
            <a:srgbClr val="3383A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" name="Rectangle 15"/>
          <p:cNvSpPr/>
          <p:nvPr userDrawn="1"/>
        </p:nvSpPr>
        <p:spPr bwMode="auto">
          <a:xfrm>
            <a:off x="9653954" y="0"/>
            <a:ext cx="2873093" cy="200722"/>
          </a:xfrm>
          <a:prstGeom prst="rect">
            <a:avLst/>
          </a:prstGeom>
          <a:solidFill>
            <a:srgbClr val="D9D9D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14369141" y="0"/>
            <a:ext cx="271056" cy="200722"/>
          </a:xfrm>
          <a:prstGeom prst="rect">
            <a:avLst/>
          </a:prstGeom>
          <a:solidFill>
            <a:srgbClr val="D9D9D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10381" y="0"/>
            <a:ext cx="1123945" cy="1122218"/>
          </a:xfrm>
          <a:prstGeom prst="rect">
            <a:avLst/>
          </a:prstGeom>
        </p:spPr>
      </p:pic>
      <p:sp>
        <p:nvSpPr>
          <p:cNvPr id="21" name="TextBox 11"/>
          <p:cNvSpPr txBox="1">
            <a:spLocks noChangeArrowheads="1"/>
          </p:cNvSpPr>
          <p:nvPr userDrawn="1"/>
        </p:nvSpPr>
        <p:spPr bwMode="auto">
          <a:xfrm>
            <a:off x="14122400" y="7936191"/>
            <a:ext cx="531095" cy="301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614" tIns="65309" rIns="130614" bIns="65309" anchor="ctr" anchorCtr="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7764118D-58D9-484E-865A-9D5019AA1089}" type="slidenum">
              <a:rPr lang="en-US" sz="1100" b="0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pPr algn="r" eaLnBrk="1" hangingPunct="1"/>
              <a:t>‹#›</a:t>
            </a:fld>
            <a:endParaRPr lang="en-US" sz="1100" b="0" i="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11301149" y="7920894"/>
            <a:ext cx="2907856" cy="308706"/>
          </a:xfrm>
          <a:prstGeom prst="rect">
            <a:avLst/>
          </a:prstGeom>
          <a:solidFill>
            <a:srgbClr val="005AAC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Arial" charset="0"/>
              </a:rPr>
              <a:t> © 2019 Mellanox Technologies</a:t>
            </a:r>
          </a:p>
        </p:txBody>
      </p:sp>
    </p:spTree>
    <p:extLst>
      <p:ext uri="{BB962C8B-B14F-4D97-AF65-F5344CB8AC3E}">
        <p14:creationId xmlns:p14="http://schemas.microsoft.com/office/powerpoint/2010/main" val="2139403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79" r:id="rId3"/>
    <p:sldLayoutId id="2147483662" r:id="rId4"/>
    <p:sldLayoutId id="2147483680" r:id="rId5"/>
    <p:sldLayoutId id="2147483677" r:id="rId6"/>
    <p:sldLayoutId id="2147483681" r:id="rId7"/>
    <p:sldLayoutId id="2147483676" r:id="rId8"/>
    <p:sldLayoutId id="2147483674" r:id="rId9"/>
    <p:sldLayoutId id="2147483678" r:id="rId10"/>
    <p:sldLayoutId id="2147483668" r:id="rId11"/>
    <p:sldLayoutId id="2147483673" r:id="rId12"/>
    <p:sldLayoutId id="2147483669" r:id="rId13"/>
    <p:sldLayoutId id="2147483672" r:id="rId14"/>
    <p:sldLayoutId id="2147483682" r:id="rId15"/>
    <p:sldLayoutId id="2147483683" r:id="rId16"/>
  </p:sldLayoutIdLst>
  <p:hf sldNum="0" hdr="0" ftr="0" dt="0"/>
  <p:txStyles>
    <p:titleStyle>
      <a:lvl1pPr algn="l" rtl="0" eaLnBrk="1" fontAlgn="base" hangingPunct="1">
        <a:lnSpc>
          <a:spcPts val="4038"/>
        </a:lnSpc>
        <a:spcBef>
          <a:spcPct val="0"/>
        </a:spcBef>
        <a:spcAft>
          <a:spcPct val="0"/>
        </a:spcAft>
        <a:defRPr sz="3100" b="0" baseline="0">
          <a:solidFill>
            <a:schemeClr val="bg1"/>
          </a:solidFill>
          <a:latin typeface="+mj-lt"/>
          <a:ea typeface="Arial" pitchFamily="34" charset="0"/>
          <a:cs typeface="Arial" pitchFamily="34" charset="0"/>
        </a:defRPr>
      </a:lvl1pPr>
      <a:lvl2pPr algn="l" rtl="0" eaLnBrk="1" fontAlgn="base" hangingPunct="1">
        <a:lnSpc>
          <a:spcPts val="4038"/>
        </a:lnSpc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 Narrow Bold" pitchFamily="-108" charset="0"/>
          <a:ea typeface="Arial" pitchFamily="36" charset="0"/>
          <a:cs typeface="Arial" charset="0"/>
        </a:defRPr>
      </a:lvl2pPr>
      <a:lvl3pPr algn="l" rtl="0" eaLnBrk="1" fontAlgn="base" hangingPunct="1">
        <a:lnSpc>
          <a:spcPts val="4038"/>
        </a:lnSpc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 Narrow Bold" pitchFamily="-108" charset="0"/>
          <a:ea typeface="Arial" pitchFamily="36" charset="0"/>
          <a:cs typeface="Arial" charset="0"/>
        </a:defRPr>
      </a:lvl3pPr>
      <a:lvl4pPr algn="l" rtl="0" eaLnBrk="1" fontAlgn="base" hangingPunct="1">
        <a:lnSpc>
          <a:spcPts val="4038"/>
        </a:lnSpc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 Narrow Bold" pitchFamily="-108" charset="0"/>
          <a:ea typeface="Arial" pitchFamily="36" charset="0"/>
          <a:cs typeface="Arial" charset="0"/>
        </a:defRPr>
      </a:lvl4pPr>
      <a:lvl5pPr algn="l" rtl="0" eaLnBrk="1" fontAlgn="base" hangingPunct="1">
        <a:lnSpc>
          <a:spcPts val="4038"/>
        </a:lnSpc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 Narrow Bold" pitchFamily="-108" charset="0"/>
          <a:ea typeface="Arial" pitchFamily="36" charset="0"/>
          <a:cs typeface="Arial" charset="0"/>
        </a:defRPr>
      </a:lvl5pPr>
      <a:lvl6pPr marL="651093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cs typeface="Arial" charset="0"/>
        </a:defRPr>
      </a:lvl6pPr>
      <a:lvl7pPr marL="1302191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cs typeface="Arial" charset="0"/>
        </a:defRPr>
      </a:lvl7pPr>
      <a:lvl8pPr marL="1953287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cs typeface="Arial" charset="0"/>
        </a:defRPr>
      </a:lvl8pPr>
      <a:lvl9pPr marL="2604378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27903" indent="-246126" algn="l" rtl="0" eaLnBrk="1" fontAlgn="base" hangingPunct="1">
        <a:spcBef>
          <a:spcPts val="600"/>
        </a:spcBef>
        <a:spcAft>
          <a:spcPct val="0"/>
        </a:spcAft>
        <a:buClr>
          <a:schemeClr val="bg2">
            <a:lumMod val="75000"/>
          </a:schemeClr>
        </a:buClr>
        <a:buSzPct val="110000"/>
        <a:buFont typeface="Wingdings" charset="0"/>
        <a:buChar char="§"/>
        <a:defRPr sz="2400">
          <a:solidFill>
            <a:schemeClr val="tx2"/>
          </a:solidFill>
          <a:latin typeface="+mn-lt"/>
          <a:ea typeface="ＭＳ Ｐゴシック" charset="0"/>
          <a:cs typeface="Arial" pitchFamily="-108" charset="0"/>
        </a:defRPr>
      </a:lvl1pPr>
      <a:lvl2pPr marL="566587" indent="-254804" algn="l" rtl="0" eaLnBrk="1" fontAlgn="base" hangingPunct="1">
        <a:spcBef>
          <a:spcPts val="426"/>
        </a:spcBef>
        <a:spcAft>
          <a:spcPct val="0"/>
        </a:spcAft>
        <a:buClr>
          <a:schemeClr val="tx1">
            <a:lumMod val="75000"/>
            <a:lumOff val="25000"/>
          </a:schemeClr>
        </a:buClr>
        <a:buSzPct val="105000"/>
        <a:buFont typeface="Arial" charset="0"/>
        <a:buChar char="•"/>
        <a:defRPr sz="2100">
          <a:solidFill>
            <a:schemeClr val="tx1">
              <a:lumMod val="75000"/>
              <a:lumOff val="25000"/>
            </a:schemeClr>
          </a:solidFill>
          <a:latin typeface="+mn-lt"/>
          <a:ea typeface="Arial" pitchFamily="36" charset="0"/>
          <a:cs typeface="Arial" pitchFamily="-108" charset="0"/>
        </a:defRPr>
      </a:lvl2pPr>
      <a:lvl3pPr marL="819885" indent="-238982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75000"/>
            <a:lumOff val="25000"/>
          </a:schemeClr>
        </a:buClr>
        <a:buSzPct val="104000"/>
        <a:buFont typeface="Lucida Grande" charset="0"/>
        <a:buChar char="-"/>
        <a:defRPr sz="1900">
          <a:solidFill>
            <a:schemeClr val="tx1">
              <a:lumMod val="75000"/>
              <a:lumOff val="25000"/>
            </a:schemeClr>
          </a:solidFill>
          <a:latin typeface="+mn-lt"/>
          <a:ea typeface="Arial" pitchFamily="36" charset="0"/>
          <a:cs typeface="Arial" pitchFamily="-108" charset="0"/>
        </a:defRPr>
      </a:lvl3pPr>
      <a:lvl4pPr marL="1093927" indent="-273505" algn="l" rtl="0" eaLnBrk="1" fontAlgn="base" hangingPunct="1">
        <a:spcBef>
          <a:spcPct val="20000"/>
        </a:spcBef>
        <a:spcAft>
          <a:spcPct val="0"/>
        </a:spcAft>
        <a:buClr>
          <a:schemeClr val="bg1">
            <a:lumMod val="50000"/>
          </a:schemeClr>
        </a:buClr>
        <a:buFont typeface="Wingdings" charset="0"/>
        <a:buChar char="§"/>
        <a:defRPr sz="1900">
          <a:solidFill>
            <a:schemeClr val="bg1">
              <a:lumMod val="50000"/>
            </a:schemeClr>
          </a:solidFill>
          <a:latin typeface="+mn-lt"/>
          <a:ea typeface="Arial" pitchFamily="36" charset="0"/>
          <a:cs typeface="Arial" pitchFamily="-108" charset="0"/>
        </a:defRPr>
      </a:lvl4pPr>
      <a:lvl5pPr marL="1312727" indent="-209701" algn="l" rtl="0" eaLnBrk="1" fontAlgn="base" hangingPunct="1">
        <a:spcBef>
          <a:spcPct val="20000"/>
        </a:spcBef>
        <a:spcAft>
          <a:spcPct val="0"/>
        </a:spcAft>
        <a:buClr>
          <a:schemeClr val="bg1">
            <a:lumMod val="50000"/>
          </a:schemeClr>
        </a:buClr>
        <a:buFont typeface="Lucida Grande" charset="0"/>
        <a:buChar char="›"/>
        <a:defRPr sz="1400">
          <a:solidFill>
            <a:schemeClr val="bg1">
              <a:lumMod val="50000"/>
            </a:schemeClr>
          </a:solidFill>
          <a:latin typeface="+mn-lt"/>
          <a:ea typeface="Arial" pitchFamily="36" charset="0"/>
          <a:cs typeface="Arial" pitchFamily="-108" charset="0"/>
        </a:defRPr>
      </a:lvl5pPr>
      <a:lvl6pPr marL="3580951" indent="-325522" algn="l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  <a:cs typeface="+mn-cs"/>
        </a:defRPr>
      </a:lvl6pPr>
      <a:lvl7pPr marL="4232077" indent="-325522" algn="l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  <a:cs typeface="+mn-cs"/>
        </a:defRPr>
      </a:lvl7pPr>
      <a:lvl8pPr marL="4883164" indent="-325522" algn="l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  <a:cs typeface="+mn-cs"/>
        </a:defRPr>
      </a:lvl8pPr>
      <a:lvl9pPr marL="5534259" indent="-325522" algn="l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  <a:cs typeface="+mn-cs"/>
        </a:defRPr>
      </a:lvl9pPr>
    </p:bodyStyle>
    <p:otherStyle>
      <a:defPPr>
        <a:defRPr lang="en-US"/>
      </a:defPPr>
      <a:lvl1pPr marL="0" algn="l" defTabSz="130219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1093" algn="l" defTabSz="130219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2191" algn="l" defTabSz="130219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3287" algn="l" defTabSz="130219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4378" algn="l" defTabSz="130219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5452" algn="l" defTabSz="130219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6535" algn="l" defTabSz="130219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7626" algn="l" defTabSz="130219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8755" algn="l" defTabSz="130219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visko/katran/tree/xdp_off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facebook.com/posts/1906146702752923/open-sourcing-katran-a-scalable-network-load-balancer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facebookincubator/katran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.kernel.org/pub/scm/linux/kernel/git/saeed/linux.git/log/?h=topic/xdp_metadata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i="1" dirty="0"/>
              <a:t>Real world use cases analysis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>
          <a:xfrm>
            <a:off x="500218" y="6360242"/>
            <a:ext cx="12002999" cy="389254"/>
          </a:xfrm>
        </p:spPr>
        <p:txBody>
          <a:bodyPr/>
          <a:lstStyle/>
          <a:p>
            <a:r>
              <a:rPr lang="en-US" dirty="0"/>
              <a:t>April-2019 By Rony Efraim, Amir Ancel, Mikhael Goikhman, Michael Savisko, Tal Gilboa and Noam Stolero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73324" y="4562669"/>
            <a:ext cx="8390457" cy="1287200"/>
          </a:xfrm>
        </p:spPr>
        <p:txBody>
          <a:bodyPr/>
          <a:lstStyle/>
          <a:p>
            <a:r>
              <a:rPr lang="en-US" i="1" dirty="0" err="1"/>
              <a:t>Katran</a:t>
            </a:r>
            <a:r>
              <a:rPr lang="en-US" i="1" dirty="0"/>
              <a:t>/XDP Acceleration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24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EB6DB60-D685-4029-8313-B182F37D005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User-space application – set-up TC rules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69C3DC-77F2-403A-B048-74AA96420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Katran</a:t>
            </a:r>
            <a:r>
              <a:rPr lang="en-US" dirty="0"/>
              <a:t> – Acceleration (detailed)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828BFF7-B0EA-4D97-A66D-C9D8A11314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68325" y="1849438"/>
            <a:ext cx="13436600" cy="6205064"/>
          </a:xfrm>
        </p:spPr>
        <p:txBody>
          <a:bodyPr/>
          <a:lstStyle/>
          <a:p>
            <a:r>
              <a:rPr lang="en-US" sz="3000" dirty="0"/>
              <a:t>User-space application is responsible for the following:</a:t>
            </a:r>
          </a:p>
          <a:p>
            <a:pPr lvl="1"/>
            <a:r>
              <a:rPr lang="en-US" sz="2600" dirty="0"/>
              <a:t>Create new maps: </a:t>
            </a:r>
            <a:r>
              <a:rPr lang="en-US" sz="2600" dirty="0" err="1"/>
              <a:t>hw_accel_mapping</a:t>
            </a:r>
            <a:r>
              <a:rPr lang="en-US" sz="2600" dirty="0"/>
              <a:t>, </a:t>
            </a:r>
            <a:r>
              <a:rPr lang="en-US" sz="2600" dirty="0" err="1"/>
              <a:t>vip_map_by_id</a:t>
            </a:r>
            <a:r>
              <a:rPr lang="en-US" sz="2600" dirty="0"/>
              <a:t>, </a:t>
            </a:r>
            <a:r>
              <a:rPr lang="en-US" sz="2600" dirty="0" err="1"/>
              <a:t>markid_pool_mapping</a:t>
            </a:r>
            <a:r>
              <a:rPr lang="en-US" sz="2600" dirty="0"/>
              <a:t>, </a:t>
            </a:r>
            <a:r>
              <a:rPr lang="en-US" sz="2600" dirty="0" err="1"/>
              <a:t>hw_accel_events</a:t>
            </a:r>
            <a:endParaRPr lang="en-US" sz="2600" dirty="0"/>
          </a:p>
          <a:p>
            <a:pPr lvl="1"/>
            <a:r>
              <a:rPr lang="en-US" sz="2600" dirty="0"/>
              <a:t>Fill-in for each forwarding CPU core </a:t>
            </a:r>
            <a:r>
              <a:rPr lang="en-US" sz="2600" dirty="0" err="1"/>
              <a:t>markid_pool_mapping</a:t>
            </a:r>
            <a:r>
              <a:rPr lang="en-US" sz="2600" dirty="0"/>
              <a:t> with selected range of HW marking IDs</a:t>
            </a:r>
          </a:p>
          <a:p>
            <a:pPr lvl="1"/>
            <a:r>
              <a:rPr lang="en-US" sz="2600" dirty="0"/>
              <a:t>Consume perf events produced by XDP program via </a:t>
            </a:r>
            <a:r>
              <a:rPr lang="en-US" sz="2600" dirty="0" err="1"/>
              <a:t>bpf_perf_event_output</a:t>
            </a:r>
            <a:r>
              <a:rPr lang="en-US" sz="2600" dirty="0"/>
              <a:t>()</a:t>
            </a:r>
          </a:p>
          <a:p>
            <a:pPr lvl="1"/>
            <a:r>
              <a:rPr lang="en-US" sz="2600" dirty="0"/>
              <a:t>Create TC rules for each received perf event:</a:t>
            </a:r>
          </a:p>
          <a:p>
            <a:pPr marL="311783" lvl="1" indent="0">
              <a:buNone/>
            </a:pPr>
            <a:endParaRPr lang="en-US" sz="2600" dirty="0"/>
          </a:p>
          <a:p>
            <a:pPr marL="311783" lvl="1" indent="0"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filter add dev [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ifname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] protocol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parent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ffff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: flower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indev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ifname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skip_sw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ip_proto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tcp|udp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src_ip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X.X.X.X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dst_ip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Y.Y.Y.Y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src_port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[sport]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dst_port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dport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] action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skbedit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mark [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markID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311783" lvl="1" indent="0">
              <a:buNone/>
            </a:pPr>
            <a:endParaRPr lang="en-US" sz="2600" dirty="0"/>
          </a:p>
          <a:p>
            <a:pPr marL="311783" lvl="1" indent="0">
              <a:buNone/>
            </a:pPr>
            <a:endParaRPr lang="en-US" sz="2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267B80-F5CF-4878-AB97-260681D88874}"/>
              </a:ext>
            </a:extLst>
          </p:cNvPr>
          <p:cNvSpPr/>
          <p:nvPr/>
        </p:nvSpPr>
        <p:spPr>
          <a:xfrm>
            <a:off x="1488558" y="7061431"/>
            <a:ext cx="127165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</a:rPr>
              <a:t>Katran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</a:rPr>
              <a:t> modified code is on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</a:rPr>
              <a:t>Github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</a:rPr>
              <a:t>: </a:t>
            </a:r>
            <a:r>
              <a:rPr lang="en-US" sz="2800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2"/>
              </a:rPr>
              <a:t>https://github.com/savisko/katran/tree/xdp_off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553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369C3DC-77F2-403A-B048-74AA96420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Katran</a:t>
            </a:r>
            <a:r>
              <a:rPr lang="en-US" sz="4000" dirty="0"/>
              <a:t> Metadata Acceleration - Performance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803768-2ED1-483C-B9EB-7847434A7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667" y="1230633"/>
            <a:ext cx="12551066" cy="65914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708B27-B75C-4C37-8603-570FE75375B3}"/>
              </a:ext>
            </a:extLst>
          </p:cNvPr>
          <p:cNvSpPr txBox="1"/>
          <p:nvPr/>
        </p:nvSpPr>
        <p:spPr>
          <a:xfrm>
            <a:off x="9067345" y="2033066"/>
            <a:ext cx="923331" cy="55399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3600" b="1" dirty="0"/>
              <a:t>46%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E6E655-CB5D-4A5B-B2A5-ABA948D09FBA}"/>
              </a:ext>
            </a:extLst>
          </p:cNvPr>
          <p:cNvSpPr txBox="1"/>
          <p:nvPr/>
        </p:nvSpPr>
        <p:spPr>
          <a:xfrm>
            <a:off x="7222504" y="3488887"/>
            <a:ext cx="923330" cy="55399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3600" b="1" dirty="0"/>
              <a:t>48%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B0E6CA-ACC5-4EFC-B0BE-682607BD8C1F}"/>
              </a:ext>
            </a:extLst>
          </p:cNvPr>
          <p:cNvSpPr txBox="1"/>
          <p:nvPr/>
        </p:nvSpPr>
        <p:spPr>
          <a:xfrm>
            <a:off x="5417766" y="5313676"/>
            <a:ext cx="923331" cy="55399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3600" b="1" dirty="0"/>
              <a:t>46%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C7FED7-19E4-4E1A-B0FF-8FCAD5F9B728}"/>
              </a:ext>
            </a:extLst>
          </p:cNvPr>
          <p:cNvSpPr txBox="1"/>
          <p:nvPr/>
        </p:nvSpPr>
        <p:spPr>
          <a:xfrm>
            <a:off x="3560893" y="5742803"/>
            <a:ext cx="923330" cy="55399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3600" b="1" dirty="0"/>
              <a:t>40%</a:t>
            </a:r>
          </a:p>
        </p:txBody>
      </p:sp>
    </p:spTree>
    <p:extLst>
      <p:ext uri="{BB962C8B-B14F-4D97-AF65-F5344CB8AC3E}">
        <p14:creationId xmlns:p14="http://schemas.microsoft.com/office/powerpoint/2010/main" val="795091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F29FCB-697F-4DEC-9732-446DB8211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666" y="1230633"/>
            <a:ext cx="12551065" cy="6591496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F369C3DC-77F2-403A-B048-74AA96420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Katran</a:t>
            </a:r>
            <a:r>
              <a:rPr lang="en-US" sz="4000" dirty="0"/>
              <a:t> Metadata Acceleration - Performance 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D133F1-AFC7-4CAC-A8C9-5831783389EC}"/>
              </a:ext>
            </a:extLst>
          </p:cNvPr>
          <p:cNvSpPr txBox="1"/>
          <p:nvPr/>
        </p:nvSpPr>
        <p:spPr>
          <a:xfrm>
            <a:off x="9031251" y="2261666"/>
            <a:ext cx="923330" cy="55399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3600" b="1" dirty="0"/>
              <a:t>50%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DB0BB5-DB9C-44A0-9A79-4237E4789318}"/>
              </a:ext>
            </a:extLst>
          </p:cNvPr>
          <p:cNvSpPr txBox="1"/>
          <p:nvPr/>
        </p:nvSpPr>
        <p:spPr>
          <a:xfrm>
            <a:off x="7198441" y="3837801"/>
            <a:ext cx="923330" cy="55399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3600" b="1" dirty="0"/>
              <a:t>22%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EBAB0B-2E06-4CC7-920E-17F5CF17D4B3}"/>
              </a:ext>
            </a:extLst>
          </p:cNvPr>
          <p:cNvSpPr txBox="1"/>
          <p:nvPr/>
        </p:nvSpPr>
        <p:spPr>
          <a:xfrm>
            <a:off x="5345577" y="5409929"/>
            <a:ext cx="923330" cy="55399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3600" b="1" dirty="0"/>
              <a:t>12%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C0F6E8-411F-4BA1-AA1E-1E4A4B0198AE}"/>
              </a:ext>
            </a:extLst>
          </p:cNvPr>
          <p:cNvSpPr txBox="1"/>
          <p:nvPr/>
        </p:nvSpPr>
        <p:spPr>
          <a:xfrm>
            <a:off x="3332196" y="5686928"/>
            <a:ext cx="666849" cy="55399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3600" b="1" dirty="0"/>
              <a:t>0%</a:t>
            </a:r>
          </a:p>
        </p:txBody>
      </p:sp>
    </p:spTree>
    <p:extLst>
      <p:ext uri="{BB962C8B-B14F-4D97-AF65-F5344CB8AC3E}">
        <p14:creationId xmlns:p14="http://schemas.microsoft.com/office/powerpoint/2010/main" val="1609040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C6EE37-64FF-4113-8B14-26D92F945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/* TODO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85ABB9-9090-4A4B-8BFE-DC7D0D0C491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3600" dirty="0"/>
              <a:t>We learn that the improvement is less effected when number of flows is more then 10K/core</a:t>
            </a:r>
          </a:p>
          <a:p>
            <a:endParaRPr lang="en-US" sz="3600" dirty="0"/>
          </a:p>
          <a:p>
            <a:r>
              <a:rPr lang="en-US" sz="3600" dirty="0"/>
              <a:t>Use mark for </a:t>
            </a:r>
            <a:r>
              <a:rPr lang="en-US" sz="3600" dirty="0" err="1"/>
              <a:t>dest</a:t>
            </a:r>
            <a:r>
              <a:rPr lang="en-US" sz="3600" dirty="0"/>
              <a:t> id and not flow id to reduce CPU caches misses</a:t>
            </a:r>
          </a:p>
          <a:p>
            <a:endParaRPr lang="en-US" sz="3600" dirty="0"/>
          </a:p>
          <a:p>
            <a:r>
              <a:rPr lang="en-US" sz="3600" dirty="0"/>
              <a:t>For stats, use per flow counter from TC (HW) </a:t>
            </a:r>
          </a:p>
          <a:p>
            <a:endParaRPr lang="en-US" sz="3600" dirty="0"/>
          </a:p>
          <a:p>
            <a:r>
              <a:rPr lang="en-US" sz="3600" dirty="0"/>
              <a:t>Expected performance for 1M flows will be similar to 100 flows: 	</a:t>
            </a:r>
          </a:p>
          <a:p>
            <a:pPr marL="311783" lvl="1" indent="0">
              <a:buNone/>
            </a:pPr>
            <a:r>
              <a:rPr lang="en-US" sz="3200" dirty="0"/>
              <a:t> Single core:  ~4 </a:t>
            </a:r>
            <a:r>
              <a:rPr lang="en-US" sz="3200" dirty="0" err="1"/>
              <a:t>Mpps</a:t>
            </a:r>
            <a:endParaRPr lang="en-US" sz="3200" dirty="0"/>
          </a:p>
          <a:p>
            <a:pPr marL="311783" lvl="1" indent="0">
              <a:buNone/>
            </a:pPr>
            <a:r>
              <a:rPr lang="en-US" sz="3200" dirty="0"/>
              <a:t> 12 cores:       ~40 </a:t>
            </a:r>
            <a:r>
              <a:rPr lang="en-US" sz="3200" dirty="0" err="1"/>
              <a:t>Mpps</a:t>
            </a:r>
            <a:endParaRPr lang="en-US" sz="3200" dirty="0"/>
          </a:p>
          <a:p>
            <a:pPr marL="311783" lvl="1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*/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67956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7135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Using NIC HW Acceleration in XDP program</a:t>
            </a:r>
          </a:p>
        </p:txBody>
      </p:sp>
      <p:sp>
        <p:nvSpPr>
          <p:cNvPr id="5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3200" dirty="0"/>
              <a:t>App should config TC</a:t>
            </a:r>
          </a:p>
          <a:p>
            <a:r>
              <a:rPr lang="en-US" sz="3200" dirty="0"/>
              <a:t>Legacy NIC compatible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For Example :</a:t>
            </a:r>
          </a:p>
          <a:p>
            <a:r>
              <a:rPr lang="en-US" sz="3200" dirty="0"/>
              <a:t>App set action Y to flow X</a:t>
            </a:r>
          </a:p>
          <a:p>
            <a:pPr lvl="1"/>
            <a:r>
              <a:rPr lang="en-US" sz="2800" dirty="0"/>
              <a:t>Use TC to </a:t>
            </a:r>
            <a:r>
              <a:rPr lang="en-US" sz="2800" dirty="0" err="1"/>
              <a:t>skbedit</a:t>
            </a:r>
            <a:r>
              <a:rPr lang="en-US" sz="2800" dirty="0"/>
              <a:t> with 0x1234 for flow X</a:t>
            </a:r>
          </a:p>
          <a:p>
            <a:pPr lvl="1"/>
            <a:r>
              <a:rPr lang="en-US" sz="2800" dirty="0"/>
              <a:t>Config XDP program to do </a:t>
            </a:r>
            <a:br>
              <a:rPr lang="en-US" sz="2800" dirty="0"/>
            </a:br>
            <a:r>
              <a:rPr lang="en-US" sz="2800" dirty="0"/>
              <a:t>action Y for mark = 0x1234</a:t>
            </a:r>
          </a:p>
          <a:p>
            <a:endParaRPr lang="en-US" sz="3200" dirty="0"/>
          </a:p>
          <a:p>
            <a:r>
              <a:rPr lang="en-US" sz="3200" dirty="0"/>
              <a:t>App set action drop for flow Z</a:t>
            </a:r>
          </a:p>
          <a:p>
            <a:pPr lvl="1"/>
            <a:r>
              <a:rPr lang="en-US" sz="2800" dirty="0"/>
              <a:t>Use TC to drop flow Z</a:t>
            </a:r>
          </a:p>
          <a:p>
            <a:pPr lvl="1"/>
            <a:r>
              <a:rPr lang="en-US" sz="2800" dirty="0"/>
              <a:t>Use TC to get counter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>
            <a:off x="4536369" y="7601352"/>
            <a:ext cx="3336967" cy="510833"/>
          </a:xfrm>
          <a:custGeom>
            <a:avLst/>
            <a:gdLst>
              <a:gd name="connsiteX0" fmla="*/ 0 w 3336967"/>
              <a:gd name="connsiteY0" fmla="*/ 463332 h 510833"/>
              <a:gd name="connsiteX1" fmla="*/ 1579419 w 3336967"/>
              <a:gd name="connsiteY1" fmla="*/ 194 h 510833"/>
              <a:gd name="connsiteX2" fmla="*/ 3336967 w 3336967"/>
              <a:gd name="connsiteY2" fmla="*/ 510833 h 510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6967" h="510833">
                <a:moveTo>
                  <a:pt x="0" y="463332"/>
                </a:moveTo>
                <a:cubicBezTo>
                  <a:pt x="511629" y="227804"/>
                  <a:pt x="1023258" y="-7723"/>
                  <a:pt x="1579419" y="194"/>
                </a:cubicBezTo>
                <a:cubicBezTo>
                  <a:pt x="2135580" y="8111"/>
                  <a:pt x="2925289" y="494999"/>
                  <a:pt x="3336967" y="510833"/>
                </a:cubicBezTo>
              </a:path>
            </a:pathLst>
          </a:cu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7174523" y="1445321"/>
            <a:ext cx="7286299" cy="6362248"/>
            <a:chOff x="9029987" y="1445321"/>
            <a:chExt cx="5430835" cy="4804533"/>
          </a:xfrm>
        </p:grpSpPr>
        <p:sp>
          <p:nvSpPr>
            <p:cNvPr id="8" name="TextBox 7"/>
            <p:cNvSpPr txBox="1"/>
            <p:nvPr/>
          </p:nvSpPr>
          <p:spPr>
            <a:xfrm>
              <a:off x="12252012" y="5590709"/>
              <a:ext cx="2208810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600" b="0" dirty="0"/>
                <a:t>Packets flow</a:t>
              </a: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9029987" y="1445321"/>
              <a:ext cx="5125774" cy="4733017"/>
              <a:chOff x="9029987" y="1445321"/>
              <a:chExt cx="5125774" cy="4733017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0865918" y="4886991"/>
                <a:ext cx="1995048" cy="18593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1600" b="1" dirty="0"/>
                  <a:t>eSwitch</a:t>
                </a:r>
              </a:p>
            </p:txBody>
          </p:sp>
          <p:cxnSp>
            <p:nvCxnSpPr>
              <p:cNvPr id="7" name="Straight Connector 6"/>
              <p:cNvCxnSpPr/>
              <p:nvPr/>
            </p:nvCxnSpPr>
            <p:spPr bwMode="auto">
              <a:xfrm>
                <a:off x="11681984" y="5707912"/>
                <a:ext cx="843148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13325595" y="4060916"/>
                <a:ext cx="665019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1200" dirty="0"/>
                  <a:t>Kernel</a:t>
                </a:r>
              </a:p>
            </p:txBody>
          </p:sp>
          <p:sp>
            <p:nvSpPr>
              <p:cNvPr id="11" name="Rounded Rectangle 10"/>
              <p:cNvSpPr/>
              <p:nvPr/>
            </p:nvSpPr>
            <p:spPr bwMode="auto">
              <a:xfrm>
                <a:off x="9433040" y="4727791"/>
                <a:ext cx="894486" cy="486889"/>
              </a:xfrm>
              <a:prstGeom prst="roundRect">
                <a:avLst/>
              </a:prstGeom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5"/>
              </a:lnRef>
              <a:fillRef idx="1001">
                <a:schemeClr val="lt2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cs typeface="Arial" charset="0"/>
                  </a:rPr>
                  <a:t>NIC</a:t>
                </a:r>
              </a:p>
            </p:txBody>
          </p:sp>
          <p:cxnSp>
            <p:nvCxnSpPr>
              <p:cNvPr id="15" name="Straight Connector 14"/>
              <p:cNvCxnSpPr/>
              <p:nvPr/>
            </p:nvCxnSpPr>
            <p:spPr bwMode="auto">
              <a:xfrm>
                <a:off x="9685810" y="4328120"/>
                <a:ext cx="4132613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accent1">
                    <a:lumMod val="60000"/>
                    <a:lumOff val="4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6" name="TextBox 15"/>
              <p:cNvSpPr txBox="1"/>
              <p:nvPr/>
            </p:nvSpPr>
            <p:spPr>
              <a:xfrm>
                <a:off x="13272157" y="4450476"/>
                <a:ext cx="77189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1200" dirty="0"/>
                  <a:t>Hardware</a:t>
                </a:r>
              </a:p>
            </p:txBody>
          </p:sp>
          <p:cxnSp>
            <p:nvCxnSpPr>
              <p:cNvPr id="19" name="Straight Arrow Connector 18"/>
              <p:cNvCxnSpPr/>
              <p:nvPr/>
            </p:nvCxnSpPr>
            <p:spPr bwMode="auto">
              <a:xfrm flipH="1">
                <a:off x="10251021" y="2378221"/>
                <a:ext cx="1062828" cy="1259794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0" name="Straight Connector 19"/>
              <p:cNvCxnSpPr/>
              <p:nvPr/>
            </p:nvCxnSpPr>
            <p:spPr bwMode="auto">
              <a:xfrm>
                <a:off x="9525491" y="3432478"/>
                <a:ext cx="4132613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accent1">
                    <a:lumMod val="60000"/>
                    <a:lumOff val="4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1" name="TextBox 20"/>
              <p:cNvSpPr txBox="1"/>
              <p:nvPr/>
            </p:nvSpPr>
            <p:spPr>
              <a:xfrm>
                <a:off x="13342869" y="3114210"/>
                <a:ext cx="665019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1200" dirty="0"/>
                  <a:t>User</a:t>
                </a:r>
              </a:p>
            </p:txBody>
          </p:sp>
          <p:sp>
            <p:nvSpPr>
              <p:cNvPr id="22" name="Rounded Rectangle 21"/>
              <p:cNvSpPr/>
              <p:nvPr/>
            </p:nvSpPr>
            <p:spPr bwMode="auto">
              <a:xfrm>
                <a:off x="10949351" y="3666900"/>
                <a:ext cx="1605530" cy="470403"/>
              </a:xfrm>
              <a:prstGeom prst="roundRect">
                <a:avLst/>
              </a:prstGeom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5"/>
              </a:lnRef>
              <a:fillRef idx="1001">
                <a:schemeClr val="lt2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XDP program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24" name="Rounded Rectangle 23"/>
              <p:cNvSpPr/>
              <p:nvPr/>
            </p:nvSpPr>
            <p:spPr bwMode="auto">
              <a:xfrm>
                <a:off x="10988308" y="1445321"/>
                <a:ext cx="1872658" cy="948465"/>
              </a:xfrm>
              <a:prstGeom prst="roundRect">
                <a:avLst/>
              </a:prstGeom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5"/>
              </a:lnRef>
              <a:fillRef idx="1001">
                <a:schemeClr val="lt2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cs typeface="Arial" charset="0"/>
                  </a:rPr>
                  <a:t>App</a:t>
                </a:r>
              </a:p>
            </p:txBody>
          </p:sp>
          <p:sp>
            <p:nvSpPr>
              <p:cNvPr id="25" name="Rounded Rectangle 24"/>
              <p:cNvSpPr/>
              <p:nvPr/>
            </p:nvSpPr>
            <p:spPr bwMode="auto">
              <a:xfrm>
                <a:off x="9802706" y="3658657"/>
                <a:ext cx="894486" cy="486889"/>
              </a:xfrm>
              <a:prstGeom prst="roundRect">
                <a:avLst/>
              </a:prstGeom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5"/>
              </a:lnRef>
              <a:fillRef idx="1001">
                <a:schemeClr val="lt2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cs typeface="Arial" charset="0"/>
                  </a:rPr>
                  <a:t>TC</a:t>
                </a:r>
              </a:p>
            </p:txBody>
          </p:sp>
          <p:cxnSp>
            <p:nvCxnSpPr>
              <p:cNvPr id="27" name="Straight Arrow Connector 26"/>
              <p:cNvCxnSpPr>
                <a:endCxn id="22" idx="0"/>
              </p:cNvCxnSpPr>
              <p:nvPr/>
            </p:nvCxnSpPr>
            <p:spPr bwMode="auto">
              <a:xfrm flipH="1">
                <a:off x="11752117" y="2393786"/>
                <a:ext cx="24883" cy="1273114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31" name="TextBox 30"/>
              <p:cNvSpPr txBox="1"/>
              <p:nvPr/>
            </p:nvSpPr>
            <p:spPr>
              <a:xfrm>
                <a:off x="9029987" y="2766533"/>
                <a:ext cx="153631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1600" b="0" dirty="0"/>
                  <a:t>Flow X  </a:t>
                </a:r>
                <a:r>
                  <a:rPr lang="en-US" sz="1600" b="0" dirty="0" err="1"/>
                  <a:t>skbedit</a:t>
                </a:r>
                <a:r>
                  <a:rPr lang="en-US" sz="1600" b="0" dirty="0"/>
                  <a:t> mark 0x1234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1847549" y="2795307"/>
                <a:ext cx="2308212" cy="18593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1600" b="0" dirty="0" err="1"/>
                  <a:t>Skb</a:t>
                </a:r>
                <a:r>
                  <a:rPr lang="en-US" sz="1600" b="0" dirty="0"/>
                  <a:t>-&gt;mark 0x1234 DO action Y</a:t>
                </a: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 bwMode="auto">
              <a:xfrm>
                <a:off x="10209444" y="4129147"/>
                <a:ext cx="0" cy="607726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47" name="TextBox 46"/>
              <p:cNvSpPr txBox="1"/>
              <p:nvPr/>
            </p:nvSpPr>
            <p:spPr>
              <a:xfrm>
                <a:off x="9067854" y="4465029"/>
                <a:ext cx="122771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1200" b="0" dirty="0"/>
                  <a:t>TC HW offload</a:t>
                </a:r>
              </a:p>
            </p:txBody>
          </p:sp>
          <p:sp>
            <p:nvSpPr>
              <p:cNvPr id="13" name="Freeform 12"/>
              <p:cNvSpPr/>
              <p:nvPr/>
            </p:nvSpPr>
            <p:spPr bwMode="auto">
              <a:xfrm>
                <a:off x="9398680" y="3864194"/>
                <a:ext cx="3179255" cy="1470973"/>
              </a:xfrm>
              <a:custGeom>
                <a:avLst/>
                <a:gdLst>
                  <a:gd name="connsiteX0" fmla="*/ 0 w 3051958"/>
                  <a:gd name="connsiteY0" fmla="*/ 428515 h 428515"/>
                  <a:gd name="connsiteX1" fmla="*/ 1460665 w 3051958"/>
                  <a:gd name="connsiteY1" fmla="*/ 1003 h 428515"/>
                  <a:gd name="connsiteX2" fmla="*/ 3051958 w 3051958"/>
                  <a:gd name="connsiteY2" fmla="*/ 333512 h 428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51958" h="428515">
                    <a:moveTo>
                      <a:pt x="0" y="428515"/>
                    </a:moveTo>
                    <a:cubicBezTo>
                      <a:pt x="476002" y="222676"/>
                      <a:pt x="952005" y="16837"/>
                      <a:pt x="1460665" y="1003"/>
                    </a:cubicBezTo>
                    <a:cubicBezTo>
                      <a:pt x="1969325" y="-14831"/>
                      <a:pt x="2510641" y="159340"/>
                      <a:pt x="3051958" y="333512"/>
                    </a:cubicBezTo>
                  </a:path>
                </a:pathLst>
              </a:custGeom>
              <a:ln>
                <a:headEnd type="none" w="med" len="med"/>
                <a:tailEnd type="non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Arrow Connector 47"/>
              <p:cNvCxnSpPr/>
              <p:nvPr/>
            </p:nvCxnSpPr>
            <p:spPr bwMode="auto">
              <a:xfrm flipH="1" flipV="1">
                <a:off x="11681984" y="6178337"/>
                <a:ext cx="872897" cy="1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50" name="TextBox 49"/>
            <p:cNvSpPr txBox="1"/>
            <p:nvPr/>
          </p:nvSpPr>
          <p:spPr>
            <a:xfrm>
              <a:off x="12238464" y="6003633"/>
              <a:ext cx="2208810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600" b="0" dirty="0" err="1"/>
                <a:t>Config</a:t>
              </a:r>
              <a:r>
                <a:rPr lang="en-US" sz="1600" b="0" dirty="0"/>
                <a:t> flow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4632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alt text">
            <a:extLst>
              <a:ext uri="{FF2B5EF4-FFF2-40B4-BE49-F238E27FC236}">
                <a16:creationId xmlns:a16="http://schemas.microsoft.com/office/drawing/2014/main" id="{9B243A41-50F2-422E-89F8-E18CB94C7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32" y="1255293"/>
            <a:ext cx="12763155" cy="6643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cs typeface="Calibri" charset="0"/>
              </a:rPr>
              <a:t>Katran</a:t>
            </a:r>
            <a:r>
              <a:rPr 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cs typeface="Calibri" charset="0"/>
              </a:rPr>
              <a:t> –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97832" y="1347537"/>
            <a:ext cx="13908181" cy="5923547"/>
          </a:xfrm>
        </p:spPr>
        <p:txBody>
          <a:bodyPr/>
          <a:lstStyle/>
          <a:p>
            <a:r>
              <a:rPr lang="en-US" sz="2800" dirty="0"/>
              <a:t>Stateful L4 load balancing (LB)</a:t>
            </a:r>
          </a:p>
          <a:p>
            <a:r>
              <a:rPr lang="en-US" sz="2800" dirty="0"/>
              <a:t>Open source by Facebook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1600" dirty="0"/>
          </a:p>
          <a:p>
            <a:pPr marL="311771" lvl="1" indent="0">
              <a:buNone/>
            </a:pPr>
            <a:endParaRPr lang="en-US" sz="2400" dirty="0"/>
          </a:p>
          <a:p>
            <a:endParaRPr lang="en-US" sz="2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D619F36-4C56-4B24-BC96-F9CFA590B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63522"/>
            <a:ext cx="65" cy="221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097280"/>
            <a:endParaRPr lang="en-US" altLang="en-US" sz="144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373332C-CB0D-4596-83B2-D5B91D379EE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137495" y="5527703"/>
            <a:ext cx="3323492" cy="3486761"/>
          </a:xfrm>
          <a:prstGeom prst="rect">
            <a:avLst/>
          </a:prstGeom>
        </p:spPr>
        <p:txBody>
          <a:bodyPr/>
          <a:lstStyle/>
          <a:p>
            <a:pPr marL="311771" lvl="1" indent="0">
              <a:buClr>
                <a:srgbClr val="000000">
                  <a:lumMod val="75000"/>
                  <a:lumOff val="25000"/>
                </a:srgbClr>
              </a:buClr>
              <a:buNone/>
            </a:pP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Links: </a:t>
            </a:r>
            <a:r>
              <a:rPr lang="en-US" sz="1440" dirty="0">
                <a:solidFill>
                  <a:srgbClr val="005AA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Open-sourcing </a:t>
            </a:r>
            <a:r>
              <a:rPr lang="en-US" sz="1440" dirty="0" err="1">
                <a:solidFill>
                  <a:srgbClr val="005AA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Katran</a:t>
            </a:r>
            <a:r>
              <a:rPr lang="en-US" sz="1440" dirty="0">
                <a:solidFill>
                  <a:srgbClr val="005AA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a scalable network load balancer</a:t>
            </a:r>
            <a:endParaRPr lang="en-US" sz="1440" dirty="0">
              <a:solidFill>
                <a:srgbClr val="005AAB"/>
              </a:solidFill>
            </a:endParaRPr>
          </a:p>
          <a:p>
            <a:pPr marL="839089" lvl="3" indent="0">
              <a:buClr>
                <a:srgbClr val="FFFFFF">
                  <a:lumMod val="50000"/>
                </a:srgbClr>
              </a:buClr>
              <a:buNone/>
            </a:pPr>
            <a:r>
              <a:rPr lang="en-US" sz="1440" dirty="0">
                <a:solidFill>
                  <a:srgbClr val="005AAB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	https://github.com/facebookincubator/katran</a:t>
            </a:r>
            <a:endParaRPr lang="en-US" sz="1440" dirty="0">
              <a:solidFill>
                <a:srgbClr val="005AAB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395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167D94C-913D-421C-8C54-BEF85E788C3D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5983306" y="1235827"/>
            <a:ext cx="8478652" cy="42467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379BC9-2719-4BF1-9C3B-0C7AE4AF1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Katran</a:t>
            </a:r>
            <a:r>
              <a:rPr lang="en-US" dirty="0"/>
              <a:t> – Architecture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E14488-6E71-4289-92D1-D1109FD96D1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54679" y="1584742"/>
            <a:ext cx="6957890" cy="5888471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/>
              <a:t>Katran</a:t>
            </a:r>
            <a:r>
              <a:rPr lang="en-US" sz="2800" dirty="0"/>
              <a:t> has two components:</a:t>
            </a:r>
          </a:p>
          <a:p>
            <a:r>
              <a:rPr lang="en-US" sz="2800" dirty="0"/>
              <a:t>User space control plane entity</a:t>
            </a:r>
          </a:p>
          <a:p>
            <a:r>
              <a:rPr lang="en-US" sz="2800" dirty="0"/>
              <a:t>XDP based packet processing code</a:t>
            </a:r>
          </a:p>
          <a:p>
            <a:pPr lvl="1"/>
            <a:endParaRPr lang="en-US" sz="2400" dirty="0"/>
          </a:p>
          <a:p>
            <a:r>
              <a:rPr lang="en-US" sz="2800" dirty="0"/>
              <a:t>Shared lookup tables </a:t>
            </a:r>
          </a:p>
          <a:p>
            <a:pPr marL="0" indent="0">
              <a:buNone/>
            </a:pPr>
            <a:r>
              <a:rPr lang="en-US" sz="2800" dirty="0"/>
              <a:t>   between the user space and XDP</a:t>
            </a:r>
          </a:p>
          <a:p>
            <a:endParaRPr lang="en-US" sz="2800" dirty="0"/>
          </a:p>
          <a:p>
            <a:r>
              <a:rPr lang="en-US" sz="2800" dirty="0"/>
              <a:t>XDP program actions:</a:t>
            </a:r>
          </a:p>
          <a:p>
            <a:pPr marL="768983" lvl="1" indent="-457200">
              <a:buFont typeface="+mj-lt"/>
              <a:buAutoNum type="arabicPeriod"/>
            </a:pPr>
            <a:r>
              <a:rPr lang="en-US" sz="2400" b="1" dirty="0"/>
              <a:t>Parsing + extract flow ID</a:t>
            </a:r>
          </a:p>
          <a:p>
            <a:pPr marL="768983" lvl="1" indent="-457200">
              <a:buFont typeface="+mj-lt"/>
              <a:buAutoNum type="arabicPeriod"/>
            </a:pPr>
            <a:r>
              <a:rPr lang="en-US" sz="2400" b="1" dirty="0"/>
              <a:t>Key generation for new flows</a:t>
            </a:r>
          </a:p>
          <a:p>
            <a:pPr marL="768983" lvl="1" indent="-457200">
              <a:buFont typeface="+mj-lt"/>
              <a:buAutoNum type="arabicPeriod"/>
            </a:pPr>
            <a:r>
              <a:rPr lang="en-US" sz="2400" b="1" dirty="0"/>
              <a:t>Lookup</a:t>
            </a:r>
            <a:r>
              <a:rPr lang="en-US" sz="2400" dirty="0"/>
              <a:t> using the key to get Destination details.</a:t>
            </a:r>
          </a:p>
          <a:p>
            <a:pPr marL="768983" lvl="1" indent="-457200">
              <a:buFont typeface="+mj-lt"/>
              <a:buAutoNum type="arabicPeriod"/>
            </a:pPr>
            <a:r>
              <a:rPr lang="en-US" sz="2400" b="1" dirty="0"/>
              <a:t>Counters update </a:t>
            </a:r>
            <a:r>
              <a:rPr lang="en-US" sz="2400" dirty="0"/>
              <a:t>- reflecting loads to the control plane entity.</a:t>
            </a:r>
          </a:p>
          <a:p>
            <a:pPr marL="768983" lvl="1" indent="-457200">
              <a:buFont typeface="+mj-lt"/>
              <a:buAutoNum type="arabicPeriod"/>
            </a:pPr>
            <a:r>
              <a:rPr lang="en-US" sz="2400" b="1" dirty="0"/>
              <a:t>Packet modification + Send to “Real” server</a:t>
            </a:r>
          </a:p>
          <a:p>
            <a:pPr marL="768983" lvl="1" indent="-457200">
              <a:buFont typeface="+mj-lt"/>
              <a:buAutoNum type="arabicPeriod"/>
            </a:pPr>
            <a:endParaRPr lang="en-US" sz="2400" dirty="0"/>
          </a:p>
          <a:p>
            <a:pPr marL="768983" lvl="1" indent="-457200">
              <a:buFont typeface="+mj-lt"/>
              <a:buAutoNum type="arabicPeriod"/>
            </a:pPr>
            <a:endParaRPr lang="en-US" sz="2400" dirty="0"/>
          </a:p>
          <a:p>
            <a:pPr marL="430299" indent="-457200"/>
            <a:endParaRPr lang="en-US" sz="2800" dirty="0"/>
          </a:p>
          <a:p>
            <a:pPr marL="768983" lvl="1" indent="-457200">
              <a:buFont typeface="+mj-lt"/>
              <a:buAutoNum type="arabicPeriod"/>
            </a:pPr>
            <a:endParaRPr lang="en-US" sz="24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lvl="1"/>
            <a:endParaRPr lang="en-US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55036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5582FA-9F75-45B5-8349-3BB6A2009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Katran</a:t>
            </a:r>
            <a:r>
              <a:rPr lang="en-US" dirty="0"/>
              <a:t> – Acceleration (high level)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3B19C7D-E744-4750-9583-2121614084D5}"/>
              </a:ext>
            </a:extLst>
          </p:cNvPr>
          <p:cNvGrpSpPr/>
          <p:nvPr/>
        </p:nvGrpSpPr>
        <p:grpSpPr>
          <a:xfrm>
            <a:off x="1221364" y="1496003"/>
            <a:ext cx="12230812" cy="6464089"/>
            <a:chOff x="5150049" y="1825873"/>
            <a:chExt cx="6646950" cy="390440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F23D98B-ECBF-40ED-BFE8-217D50FE1122}"/>
                </a:ext>
              </a:extLst>
            </p:cNvPr>
            <p:cNvGrpSpPr/>
            <p:nvPr/>
          </p:nvGrpSpPr>
          <p:grpSpPr>
            <a:xfrm>
              <a:off x="8095105" y="4880561"/>
              <a:ext cx="2430162" cy="715516"/>
              <a:chOff x="6796216" y="4901512"/>
              <a:chExt cx="2430162" cy="947351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AE065C85-E457-4422-AE6F-545BA2439212}"/>
                  </a:ext>
                </a:extLst>
              </p:cNvPr>
              <p:cNvSpPr/>
              <p:nvPr/>
            </p:nvSpPr>
            <p:spPr bwMode="auto">
              <a:xfrm>
                <a:off x="6796216" y="4901512"/>
                <a:ext cx="2430162" cy="947351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109728" tIns="54864" rIns="109728" bIns="54864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09728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160" b="1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8C1D9F9C-1818-4035-85CA-147ECB7F1EA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136" t="2724" r="17055" b="-2724"/>
              <a:stretch/>
            </p:blipFill>
            <p:spPr>
              <a:xfrm>
                <a:off x="7204221" y="4995097"/>
                <a:ext cx="1531430" cy="76017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BEAA782-4B52-4236-88CE-E241B010D48E}"/>
                </a:ext>
              </a:extLst>
            </p:cNvPr>
            <p:cNvGrpSpPr/>
            <p:nvPr/>
          </p:nvGrpSpPr>
          <p:grpSpPr>
            <a:xfrm>
              <a:off x="7921822" y="1825873"/>
              <a:ext cx="2765392" cy="2773716"/>
              <a:chOff x="7001913" y="2040630"/>
              <a:chExt cx="2765392" cy="2773716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6B727AA-32CC-4B58-BC80-F9E52A2AD096}"/>
                  </a:ext>
                </a:extLst>
              </p:cNvPr>
              <p:cNvSpPr/>
              <p:nvPr/>
            </p:nvSpPr>
            <p:spPr bwMode="auto">
              <a:xfrm>
                <a:off x="7001913" y="2040630"/>
                <a:ext cx="2765392" cy="2773716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109728" tIns="54864" rIns="109728" bIns="54864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09728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160" b="1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5C8EFCE-06FC-49DF-A3F2-8707E54D7336}"/>
                  </a:ext>
                </a:extLst>
              </p:cNvPr>
              <p:cNvSpPr/>
              <p:nvPr/>
            </p:nvSpPr>
            <p:spPr bwMode="auto">
              <a:xfrm>
                <a:off x="7287208" y="2809753"/>
                <a:ext cx="2071396" cy="76511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109728" tIns="54864" rIns="109728" bIns="54864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09728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160" b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User Space  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A80B901-1EC3-4F95-81AD-5EAC51FC0AAC}"/>
                  </a:ext>
                </a:extLst>
              </p:cNvPr>
              <p:cNvSpPr/>
              <p:nvPr/>
            </p:nvSpPr>
            <p:spPr bwMode="auto">
              <a:xfrm>
                <a:off x="7287208" y="3602811"/>
                <a:ext cx="2071396" cy="76511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109728" tIns="54864" rIns="109728" bIns="54864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09728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160" b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Kernel</a:t>
                </a: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425877C9-D563-40A7-9F46-A1EB9A707F68}"/>
                  </a:ext>
                </a:extLst>
              </p:cNvPr>
              <p:cNvSpPr/>
              <p:nvPr/>
            </p:nvSpPr>
            <p:spPr bwMode="auto">
              <a:xfrm>
                <a:off x="7679093" y="4269955"/>
                <a:ext cx="1483568" cy="326571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109728" tIns="54864" rIns="109728" bIns="54864" numCol="1" rtlCol="0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defTabSz="109728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160" b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XDP program</a:t>
                </a:r>
              </a:p>
            </p:txBody>
          </p:sp>
        </p:grp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735ABA0D-3237-4E2B-9443-08F3EAA8581E}"/>
                </a:ext>
              </a:extLst>
            </p:cNvPr>
            <p:cNvSpPr/>
            <p:nvPr/>
          </p:nvSpPr>
          <p:spPr bwMode="auto">
            <a:xfrm rot="16200000">
              <a:off x="9051156" y="4425872"/>
              <a:ext cx="540042" cy="375381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109728" tIns="54864" rIns="109728" bIns="54864" numCol="1" rtlCol="0" anchor="t" anchorCtr="0" compatLnSpc="1">
              <a:prstTxWarp prst="textNoShape">
                <a:avLst/>
              </a:prstTxWarp>
            </a:bodyPr>
            <a:lstStyle/>
            <a:p>
              <a:pPr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2160" b="1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4ADD3F7C-F9B4-426A-B186-87E8010193F7}"/>
                </a:ext>
              </a:extLst>
            </p:cNvPr>
            <p:cNvSpPr/>
            <p:nvPr/>
          </p:nvSpPr>
          <p:spPr bwMode="auto">
            <a:xfrm>
              <a:off x="5184598" y="2081897"/>
              <a:ext cx="2191605" cy="830635"/>
            </a:xfrm>
            <a:prstGeom prst="wedgeRoundRectCallout">
              <a:avLst>
                <a:gd name="adj1" fmla="val 90952"/>
                <a:gd name="adj2" fmla="val 47981"/>
                <a:gd name="adj3" fmla="val 16667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vert="horz" wrap="square" lIns="109728" tIns="54864" rIns="109728" bIns="54864" numCol="1" rtlCol="0" anchor="t" anchorCtr="0" compatLnSpc="1">
              <a:prstTxWarp prst="textNoShape">
                <a:avLst/>
              </a:prstTxWarp>
            </a:bodyPr>
            <a:lstStyle/>
            <a:p>
              <a:pPr defTabSz="109728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60" b="1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LB controller</a:t>
              </a:r>
              <a:br>
                <a:rPr lang="en-US" sz="2160" b="1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</a:br>
              <a:r>
                <a:rPr lang="en-US" sz="2160" b="1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Update XDP MAP</a:t>
              </a:r>
              <a:br>
                <a:rPr lang="en-US" sz="2160" b="1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</a:br>
              <a:r>
                <a:rPr lang="en-US" sz="2160" b="1" i="1" dirty="0">
                  <a:solidFill>
                    <a:schemeClr val="tx1"/>
                  </a:solidFill>
                  <a:highlight>
                    <a:srgbClr val="00FFFF"/>
                  </a:highlight>
                  <a:latin typeface="Arial" charset="0"/>
                  <a:cs typeface="Arial" charset="0"/>
                </a:rPr>
                <a:t>Call TC mark</a:t>
              </a:r>
            </a:p>
            <a:p>
              <a:pPr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2160" b="1" i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4" name="Speech Bubble: Rectangle with Corners Rounded 13">
              <a:extLst>
                <a:ext uri="{FF2B5EF4-FFF2-40B4-BE49-F238E27FC236}">
                  <a16:creationId xmlns:a16="http://schemas.microsoft.com/office/drawing/2014/main" id="{CA874CA2-AA08-4BCE-B608-19C3774865DA}"/>
                </a:ext>
              </a:extLst>
            </p:cNvPr>
            <p:cNvSpPr/>
            <p:nvPr/>
          </p:nvSpPr>
          <p:spPr bwMode="auto">
            <a:xfrm>
              <a:off x="10859467" y="4452554"/>
              <a:ext cx="937532" cy="692969"/>
            </a:xfrm>
            <a:prstGeom prst="wedgeRoundRectCallout">
              <a:avLst>
                <a:gd name="adj1" fmla="val -205555"/>
                <a:gd name="adj2" fmla="val -7491"/>
                <a:gd name="adj3" fmla="val 16667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vert="horz" wrap="square" lIns="109728" tIns="54864" rIns="109728" bIns="54864" numCol="1" rtlCol="0" anchor="t" anchorCtr="0" compatLnSpc="1">
              <a:prstTxWarp prst="textNoShape">
                <a:avLst/>
              </a:prstTxWarp>
            </a:bodyPr>
            <a:lstStyle/>
            <a:p>
              <a:pPr defTabSz="109728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80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HW marked packets</a:t>
              </a:r>
            </a:p>
          </p:txBody>
        </p:sp>
        <p:sp>
          <p:nvSpPr>
            <p:cNvPr id="15" name="Speech Bubble: Rectangle with Corners Rounded 16">
              <a:extLst>
                <a:ext uri="{FF2B5EF4-FFF2-40B4-BE49-F238E27FC236}">
                  <a16:creationId xmlns:a16="http://schemas.microsoft.com/office/drawing/2014/main" id="{7165543C-C5D3-4448-9C6C-902D912134D0}"/>
                </a:ext>
              </a:extLst>
            </p:cNvPr>
            <p:cNvSpPr/>
            <p:nvPr/>
          </p:nvSpPr>
          <p:spPr bwMode="auto">
            <a:xfrm>
              <a:off x="5150049" y="3306962"/>
              <a:ext cx="2375862" cy="2423317"/>
            </a:xfrm>
            <a:prstGeom prst="wedgeRoundRectCallout">
              <a:avLst>
                <a:gd name="adj1" fmla="val 100493"/>
                <a:gd name="adj2" fmla="val -8080"/>
                <a:gd name="adj3" fmla="val 16667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vert="horz" wrap="square" lIns="109728" tIns="54864" rIns="109728" bIns="54864" numCol="1" rtlCol="0" anchor="t" anchorCtr="0" compatLnSpc="1">
              <a:prstTxWarp prst="textNoShape">
                <a:avLst/>
              </a:prstTxWarp>
            </a:bodyPr>
            <a:lstStyle/>
            <a:p>
              <a:pPr defTabSz="109728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60" b="1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XDP:</a:t>
              </a:r>
            </a:p>
            <a:p>
              <a:pPr defTabSz="109728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i="1" dirty="0">
                  <a:solidFill>
                    <a:schemeClr val="tx1"/>
                  </a:solidFill>
                  <a:highlight>
                    <a:srgbClr val="00FFFF"/>
                  </a:highlight>
                  <a:latin typeface="Arial" charset="0"/>
                  <a:cs typeface="Arial" charset="0"/>
                </a:rPr>
                <a:t>if (! Marked) {</a:t>
              </a:r>
            </a:p>
            <a:p>
              <a:pPr defTabSz="109728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      Parse</a:t>
              </a:r>
            </a:p>
            <a:p>
              <a:pPr defTabSz="109728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      Lookup </a:t>
              </a:r>
              <a:r>
                <a:rPr lang="en-US" sz="2000" b="1" dirty="0" err="1"/>
                <a:t>flow_key</a:t>
              </a:r>
              <a:endParaRPr lang="en-US" sz="2000" b="1" dirty="0"/>
            </a:p>
            <a:p>
              <a:pPr defTabSz="109728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      if (! </a:t>
              </a:r>
              <a:r>
                <a:rPr lang="en-US" sz="2000" b="1" dirty="0" err="1"/>
                <a:t>flow_key</a:t>
              </a:r>
              <a:r>
                <a:rPr lang="en-US" sz="2000" b="1" dirty="0"/>
                <a:t>) {</a:t>
              </a:r>
            </a:p>
            <a:p>
              <a:pPr defTabSz="109728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	add to hash</a:t>
              </a:r>
            </a:p>
            <a:p>
              <a:pPr defTabSz="109728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	</a:t>
              </a:r>
              <a:r>
                <a:rPr lang="en-US" sz="2000" b="1" i="1" dirty="0">
                  <a:solidFill>
                    <a:schemeClr val="tx1"/>
                  </a:solidFill>
                  <a:highlight>
                    <a:srgbClr val="00FFFF"/>
                  </a:highlight>
                  <a:latin typeface="Arial" charset="0"/>
                  <a:cs typeface="Arial" charset="0"/>
                </a:rPr>
                <a:t>Signal to user space</a:t>
              </a:r>
            </a:p>
            <a:p>
              <a:pPr defTabSz="109728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      }</a:t>
              </a:r>
            </a:p>
            <a:p>
              <a:pPr defTabSz="109728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}</a:t>
              </a:r>
            </a:p>
            <a:p>
              <a:pPr defTabSz="109728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update stats</a:t>
              </a:r>
            </a:p>
            <a:p>
              <a:pPr defTabSz="109728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encapsulate + XDP_TX</a:t>
              </a:r>
              <a:endParaRPr lang="en-US" sz="2160" b="1" i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  <a:p>
              <a:pPr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2160" b="1" i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06E417E-FFF2-4CA0-A1A1-709223423F82}"/>
              </a:ext>
            </a:extLst>
          </p:cNvPr>
          <p:cNvCxnSpPr>
            <a:cxnSpLocks/>
          </p:cNvCxnSpPr>
          <p:nvPr/>
        </p:nvCxnSpPr>
        <p:spPr bwMode="auto">
          <a:xfrm flipV="1">
            <a:off x="5263766" y="3686472"/>
            <a:ext cx="1798978" cy="2424797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2" name="Graphic 21" descr="Send">
            <a:extLst>
              <a:ext uri="{FF2B5EF4-FFF2-40B4-BE49-F238E27FC236}">
                <a16:creationId xmlns:a16="http://schemas.microsoft.com/office/drawing/2014/main" id="{2F98512B-50AE-4DBC-A1B8-C6E42AE566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07319" y="377936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869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EB6DB60-D685-4029-8313-B182F37D005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XDP meta-data support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69C3DC-77F2-403A-B048-74AA96420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Katran</a:t>
            </a:r>
            <a:r>
              <a:rPr lang="en-US" dirty="0"/>
              <a:t> – Acceleration (detailed)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828BFF7-B0EA-4D97-A66D-C9D8A11314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67976" y="1829186"/>
            <a:ext cx="13436600" cy="6526077"/>
          </a:xfrm>
        </p:spPr>
        <p:txBody>
          <a:bodyPr/>
          <a:lstStyle/>
          <a:p>
            <a:r>
              <a:rPr lang="en-US" dirty="0"/>
              <a:t>Using Saeed’s patches:</a:t>
            </a:r>
          </a:p>
          <a:p>
            <a:pPr marL="0" indent="0">
              <a:buNone/>
            </a:pPr>
            <a:r>
              <a:rPr lang="en-US" u="sng" dirty="0">
                <a:hlinkClick r:id="rId2"/>
              </a:rPr>
              <a:t>https://git.kernel.org/pub/scm/linux/kernel/git/saeed/linux.git/log/?h=topic/xdp_metadata</a:t>
            </a:r>
            <a:endParaRPr lang="en-US" u="sng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xdp_md_mark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__u32 mark;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__attribute__((aligned(4)));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XDP program’s code: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struct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xdp_md_mark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mark_ptr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(struct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xdp_md_mark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*)(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uintptr_t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xdp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data_meta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mark_ptr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+ 1 &lt;= data)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mark_ptr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-&gt;mark;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121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EB6DB60-D685-4029-8313-B182F37D005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XDP program with acceleration support (1/3)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69C3DC-77F2-403A-B048-74AA96420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Katran</a:t>
            </a:r>
            <a:r>
              <a:rPr lang="en-US" dirty="0"/>
              <a:t> – Acceleration (detailed)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828BFF7-B0EA-4D97-A66D-C9D8A11314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67976" y="1829186"/>
            <a:ext cx="13436600" cy="6526077"/>
          </a:xfrm>
        </p:spPr>
        <p:txBody>
          <a:bodyPr/>
          <a:lstStyle/>
          <a:p>
            <a:r>
              <a:rPr lang="en-US" dirty="0"/>
              <a:t>The signature of the XDP program is not changed: int </a:t>
            </a:r>
            <a:r>
              <a:rPr lang="en-US" dirty="0" err="1"/>
              <a:t>balancer_ingress</a:t>
            </a:r>
            <a:r>
              <a:rPr lang="en-US" dirty="0"/>
              <a:t>(struct </a:t>
            </a:r>
            <a:r>
              <a:rPr lang="en-US" dirty="0" err="1"/>
              <a:t>xdp_md</a:t>
            </a:r>
            <a:r>
              <a:rPr lang="en-US" dirty="0"/>
              <a:t> *</a:t>
            </a:r>
            <a:r>
              <a:rPr lang="en-US" dirty="0" err="1"/>
              <a:t>ctx</a:t>
            </a:r>
            <a:r>
              <a:rPr lang="en-US" dirty="0"/>
              <a:t>);</a:t>
            </a:r>
          </a:p>
          <a:p>
            <a:r>
              <a:rPr lang="en-US" dirty="0"/>
              <a:t> Special 32-bits meta-data field is </a:t>
            </a:r>
            <a:r>
              <a:rPr lang="en-US" b="1" dirty="0"/>
              <a:t>HW </a:t>
            </a:r>
            <a:r>
              <a:rPr lang="en-US" b="1" dirty="0" err="1"/>
              <a:t>markID</a:t>
            </a:r>
            <a:r>
              <a:rPr lang="en-US" b="1" dirty="0"/>
              <a:t> </a:t>
            </a:r>
            <a:r>
              <a:rPr lang="en-US" dirty="0"/>
              <a:t>is pushed by driver’s code before entering XDP program</a:t>
            </a:r>
          </a:p>
          <a:p>
            <a:r>
              <a:rPr lang="en-US" dirty="0"/>
              <a:t>A new per-CPU XDP map is created by user-space control application:</a:t>
            </a:r>
          </a:p>
          <a:p>
            <a:pPr marL="293082" lvl="1" indent="0">
              <a:buNone/>
            </a:pPr>
            <a:r>
              <a:rPr lang="en-US" dirty="0">
                <a:latin typeface="Century Schoolbook" panose="02040604050505020304" pitchFamily="18" charset="0"/>
              </a:rPr>
              <a:t>struct </a:t>
            </a:r>
            <a:r>
              <a:rPr lang="en-US" dirty="0" err="1">
                <a:latin typeface="Century Schoolbook" panose="02040604050505020304" pitchFamily="18" charset="0"/>
              </a:rPr>
              <a:t>bpf_map_def</a:t>
            </a:r>
            <a:r>
              <a:rPr lang="en-US" dirty="0">
                <a:latin typeface="Century Schoolbook" panose="02040604050505020304" pitchFamily="18" charset="0"/>
              </a:rPr>
              <a:t> SEC("maps") </a:t>
            </a:r>
            <a:r>
              <a:rPr lang="en-US" b="1" dirty="0" err="1">
                <a:latin typeface="Century Schoolbook" panose="02040604050505020304" pitchFamily="18" charset="0"/>
              </a:rPr>
              <a:t>hw_accel_mapping</a:t>
            </a:r>
            <a:r>
              <a:rPr lang="en-US" b="1" dirty="0">
                <a:latin typeface="Century Schoolbook" panose="02040604050505020304" pitchFamily="18" charset="0"/>
              </a:rPr>
              <a:t> </a:t>
            </a:r>
            <a:r>
              <a:rPr lang="en-US" dirty="0">
                <a:latin typeface="Century Schoolbook" panose="02040604050505020304" pitchFamily="18" charset="0"/>
              </a:rPr>
              <a:t>= {</a:t>
            </a:r>
          </a:p>
          <a:p>
            <a:pPr marL="293082" lvl="1" indent="0">
              <a:buNone/>
            </a:pPr>
            <a:r>
              <a:rPr lang="en-US" dirty="0">
                <a:latin typeface="Century Schoolbook" panose="02040604050505020304" pitchFamily="18" charset="0"/>
              </a:rPr>
              <a:t> 		.type = BPF_MAP_TYPE_HASH,</a:t>
            </a:r>
          </a:p>
          <a:p>
            <a:pPr marL="293082" lvl="1" indent="0">
              <a:buNone/>
            </a:pPr>
            <a:r>
              <a:rPr lang="en-US" dirty="0">
                <a:latin typeface="Century Schoolbook" panose="02040604050505020304" pitchFamily="18" charset="0"/>
              </a:rPr>
              <a:t>  		.</a:t>
            </a:r>
            <a:r>
              <a:rPr lang="en-US" dirty="0" err="1">
                <a:latin typeface="Century Schoolbook" panose="02040604050505020304" pitchFamily="18" charset="0"/>
              </a:rPr>
              <a:t>key_size</a:t>
            </a:r>
            <a:r>
              <a:rPr lang="en-US" dirty="0">
                <a:latin typeface="Century Schoolbook" panose="02040604050505020304" pitchFamily="18" charset="0"/>
              </a:rPr>
              <a:t> = </a:t>
            </a:r>
            <a:r>
              <a:rPr lang="en-US" dirty="0" err="1">
                <a:latin typeface="Century Schoolbook" panose="02040604050505020304" pitchFamily="18" charset="0"/>
              </a:rPr>
              <a:t>sizeof</a:t>
            </a:r>
            <a:r>
              <a:rPr lang="en-US" dirty="0">
                <a:latin typeface="Century Schoolbook" panose="02040604050505020304" pitchFamily="18" charset="0"/>
              </a:rPr>
              <a:t>(__u32),</a:t>
            </a:r>
          </a:p>
          <a:p>
            <a:pPr marL="293082" lvl="1" indent="0">
              <a:buNone/>
            </a:pPr>
            <a:r>
              <a:rPr lang="en-US" dirty="0">
                <a:latin typeface="Century Schoolbook" panose="02040604050505020304" pitchFamily="18" charset="0"/>
              </a:rPr>
              <a:t> 		.</a:t>
            </a:r>
            <a:r>
              <a:rPr lang="en-US" dirty="0" err="1">
                <a:latin typeface="Century Schoolbook" panose="02040604050505020304" pitchFamily="18" charset="0"/>
              </a:rPr>
              <a:t>value_size</a:t>
            </a:r>
            <a:r>
              <a:rPr lang="en-US" dirty="0">
                <a:latin typeface="Century Schoolbook" panose="02040604050505020304" pitchFamily="18" charset="0"/>
              </a:rPr>
              <a:t> = </a:t>
            </a:r>
            <a:r>
              <a:rPr lang="en-US" dirty="0" err="1">
                <a:latin typeface="Century Schoolbook" panose="02040604050505020304" pitchFamily="18" charset="0"/>
              </a:rPr>
              <a:t>sizeof</a:t>
            </a:r>
            <a:r>
              <a:rPr lang="en-US" dirty="0">
                <a:latin typeface="Century Schoolbook" panose="02040604050505020304" pitchFamily="18" charset="0"/>
              </a:rPr>
              <a:t>(__u32),</a:t>
            </a:r>
          </a:p>
          <a:p>
            <a:pPr marL="293082" lvl="1" indent="0">
              <a:buNone/>
            </a:pPr>
            <a:r>
              <a:rPr lang="en-US" dirty="0">
                <a:latin typeface="Century Schoolbook" panose="02040604050505020304" pitchFamily="18" charset="0"/>
              </a:rPr>
              <a:t>		.</a:t>
            </a:r>
            <a:r>
              <a:rPr lang="en-US" dirty="0" err="1">
                <a:latin typeface="Century Schoolbook" panose="02040604050505020304" pitchFamily="18" charset="0"/>
              </a:rPr>
              <a:t>max_entries</a:t>
            </a:r>
            <a:r>
              <a:rPr lang="en-US" dirty="0">
                <a:latin typeface="Century Schoolbook" panose="02040604050505020304" pitchFamily="18" charset="0"/>
              </a:rPr>
              <a:t> = MAX_SUPPORTED_CPUS,</a:t>
            </a:r>
          </a:p>
          <a:p>
            <a:pPr marL="293082" lvl="1" indent="0">
              <a:buNone/>
            </a:pPr>
            <a:r>
              <a:rPr lang="en-US" dirty="0">
                <a:latin typeface="Century Schoolbook" panose="02040604050505020304" pitchFamily="18" charset="0"/>
              </a:rPr>
              <a:t>		.</a:t>
            </a:r>
            <a:r>
              <a:rPr lang="en-US" dirty="0" err="1">
                <a:latin typeface="Century Schoolbook" panose="02040604050505020304" pitchFamily="18" charset="0"/>
              </a:rPr>
              <a:t>map_flags</a:t>
            </a:r>
            <a:r>
              <a:rPr lang="en-US" dirty="0">
                <a:latin typeface="Century Schoolbook" panose="02040604050505020304" pitchFamily="18" charset="0"/>
              </a:rPr>
              <a:t> = NO_FLAGS,</a:t>
            </a:r>
          </a:p>
          <a:p>
            <a:pPr marL="293082" lvl="1" indent="0">
              <a:buNone/>
            </a:pPr>
            <a:r>
              <a:rPr lang="en-US" dirty="0">
                <a:latin typeface="Century Schoolbook" panose="02040604050505020304" pitchFamily="18" charset="0"/>
              </a:rPr>
              <a:t>};</a:t>
            </a:r>
          </a:p>
          <a:p>
            <a:r>
              <a:rPr lang="en-US" dirty="0"/>
              <a:t>A data-path </a:t>
            </a:r>
            <a:r>
              <a:rPr lang="en-US" b="1" dirty="0"/>
              <a:t>structure </a:t>
            </a:r>
            <a:r>
              <a:rPr lang="en-US" b="1" dirty="0" err="1"/>
              <a:t>hw_accel_flow</a:t>
            </a:r>
            <a:r>
              <a:rPr lang="en-US" b="1" dirty="0"/>
              <a:t> </a:t>
            </a:r>
            <a:r>
              <a:rPr lang="en-US" dirty="0"/>
              <a:t>is defined in XDP program code. Elements of this structure will be added to per-CPU ‘</a:t>
            </a:r>
            <a:r>
              <a:rPr lang="en-US" b="1" dirty="0" err="1"/>
              <a:t>hw_accel_mapping</a:t>
            </a:r>
            <a:r>
              <a:rPr lang="en-US" dirty="0"/>
              <a:t>’ every time a new flow is added to </a:t>
            </a:r>
            <a:r>
              <a:rPr lang="en-US" dirty="0" err="1"/>
              <a:t>lru</a:t>
            </a:r>
            <a:r>
              <a:rPr lang="en-US" dirty="0"/>
              <a:t> mapping:</a:t>
            </a:r>
          </a:p>
          <a:p>
            <a:pPr marL="293082" lvl="1" indent="0">
              <a:buNone/>
            </a:pPr>
            <a:r>
              <a:rPr lang="en-US" b="1" dirty="0">
                <a:latin typeface="Century Schoolbook" panose="02040604050505020304" pitchFamily="18" charset="0"/>
              </a:rPr>
              <a:t>struct </a:t>
            </a:r>
            <a:r>
              <a:rPr lang="en-US" b="1" dirty="0" err="1">
                <a:latin typeface="Century Schoolbook" panose="02040604050505020304" pitchFamily="18" charset="0"/>
              </a:rPr>
              <a:t>hw_accel_flow</a:t>
            </a:r>
            <a:r>
              <a:rPr lang="en-US" b="1" dirty="0">
                <a:latin typeface="Century Schoolbook" panose="02040604050505020304" pitchFamily="18" charset="0"/>
              </a:rPr>
              <a:t> </a:t>
            </a:r>
            <a:r>
              <a:rPr lang="en-US" dirty="0">
                <a:latin typeface="Century Schoolbook" panose="02040604050505020304" pitchFamily="18" charset="0"/>
              </a:rPr>
              <a:t>{</a:t>
            </a:r>
          </a:p>
          <a:p>
            <a:pPr marL="293082" lvl="1" indent="0">
              <a:buNone/>
            </a:pPr>
            <a:r>
              <a:rPr lang="en-US" dirty="0">
                <a:latin typeface="Century Schoolbook" panose="02040604050505020304" pitchFamily="18" charset="0"/>
              </a:rPr>
              <a:t>	__u32           	    </a:t>
            </a:r>
            <a:r>
              <a:rPr lang="en-US" dirty="0" err="1">
                <a:latin typeface="Century Schoolbook" panose="02040604050505020304" pitchFamily="18" charset="0"/>
              </a:rPr>
              <a:t>vip_num</a:t>
            </a:r>
            <a:r>
              <a:rPr lang="en-US" dirty="0">
                <a:latin typeface="Century Schoolbook" panose="02040604050505020304" pitchFamily="18" charset="0"/>
              </a:rPr>
              <a:t>;</a:t>
            </a:r>
          </a:p>
          <a:p>
            <a:pPr marL="293082" lvl="1" indent="0">
              <a:buNone/>
            </a:pPr>
            <a:r>
              <a:rPr lang="en-US" dirty="0">
                <a:latin typeface="Century Schoolbook" panose="02040604050505020304" pitchFamily="18" charset="0"/>
              </a:rPr>
              <a:t>	__u32           	    </a:t>
            </a:r>
            <a:r>
              <a:rPr lang="en-US" dirty="0" err="1">
                <a:latin typeface="Century Schoolbook" panose="02040604050505020304" pitchFamily="18" charset="0"/>
              </a:rPr>
              <a:t>real_key</a:t>
            </a:r>
            <a:r>
              <a:rPr lang="en-US" dirty="0">
                <a:latin typeface="Century Schoolbook" panose="02040604050505020304" pitchFamily="18" charset="0"/>
              </a:rPr>
              <a:t>;</a:t>
            </a:r>
          </a:p>
          <a:p>
            <a:pPr marL="293082" lvl="1" indent="0">
              <a:buNone/>
            </a:pPr>
            <a:r>
              <a:rPr lang="en-US" dirty="0">
                <a:latin typeface="Century Schoolbook" panose="02040604050505020304" pitchFamily="18" charset="0"/>
              </a:rPr>
              <a:t>	struct </a:t>
            </a:r>
            <a:r>
              <a:rPr lang="en-US" dirty="0" err="1">
                <a:latin typeface="Century Schoolbook" panose="02040604050505020304" pitchFamily="18" charset="0"/>
              </a:rPr>
              <a:t>flow_key</a:t>
            </a:r>
            <a:r>
              <a:rPr lang="en-US" dirty="0">
                <a:latin typeface="Century Schoolbook" panose="02040604050505020304" pitchFamily="18" charset="0"/>
              </a:rPr>
              <a:t>    flow;</a:t>
            </a:r>
          </a:p>
          <a:p>
            <a:pPr marL="293082" lvl="1" indent="0">
              <a:buNone/>
            </a:pPr>
            <a:r>
              <a:rPr lang="en-US" dirty="0">
                <a:latin typeface="Century Schoolbook" panose="02040604050505020304" pitchFamily="18" charset="0"/>
              </a:rPr>
              <a:t>};</a:t>
            </a:r>
          </a:p>
          <a:p>
            <a:pPr marL="546380" lvl="2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94371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EB6DB60-D685-4029-8313-B182F37D005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XDP program with acceleration support (2/3)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69C3DC-77F2-403A-B048-74AA96420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Katran</a:t>
            </a:r>
            <a:r>
              <a:rPr lang="en-US" dirty="0"/>
              <a:t> – Acceleration (detailed)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828BFF7-B0EA-4D97-A66D-C9D8A11314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68325" y="1849438"/>
            <a:ext cx="13436600" cy="6205064"/>
          </a:xfrm>
        </p:spPr>
        <p:txBody>
          <a:bodyPr/>
          <a:lstStyle/>
          <a:p>
            <a:r>
              <a:rPr lang="en-US" dirty="0"/>
              <a:t>Modified (accelerated) XDP program will first extract value of </a:t>
            </a:r>
            <a:r>
              <a:rPr lang="en-US" b="1" dirty="0"/>
              <a:t>HW </a:t>
            </a:r>
            <a:r>
              <a:rPr lang="en-US" b="1" dirty="0" err="1"/>
              <a:t>markID</a:t>
            </a:r>
            <a:r>
              <a:rPr lang="en-US" b="1" dirty="0"/>
              <a:t> </a:t>
            </a:r>
            <a:r>
              <a:rPr lang="en-US" dirty="0"/>
              <a:t>from packets metadata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struct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xdp_md_mark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mark_ptr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(struct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xdp_md_mark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*)(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uintptr_t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xdp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data_meta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mark_ptr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+ 1 &lt;= data)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mark_ptr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-&gt;mark;</a:t>
            </a:r>
          </a:p>
          <a:p>
            <a:pPr lvl="1"/>
            <a:r>
              <a:rPr lang="en-US" b="1" dirty="0"/>
              <a:t>Value 0</a:t>
            </a:r>
            <a:r>
              <a:rPr lang="en-US" dirty="0"/>
              <a:t> means that either HW acceleration is </a:t>
            </a:r>
            <a:r>
              <a:rPr lang="en-US" b="1" dirty="0"/>
              <a:t>not enabled</a:t>
            </a:r>
            <a:r>
              <a:rPr lang="en-US" dirty="0"/>
              <a:t>, or the received packet belongs to a new </a:t>
            </a:r>
            <a:r>
              <a:rPr lang="en-US" b="1" dirty="0"/>
              <a:t>not yet marked </a:t>
            </a:r>
            <a:r>
              <a:rPr lang="en-US" dirty="0"/>
              <a:t>flow. In both such cases the XDP program execution will continue as it was before HW acceleration modification (see in previous slides).</a:t>
            </a:r>
          </a:p>
          <a:p>
            <a:pPr lvl="1"/>
            <a:r>
              <a:rPr lang="en-US" b="1" dirty="0"/>
              <a:t>Non-zero value </a:t>
            </a:r>
            <a:r>
              <a:rPr lang="en-US" dirty="0"/>
              <a:t>will mean that the received packet was successfully </a:t>
            </a:r>
            <a:r>
              <a:rPr lang="en-US" b="1" dirty="0"/>
              <a:t>matched by HW </a:t>
            </a:r>
            <a:r>
              <a:rPr lang="en-US" dirty="0"/>
              <a:t>to already existing flow, and the ID of this flow is the value in ‘mark’ field (stored there by Mellanox driver).</a:t>
            </a:r>
          </a:p>
          <a:p>
            <a:pPr lvl="1"/>
            <a:endParaRPr lang="en-US" dirty="0"/>
          </a:p>
          <a:p>
            <a:pPr marL="240148" indent="-285750">
              <a:buFont typeface="Wingdings" panose="05000000000000000000" pitchFamily="2" charset="2"/>
              <a:buChar char="§"/>
            </a:pPr>
            <a:r>
              <a:rPr lang="en-US" dirty="0"/>
              <a:t>For non-zero </a:t>
            </a:r>
            <a:r>
              <a:rPr lang="en-US" dirty="0" err="1"/>
              <a:t>markID</a:t>
            </a:r>
            <a:r>
              <a:rPr lang="en-US" dirty="0"/>
              <a:t> the XDP program will perform look-up in ‘</a:t>
            </a:r>
            <a:r>
              <a:rPr lang="en-US" dirty="0" err="1"/>
              <a:t>hw_accel_mapping</a:t>
            </a:r>
            <a:r>
              <a:rPr lang="en-US" dirty="0"/>
              <a:t>’ map to find out corresponding struct </a:t>
            </a:r>
            <a:r>
              <a:rPr lang="en-US" dirty="0" err="1"/>
              <a:t>hw_accel_flow</a:t>
            </a:r>
            <a:endParaRPr lang="en-US" dirty="0"/>
          </a:p>
          <a:p>
            <a:pPr marL="240148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40148" indent="-285750">
              <a:buFont typeface="Wingdings" panose="05000000000000000000" pitchFamily="2" charset="2"/>
              <a:buChar char="§"/>
            </a:pPr>
            <a:r>
              <a:rPr lang="en-US" dirty="0"/>
              <a:t>Once struct </a:t>
            </a:r>
            <a:r>
              <a:rPr lang="en-US" dirty="0" err="1"/>
              <a:t>hw_accel_flow</a:t>
            </a:r>
            <a:r>
              <a:rPr lang="en-US" dirty="0"/>
              <a:t> is found:</a:t>
            </a:r>
          </a:p>
          <a:p>
            <a:pPr marL="578832" lvl="1" indent="-285750">
              <a:buFont typeface="Wingdings" panose="05000000000000000000" pitchFamily="2" charset="2"/>
              <a:buChar char="§"/>
            </a:pPr>
            <a:r>
              <a:rPr lang="en-US" b="1" dirty="0" err="1"/>
              <a:t>vip_num</a:t>
            </a:r>
            <a:r>
              <a:rPr lang="en-US" b="1" dirty="0"/>
              <a:t> </a:t>
            </a:r>
            <a:r>
              <a:rPr lang="en-US" dirty="0"/>
              <a:t>field is used to look-up destination VIP structure in special new mapping </a:t>
            </a:r>
            <a:r>
              <a:rPr lang="en-US" b="1" dirty="0" err="1"/>
              <a:t>vip_map_by_id</a:t>
            </a:r>
            <a:endParaRPr lang="en-US" b="1" dirty="0"/>
          </a:p>
          <a:p>
            <a:pPr marL="578832" lvl="1" indent="-285750">
              <a:buFont typeface="Wingdings" panose="05000000000000000000" pitchFamily="2" charset="2"/>
              <a:buChar char="§"/>
            </a:pPr>
            <a:r>
              <a:rPr lang="en-US" b="1" dirty="0" err="1"/>
              <a:t>real_index</a:t>
            </a:r>
            <a:r>
              <a:rPr lang="en-US" b="1" dirty="0"/>
              <a:t> </a:t>
            </a:r>
            <a:r>
              <a:rPr lang="en-US" dirty="0"/>
              <a:t>field is used as a key to find real target server description in “real” map</a:t>
            </a:r>
          </a:p>
          <a:p>
            <a:pPr marL="578832" lvl="1" indent="-285750">
              <a:buFont typeface="Wingdings" panose="05000000000000000000" pitchFamily="2" charset="2"/>
              <a:buChar char="§"/>
            </a:pPr>
            <a:r>
              <a:rPr lang="en-US" b="1" dirty="0"/>
              <a:t>flow</a:t>
            </a:r>
            <a:r>
              <a:rPr lang="en-US" dirty="0"/>
              <a:t> structure is used to obtain flow’s parameters (</a:t>
            </a:r>
            <a:r>
              <a:rPr lang="en-US" dirty="0" err="1"/>
              <a:t>src_ip</a:t>
            </a:r>
            <a:r>
              <a:rPr lang="en-US" dirty="0"/>
              <a:t>, </a:t>
            </a:r>
            <a:r>
              <a:rPr lang="en-US" dirty="0" err="1"/>
              <a:t>dst_ip</a:t>
            </a:r>
            <a:r>
              <a:rPr lang="en-US" dirty="0"/>
              <a:t>, protocol) instead of parsing the received packet</a:t>
            </a:r>
          </a:p>
          <a:p>
            <a:pPr marL="578832" lvl="1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40148" indent="-285750">
              <a:buFont typeface="Wingdings" panose="05000000000000000000" pitchFamily="2" charset="2"/>
              <a:buChar char="§"/>
            </a:pPr>
            <a:r>
              <a:rPr lang="en-US" dirty="0"/>
              <a:t>After that the XDP program execution will continue to packet encapsulation and stats updates</a:t>
            </a:r>
          </a:p>
        </p:txBody>
      </p:sp>
    </p:spTree>
    <p:extLst>
      <p:ext uri="{BB962C8B-B14F-4D97-AF65-F5344CB8AC3E}">
        <p14:creationId xmlns:p14="http://schemas.microsoft.com/office/powerpoint/2010/main" val="803831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EB6DB60-D685-4029-8313-B182F37D005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XDP program with acceleration support (3/3)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69C3DC-77F2-403A-B048-74AA96420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Katran</a:t>
            </a:r>
            <a:r>
              <a:rPr lang="en-US" dirty="0"/>
              <a:t> – Acceleration (detailed)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828BFF7-B0EA-4D97-A66D-C9D8A11314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68325" y="1849438"/>
            <a:ext cx="13436600" cy="6205064"/>
          </a:xfrm>
        </p:spPr>
        <p:txBody>
          <a:bodyPr/>
          <a:lstStyle/>
          <a:p>
            <a:r>
              <a:rPr lang="en-US" dirty="0"/>
              <a:t>Original XDP program flow must also be modified in order to correctly support HW acceleration</a:t>
            </a:r>
          </a:p>
          <a:p>
            <a:endParaRPr lang="en-US" dirty="0"/>
          </a:p>
          <a:p>
            <a:r>
              <a:rPr lang="en-US" dirty="0"/>
              <a:t>When </a:t>
            </a:r>
            <a:r>
              <a:rPr lang="en-US" b="1" dirty="0" err="1"/>
              <a:t>get_packet_dst</a:t>
            </a:r>
            <a:r>
              <a:rPr lang="en-US" b="1" dirty="0"/>
              <a:t>() </a:t>
            </a:r>
            <a:r>
              <a:rPr lang="en-US" dirty="0"/>
              <a:t>function creates a new LRU mapping by calling </a:t>
            </a:r>
            <a:r>
              <a:rPr lang="en-US" b="1" dirty="0" err="1"/>
              <a:t>bpf_map_update_elem</a:t>
            </a:r>
            <a:r>
              <a:rPr lang="en-US" b="1" dirty="0"/>
              <a:t>() </a:t>
            </a:r>
            <a:r>
              <a:rPr lang="en-US" dirty="0"/>
              <a:t>on LRU table it must also perform these additional steps after that:</a:t>
            </a:r>
          </a:p>
          <a:p>
            <a:pPr lvl="1"/>
            <a:r>
              <a:rPr lang="en-US" dirty="0"/>
              <a:t>Allocate a </a:t>
            </a:r>
            <a:r>
              <a:rPr lang="en-US" b="1" dirty="0"/>
              <a:t>new HW mark ID </a:t>
            </a:r>
            <a:r>
              <a:rPr lang="en-US" dirty="0"/>
              <a:t>from new map </a:t>
            </a:r>
            <a:r>
              <a:rPr lang="en-US" b="1" dirty="0" err="1"/>
              <a:t>markid_pool_mapping</a:t>
            </a:r>
            <a:endParaRPr lang="en-US" b="1" dirty="0"/>
          </a:p>
          <a:p>
            <a:pPr lvl="1"/>
            <a:r>
              <a:rPr lang="en-US" dirty="0"/>
              <a:t>Create a </a:t>
            </a:r>
            <a:r>
              <a:rPr lang="en-US" b="1" dirty="0"/>
              <a:t>new mapping </a:t>
            </a:r>
            <a:r>
              <a:rPr lang="en-US" dirty="0"/>
              <a:t>in </a:t>
            </a:r>
            <a:r>
              <a:rPr lang="en-US" dirty="0" err="1"/>
              <a:t>ha_accel_mapping</a:t>
            </a:r>
            <a:r>
              <a:rPr lang="en-US" dirty="0"/>
              <a:t> map between the allocated </a:t>
            </a:r>
            <a:r>
              <a:rPr lang="en-US" b="1" dirty="0"/>
              <a:t>ID</a:t>
            </a:r>
            <a:r>
              <a:rPr lang="en-US" dirty="0"/>
              <a:t> and </a:t>
            </a:r>
            <a:r>
              <a:rPr lang="en-US" b="1" dirty="0"/>
              <a:t>struct </a:t>
            </a:r>
            <a:r>
              <a:rPr lang="en-US" b="1" dirty="0" err="1"/>
              <a:t>hw_accell_flow</a:t>
            </a:r>
            <a:r>
              <a:rPr lang="en-US" b="1" dirty="0"/>
              <a:t> </a:t>
            </a:r>
            <a:r>
              <a:rPr lang="en-US" dirty="0"/>
              <a:t>value filled with calculated </a:t>
            </a:r>
            <a:r>
              <a:rPr lang="en-US" dirty="0" err="1"/>
              <a:t>flow_id</a:t>
            </a:r>
            <a:r>
              <a:rPr lang="en-US" dirty="0"/>
              <a:t>, resolved real server key and VIP’s id number</a:t>
            </a:r>
          </a:p>
          <a:p>
            <a:pPr lvl="1"/>
            <a:r>
              <a:rPr lang="en-US" dirty="0"/>
              <a:t>Send special performance event using </a:t>
            </a:r>
            <a:r>
              <a:rPr lang="en-US" b="1" dirty="0" err="1"/>
              <a:t>bpf_perf_event_output</a:t>
            </a:r>
            <a:r>
              <a:rPr lang="en-US" b="1" dirty="0"/>
              <a:t>() </a:t>
            </a:r>
            <a:r>
              <a:rPr lang="en-US" dirty="0" err="1"/>
              <a:t>eBPF</a:t>
            </a:r>
            <a:r>
              <a:rPr lang="en-US" dirty="0"/>
              <a:t> helper function to update our </a:t>
            </a:r>
            <a:r>
              <a:rPr lang="en-US" b="1" dirty="0"/>
              <a:t>user-space application </a:t>
            </a:r>
            <a:r>
              <a:rPr lang="en-US" dirty="0"/>
              <a:t>about a new flow entering the LB</a:t>
            </a:r>
          </a:p>
        </p:txBody>
      </p:sp>
    </p:spTree>
    <p:extLst>
      <p:ext uri="{BB962C8B-B14F-4D97-AF65-F5344CB8AC3E}">
        <p14:creationId xmlns:p14="http://schemas.microsoft.com/office/powerpoint/2010/main" val="498546798"/>
      </p:ext>
    </p:extLst>
  </p:cSld>
  <p:clrMapOvr>
    <a:masterClrMapping/>
  </p:clrMapOvr>
</p:sld>
</file>

<file path=ppt/theme/theme1.xml><?xml version="1.0" encoding="utf-8"?>
<a:theme xmlns:a="http://schemas.openxmlformats.org/drawingml/2006/main" name="MellanoxTheme">
  <a:themeElements>
    <a:clrScheme name="Custom 1">
      <a:dk1>
        <a:srgbClr val="000000"/>
      </a:dk1>
      <a:lt1>
        <a:srgbClr val="FFFFFF"/>
      </a:lt1>
      <a:dk2>
        <a:srgbClr val="002B60"/>
      </a:dk2>
      <a:lt2>
        <a:srgbClr val="50A1D6"/>
      </a:lt2>
      <a:accent1>
        <a:srgbClr val="00518E"/>
      </a:accent1>
      <a:accent2>
        <a:srgbClr val="5DA533"/>
      </a:accent2>
      <a:accent3>
        <a:srgbClr val="EF9314"/>
      </a:accent3>
      <a:accent4>
        <a:srgbClr val="FF5A00"/>
      </a:accent4>
      <a:accent5>
        <a:srgbClr val="E33D12"/>
      </a:accent5>
      <a:accent6>
        <a:srgbClr val="49305F"/>
      </a:accent6>
      <a:hlink>
        <a:srgbClr val="00518E"/>
      </a:hlink>
      <a:folHlink>
        <a:srgbClr val="4E575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>
          <a:noFill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 bwMode="auto">
        <a:solidFill>
          <a:schemeClr val="accent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lIns="0" tIns="0" rIns="0" bIns="0" rtlCol="0" anchor="ctr" anchorCtr="0">
        <a:spAutoFit/>
      </a:bodyPr>
      <a:lstStyle>
        <a:defPPr algn="ctr">
          <a:defRPr sz="1200" b="0" dirty="0"/>
        </a:defPPr>
      </a:lstStyle>
    </a:txDef>
  </a:objectDefaults>
  <a:extraClrSchemeLst>
    <a:extraClrScheme>
      <a:clrScheme name="mlnx_new_temp_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lnx_new_temp_200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lnx_new_temp_200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lnx_new_temp_200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lnx_new_temp_200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lnx_new_temp_200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lnx_new_temp_200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lnx_new_temp_200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lnx_new_temp_200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lnx_new_temp_200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lnx_new_temp_200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lnx_new_temp_200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lnx_new_temp_2009 13">
        <a:dk1>
          <a:srgbClr val="000000"/>
        </a:dk1>
        <a:lt1>
          <a:srgbClr val="FFFFFF"/>
        </a:lt1>
        <a:dk2>
          <a:srgbClr val="000066"/>
        </a:dk2>
        <a:lt2>
          <a:srgbClr val="000000"/>
        </a:lt2>
        <a:accent1>
          <a:srgbClr val="000066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AAB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lnx_new_temp_2009 14">
        <a:dk1>
          <a:srgbClr val="000000"/>
        </a:dk1>
        <a:lt1>
          <a:srgbClr val="FFFFFF"/>
        </a:lt1>
        <a:dk2>
          <a:srgbClr val="000066"/>
        </a:dk2>
        <a:lt2>
          <a:srgbClr val="000000"/>
        </a:lt2>
        <a:accent1>
          <a:srgbClr val="000066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AAAAB8"/>
        </a:accent5>
        <a:accent6>
          <a:srgbClr val="E78A2D"/>
        </a:accent6>
        <a:hlink>
          <a:srgbClr val="4D4D4D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ellanox Template JAN2018 (004)" id="{2C78E2E4-B16E-4044-AE9F-393874944357}" vid="{17C8F753-5DA9-44BD-AC67-F68F5D42F9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EBF1D0CCCF944988EA5B7AEC0EE312" ma:contentTypeVersion="6" ma:contentTypeDescription="Create a new document." ma:contentTypeScope="" ma:versionID="ac45af8fb2352f900b093b26decc783e">
  <xsd:schema xmlns:xsd="http://www.w3.org/2001/XMLSchema" xmlns:xs="http://www.w3.org/2001/XMLSchema" xmlns:p="http://schemas.microsoft.com/office/2006/metadata/properties" xmlns:ns2="8bfa2130-f83c-44f3-a5e4-a5cea43c9dac" xmlns:ns3="3809193f-ee95-4fe2-97da-00e45a5fa07b" targetNamespace="http://schemas.microsoft.com/office/2006/metadata/properties" ma:root="true" ma:fieldsID="b6f2e3ee128d09c3e206c8486837a84d" ns2:_="" ns3:_="">
    <xsd:import namespace="8bfa2130-f83c-44f3-a5e4-a5cea43c9dac"/>
    <xsd:import namespace="3809193f-ee95-4fe2-97da-00e45a5fa07b"/>
    <xsd:element name="properties">
      <xsd:complexType>
        <xsd:sequence>
          <xsd:element name="documentManagement">
            <xsd:complexType>
              <xsd:all>
                <xsd:element ref="ns2:Order0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fa2130-f83c-44f3-a5e4-a5cea43c9dac" elementFormDefault="qualified">
    <xsd:import namespace="http://schemas.microsoft.com/office/2006/documentManagement/types"/>
    <xsd:import namespace="http://schemas.microsoft.com/office/infopath/2007/PartnerControls"/>
    <xsd:element name="Order0" ma:index="4" nillable="true" ma:displayName="Order" ma:decimals="1" ma:indexed="true" ma:internalName="Order0" ma:readOnly="false" ma:percentage="FALSE">
      <xsd:simpleType>
        <xsd:restriction base="dms:Number"/>
      </xsd:simpleType>
    </xsd:element>
    <xsd:element name="MediaServiceMetadata" ma:index="9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09193f-ee95-4fe2-97da-00e45a5fa07b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rder0 xmlns="8bfa2130-f83c-44f3-a5e4-a5cea43c9dac">1.2</Order0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0FD2CC-3556-416B-B071-8DBA70052F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bfa2130-f83c-44f3-a5e4-a5cea43c9dac"/>
    <ds:schemaRef ds:uri="3809193f-ee95-4fe2-97da-00e45a5fa07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76DB132-C097-49C5-9A27-7FB5D713CD07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3809193f-ee95-4fe2-97da-00e45a5fa07b"/>
    <ds:schemaRef ds:uri="8bfa2130-f83c-44f3-a5e4-a5cea43c9dac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1DA09B2-F123-413D-A331-6DF06046075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180101 Mellanox Template Confidential</Template>
  <TotalTime>13069</TotalTime>
  <Words>823</Words>
  <Application>Microsoft Office PowerPoint</Application>
  <PresentationFormat>Custom</PresentationFormat>
  <Paragraphs>172</Paragraphs>
  <Slides>14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ＭＳ Ｐゴシック</vt:lpstr>
      <vt:lpstr>Arial</vt:lpstr>
      <vt:lpstr>Arial Narrow Bold</vt:lpstr>
      <vt:lpstr>Calibri</vt:lpstr>
      <vt:lpstr>Calibri Light</vt:lpstr>
      <vt:lpstr>Century Schoolbook</vt:lpstr>
      <vt:lpstr>Courier New</vt:lpstr>
      <vt:lpstr>Lucida Grande</vt:lpstr>
      <vt:lpstr>Wingdings</vt:lpstr>
      <vt:lpstr>MellanoxTheme</vt:lpstr>
      <vt:lpstr>Katran/XDP Acceleration</vt:lpstr>
      <vt:lpstr>Using NIC HW Acceleration in XDP program</vt:lpstr>
      <vt:lpstr>Katran – Overview</vt:lpstr>
      <vt:lpstr>Katran – Architecture</vt:lpstr>
      <vt:lpstr>Katran – Acceleration (high level) </vt:lpstr>
      <vt:lpstr>Katran – Acceleration (detailed)</vt:lpstr>
      <vt:lpstr>Katran – Acceleration (detailed)</vt:lpstr>
      <vt:lpstr>Katran – Acceleration (detailed)</vt:lpstr>
      <vt:lpstr>Katran – Acceleration (detailed)</vt:lpstr>
      <vt:lpstr>Katran – Acceleration (detailed)</vt:lpstr>
      <vt:lpstr>Katran Metadata Acceleration - Performance Results</vt:lpstr>
      <vt:lpstr>Katran Metadata Acceleration - Performance Results</vt:lpstr>
      <vt:lpstr>/* TODO</vt:lpstr>
      <vt:lpstr>PowerPoint Presentation</vt:lpstr>
    </vt:vector>
  </TitlesOfParts>
  <Company>Mellanox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opher@mellanox.com;michaelsav@mellanox.com</dc:creator>
  <cp:lastModifiedBy>Michael Savisko</cp:lastModifiedBy>
  <cp:revision>129</cp:revision>
  <dcterms:created xsi:type="dcterms:W3CDTF">2018-01-01T14:39:35Z</dcterms:created>
  <dcterms:modified xsi:type="dcterms:W3CDTF">2019-04-03T18:26:06Z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cf54f5d3-2bb2-4e59-a2bf-ca559c45d02c</vt:lpwstr>
  </property>
  <property fmtid="{D5CDD505-2E9C-101B-9397-08002B2CF9AE}" pid="3" name="ContentTypeId">
    <vt:lpwstr>0x01010066EBF1D0CCCF944988EA5B7AEC0EE312</vt:lpwstr>
  </property>
</Properties>
</file>