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536" r:id="rId5"/>
    <p:sldId id="783" r:id="rId6"/>
    <p:sldId id="730" r:id="rId7"/>
    <p:sldId id="702" r:id="rId8"/>
    <p:sldId id="743" r:id="rId9"/>
    <p:sldId id="967" r:id="rId10"/>
    <p:sldId id="549" r:id="rId11"/>
    <p:sldId id="785" r:id="rId12"/>
    <p:sldId id="788" r:id="rId13"/>
    <p:sldId id="787" r:id="rId14"/>
    <p:sldId id="965" r:id="rId15"/>
    <p:sldId id="789" r:id="rId16"/>
    <p:sldId id="535" r:id="rId17"/>
  </p:sldIdLst>
  <p:sldSz cx="14630400" cy="8229600"/>
  <p:notesSz cx="9144000" cy="6858000"/>
  <p:defaultTextStyle>
    <a:defPPr>
      <a:defRPr lang="en-US"/>
    </a:defPPr>
    <a:lvl1pPr marL="0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1157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2321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3481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4641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5777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6925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8084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9275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3AB"/>
    <a:srgbClr val="B7BF36"/>
    <a:srgbClr val="005AAB"/>
    <a:srgbClr val="3183AB"/>
    <a:srgbClr val="3283AB"/>
    <a:srgbClr val="F18E2B"/>
    <a:srgbClr val="005AAC"/>
    <a:srgbClr val="B7C035"/>
    <a:srgbClr val="808000"/>
    <a:srgbClr val="017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7" autoAdjust="0"/>
    <p:restoredTop sz="64740" autoAdjust="0"/>
  </p:normalViewPr>
  <p:slideViewPr>
    <p:cSldViewPr snapToGrid="0">
      <p:cViewPr varScale="1">
        <p:scale>
          <a:sx n="66" d="100"/>
          <a:sy n="66" d="100"/>
        </p:scale>
        <p:origin x="344" y="60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F104-CBB3-4818-9385-E613E85691A6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BDF6-799E-414E-B06B-D41DDC57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1157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2321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3481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4641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5777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6925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8084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9275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98" y="577629"/>
            <a:ext cx="11092513" cy="63878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1613" y="5929182"/>
            <a:ext cx="9381490" cy="389254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lnSpc>
                <a:spcPts val="3000"/>
              </a:lnSpc>
              <a:buClr>
                <a:schemeClr val="accent1"/>
              </a:buClr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Sub Title Slide Name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0219" y="6360242"/>
            <a:ext cx="4848226" cy="3338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Clr>
                <a:schemeClr val="accent1"/>
              </a:buClr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Month</a:t>
            </a:r>
            <a:r>
              <a:rPr lang="he-IL" dirty="0"/>
              <a:t> </a:t>
            </a:r>
            <a:r>
              <a:rPr lang="he-IL" dirty="0" err="1"/>
              <a:t>Y</a:t>
            </a:r>
            <a:r>
              <a:rPr lang="en-US" dirty="0"/>
              <a:t>ear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3325" y="4303988"/>
            <a:ext cx="6161155" cy="1545881"/>
          </a:xfrm>
          <a:prstGeom prst="rect">
            <a:avLst/>
          </a:prstGeom>
        </p:spPr>
        <p:txBody>
          <a:bodyPr anchor="b"/>
          <a:lstStyle>
            <a:lvl1pPr>
              <a:lnSpc>
                <a:spcPts val="5800"/>
              </a:lnSpc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Presentation Name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2561862" y="0"/>
            <a:ext cx="613704" cy="58536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12887336" y="622857"/>
            <a:ext cx="288230" cy="281355"/>
          </a:xfrm>
          <a:prstGeom prst="rect">
            <a:avLst/>
          </a:prstGeom>
          <a:solidFill>
            <a:srgbClr val="33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9653954" y="0"/>
            <a:ext cx="2873093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4369141" y="0"/>
            <a:ext cx="271056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0381" y="0"/>
            <a:ext cx="1123945" cy="112221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 bwMode="auto">
          <a:xfrm>
            <a:off x="568563" y="6749875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568563" y="7440021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8" y="1267821"/>
            <a:ext cx="12609790" cy="453403"/>
          </a:xfrm>
          <a:prstGeom prst="rect">
            <a:avLst/>
          </a:prstGeom>
          <a:solidFill>
            <a:srgbClr val="B7C035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683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68328" y="3483829"/>
            <a:ext cx="12609790" cy="453403"/>
          </a:xfrm>
          <a:prstGeom prst="rect">
            <a:avLst/>
          </a:prstGeom>
          <a:solidFill>
            <a:srgbClr val="3183AB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568328" y="5696997"/>
            <a:ext cx="12609790" cy="453403"/>
          </a:xfrm>
          <a:prstGeom prst="rect">
            <a:avLst/>
          </a:prstGeom>
          <a:solidFill>
            <a:srgbClr val="005AAB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8" y="1721223"/>
            <a:ext cx="13436600" cy="1648099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568328" y="3942124"/>
            <a:ext cx="13436600" cy="1638313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568328" y="6150400"/>
            <a:ext cx="13436600" cy="1648098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702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08718" cy="7884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58309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 rot="10800000">
            <a:off x="1033281" y="3459413"/>
            <a:ext cx="4402578" cy="4419654"/>
            <a:chOff x="8876201" y="2009795"/>
            <a:chExt cx="3150551" cy="31627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9885089" y="1000907"/>
              <a:ext cx="963168" cy="29809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63584" y="2191622"/>
              <a:ext cx="963168" cy="2980944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8913916" y="972583"/>
            <a:ext cx="4402578" cy="4419654"/>
            <a:chOff x="8876201" y="2009795"/>
            <a:chExt cx="3150551" cy="31627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9885089" y="1000907"/>
              <a:ext cx="963168" cy="29809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63584" y="2191622"/>
              <a:ext cx="963168" cy="2980944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564966" y="4083555"/>
            <a:ext cx="3030394" cy="5900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6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Visual</a:t>
            </a:r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896192" cy="7884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22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12561862" y="0"/>
            <a:ext cx="613704" cy="58536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12887336" y="622857"/>
            <a:ext cx="288230" cy="281355"/>
          </a:xfrm>
          <a:prstGeom prst="rect">
            <a:avLst/>
          </a:prstGeom>
          <a:solidFill>
            <a:srgbClr val="33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9653954" y="0"/>
            <a:ext cx="2873093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4369141" y="0"/>
            <a:ext cx="271056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0381" y="0"/>
            <a:ext cx="1123945" cy="112221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 bwMode="auto">
          <a:xfrm>
            <a:off x="568563" y="6568118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568563" y="7258264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98" y="1159709"/>
            <a:ext cx="11092513" cy="6387883"/>
          </a:xfrm>
          <a:prstGeom prst="rect">
            <a:avLst/>
          </a:prstGeom>
        </p:spPr>
      </p:pic>
      <p:sp>
        <p:nvSpPr>
          <p:cNvPr id="24" name="Title 3"/>
          <p:cNvSpPr txBox="1">
            <a:spLocks/>
          </p:cNvSpPr>
          <p:nvPr userDrawn="1"/>
        </p:nvSpPr>
        <p:spPr>
          <a:xfrm>
            <a:off x="479134" y="5703798"/>
            <a:ext cx="4875658" cy="85135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31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ts val="5700"/>
              </a:lnSpc>
            </a:pPr>
            <a:r>
              <a:rPr lang="en-US" sz="6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 noChangeArrowheads="1"/>
          </p:cNvSpPr>
          <p:nvPr>
            <p:ph type="title"/>
          </p:nvPr>
        </p:nvSpPr>
        <p:spPr bwMode="white">
          <a:xfrm>
            <a:off x="568961" y="0"/>
            <a:ext cx="11798302" cy="105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1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74174" y="1239522"/>
            <a:ext cx="6360037" cy="651382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7327389" y="1230007"/>
            <a:ext cx="6779138" cy="652970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7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66961" y="1247338"/>
            <a:ext cx="13436948" cy="6395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73325" y="3289844"/>
            <a:ext cx="7101182" cy="173638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5800"/>
              </a:lnSpc>
              <a:defRPr sz="60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Name Here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568563" y="5026231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568563" y="5716377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08718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146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3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3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-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33770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68325" y="4959323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87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-v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68325" y="4959323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3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04360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2-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33770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7173842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68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-o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7173842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3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99542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8" y="1267821"/>
            <a:ext cx="12609790" cy="453403"/>
          </a:xfrm>
          <a:prstGeom prst="rect">
            <a:avLst/>
          </a:prstGeom>
          <a:solidFill>
            <a:srgbClr val="B7C035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683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68328" y="4522818"/>
            <a:ext cx="12609790" cy="453403"/>
          </a:xfrm>
          <a:prstGeom prst="rect">
            <a:avLst/>
          </a:prstGeom>
          <a:solidFill>
            <a:srgbClr val="3183AB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762167"/>
            <a:ext cx="13436600" cy="2492225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568325" y="5003518"/>
            <a:ext cx="13436600" cy="246181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70000"/>
              </a:schemeClr>
            </a:gs>
            <a:gs pos="100000">
              <a:schemeClr val="bg1">
                <a:lumMod val="85000"/>
                <a:alpha val="66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14268780" y="7922837"/>
            <a:ext cx="323651" cy="30870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2561862" y="0"/>
            <a:ext cx="613704" cy="58536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2887336" y="622857"/>
            <a:ext cx="288230" cy="281355"/>
          </a:xfrm>
          <a:prstGeom prst="rect">
            <a:avLst/>
          </a:prstGeom>
          <a:solidFill>
            <a:srgbClr val="33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9653954" y="0"/>
            <a:ext cx="2873093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4369141" y="0"/>
            <a:ext cx="271056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0381" y="0"/>
            <a:ext cx="1123945" cy="1122218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 userDrawn="1"/>
        </p:nvSpPr>
        <p:spPr bwMode="auto">
          <a:xfrm>
            <a:off x="14122400" y="7936191"/>
            <a:ext cx="531095" cy="30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1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100" b="0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11301149" y="7920894"/>
            <a:ext cx="2907856" cy="308706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Arial" charset="0"/>
              </a:rPr>
              <a:t> © 2019 Mellanox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394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9" r:id="rId3"/>
    <p:sldLayoutId id="2147483662" r:id="rId4"/>
    <p:sldLayoutId id="2147483680" r:id="rId5"/>
    <p:sldLayoutId id="2147483677" r:id="rId6"/>
    <p:sldLayoutId id="2147483681" r:id="rId7"/>
    <p:sldLayoutId id="2147483676" r:id="rId8"/>
    <p:sldLayoutId id="2147483674" r:id="rId9"/>
    <p:sldLayoutId id="2147483678" r:id="rId10"/>
    <p:sldLayoutId id="2147483668" r:id="rId11"/>
    <p:sldLayoutId id="2147483673" r:id="rId12"/>
    <p:sldLayoutId id="2147483669" r:id="rId13"/>
    <p:sldLayoutId id="2147483672" r:id="rId14"/>
    <p:sldLayoutId id="2147483682" r:id="rId15"/>
    <p:sldLayoutId id="2147483683" r:id="rId16"/>
  </p:sldLayoutIdLst>
  <p:hf sldNum="0" hdr="0" ftr="0" dt="0"/>
  <p:txStyles>
    <p:titleStyle>
      <a:lvl1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3100" b="0" baseline="0">
          <a:solidFill>
            <a:schemeClr val="bg1"/>
          </a:solidFill>
          <a:latin typeface="+mj-lt"/>
          <a:ea typeface="Arial" pitchFamily="34" charset="0"/>
          <a:cs typeface="Arial" pitchFamily="34" charset="0"/>
        </a:defRPr>
      </a:lvl1pPr>
      <a:lvl2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2pPr>
      <a:lvl3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3pPr>
      <a:lvl4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4pPr>
      <a:lvl5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5pPr>
      <a:lvl6pPr marL="651093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6pPr>
      <a:lvl7pPr marL="1302191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7pPr>
      <a:lvl8pPr marL="195328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8pPr>
      <a:lvl9pPr marL="2604378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27903" indent="-246126" algn="l" rtl="0" eaLnBrk="1" fontAlgn="base" hangingPunct="1">
        <a:spcBef>
          <a:spcPts val="600"/>
        </a:spcBef>
        <a:spcAft>
          <a:spcPct val="0"/>
        </a:spcAft>
        <a:buClr>
          <a:schemeClr val="bg2">
            <a:lumMod val="75000"/>
          </a:schemeClr>
        </a:buClr>
        <a:buSzPct val="110000"/>
        <a:buFont typeface="Wingdings" charset="0"/>
        <a:buChar char="§"/>
        <a:defRPr sz="2400">
          <a:solidFill>
            <a:schemeClr val="tx2"/>
          </a:solidFill>
          <a:latin typeface="+mn-lt"/>
          <a:ea typeface="ＭＳ Ｐゴシック" charset="0"/>
          <a:cs typeface="Arial" pitchFamily="-108" charset="0"/>
        </a:defRPr>
      </a:lvl1pPr>
      <a:lvl2pPr marL="566587" indent="-254804" algn="l" rtl="0" eaLnBrk="1" fontAlgn="base" hangingPunct="1">
        <a:spcBef>
          <a:spcPts val="426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5000"/>
        <a:buFont typeface="Arial" charset="0"/>
        <a:buChar char="•"/>
        <a:defRPr sz="2100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2pPr>
      <a:lvl3pPr marL="819885" indent="-238982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4000"/>
        <a:buFont typeface="Lucida Grande" charset="0"/>
        <a:buChar char="-"/>
        <a:defRPr sz="1900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3pPr>
      <a:lvl4pPr marL="1093927" indent="-273505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Wingdings" charset="0"/>
        <a:buChar char="§"/>
        <a:defRPr sz="1900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4pPr>
      <a:lvl5pPr marL="1312727" indent="-209701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Lucida Grande" charset="0"/>
        <a:buChar char="›"/>
        <a:defRPr sz="1400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5pPr>
      <a:lvl6pPr marL="3580951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6pPr>
      <a:lvl7pPr marL="4232077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7pPr>
      <a:lvl8pPr marL="4883164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8pPr>
      <a:lvl9pPr marL="5534259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1093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2191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3287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4378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5452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535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7626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8755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1906146702752923/open-sourcing-katran-a-scalable-network-load-balance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acebookincubator/katra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visko/katran/tree/xdp_of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Real world use cases 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500218" y="6360242"/>
            <a:ext cx="12002999" cy="389254"/>
          </a:xfrm>
        </p:spPr>
        <p:txBody>
          <a:bodyPr/>
          <a:lstStyle/>
          <a:p>
            <a:r>
              <a:rPr lang="en-US" dirty="0"/>
              <a:t>March-2019 By Rony Efraim, Amir Ancel, Mikhael Goikhman, Michael Savisko, Tal Gilboa and Noam Stolero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3324" y="4303988"/>
            <a:ext cx="8390457" cy="1545881"/>
          </a:xfrm>
        </p:spPr>
        <p:txBody>
          <a:bodyPr/>
          <a:lstStyle/>
          <a:p>
            <a:r>
              <a:rPr lang="en-US" i="1" dirty="0" err="1"/>
              <a:t>Katran</a:t>
            </a:r>
            <a:r>
              <a:rPr lang="en-US" i="1" dirty="0"/>
              <a:t>/XDP Acceleration Netdev conf 0x13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4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Katran</a:t>
            </a:r>
            <a:r>
              <a:rPr lang="en-US" sz="4000" dirty="0"/>
              <a:t> Metadata Acceleration - Performance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3768-2ED1-483C-B9EB-7847434A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7" y="1230633"/>
            <a:ext cx="12551066" cy="6591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08B27-B75C-4C37-8603-570FE75375B3}"/>
              </a:ext>
            </a:extLst>
          </p:cNvPr>
          <p:cNvSpPr txBox="1"/>
          <p:nvPr/>
        </p:nvSpPr>
        <p:spPr>
          <a:xfrm>
            <a:off x="9067345" y="2033066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46%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6E655-CB5D-4A5B-B2A5-ABA948D09FBA}"/>
              </a:ext>
            </a:extLst>
          </p:cNvPr>
          <p:cNvSpPr txBox="1"/>
          <p:nvPr/>
        </p:nvSpPr>
        <p:spPr>
          <a:xfrm>
            <a:off x="7222504" y="3488887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48%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0E6CA-ACC5-4EFC-B0BE-682607BD8C1F}"/>
              </a:ext>
            </a:extLst>
          </p:cNvPr>
          <p:cNvSpPr txBox="1"/>
          <p:nvPr/>
        </p:nvSpPr>
        <p:spPr>
          <a:xfrm>
            <a:off x="5417766" y="5313676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46%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7FED7-19E4-4E1A-B0FF-8FCAD5F9B728}"/>
              </a:ext>
            </a:extLst>
          </p:cNvPr>
          <p:cNvSpPr txBox="1"/>
          <p:nvPr/>
        </p:nvSpPr>
        <p:spPr>
          <a:xfrm>
            <a:off x="3560893" y="5742803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79509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F29FCB-697F-4DEC-9732-446DB821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6" y="1230633"/>
            <a:ext cx="12551065" cy="659149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Katran</a:t>
            </a:r>
            <a:r>
              <a:rPr lang="en-US" sz="4000" dirty="0"/>
              <a:t> Metadata Acceleration - Performance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3F1-AFC7-4CAC-A8C9-5831783389EC}"/>
              </a:ext>
            </a:extLst>
          </p:cNvPr>
          <p:cNvSpPr txBox="1"/>
          <p:nvPr/>
        </p:nvSpPr>
        <p:spPr>
          <a:xfrm>
            <a:off x="9031251" y="2261666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50%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B0BB5-DB9C-44A0-9A79-4237E4789318}"/>
              </a:ext>
            </a:extLst>
          </p:cNvPr>
          <p:cNvSpPr txBox="1"/>
          <p:nvPr/>
        </p:nvSpPr>
        <p:spPr>
          <a:xfrm>
            <a:off x="7198441" y="3837801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22%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BAB0B-2E06-4CC7-920E-17F5CF17D4B3}"/>
              </a:ext>
            </a:extLst>
          </p:cNvPr>
          <p:cNvSpPr txBox="1"/>
          <p:nvPr/>
        </p:nvSpPr>
        <p:spPr>
          <a:xfrm>
            <a:off x="5345577" y="5409929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12%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0F6E8-411F-4BA1-AA1E-1E4A4B0198AE}"/>
              </a:ext>
            </a:extLst>
          </p:cNvPr>
          <p:cNvSpPr txBox="1"/>
          <p:nvPr/>
        </p:nvSpPr>
        <p:spPr>
          <a:xfrm>
            <a:off x="3332196" y="5686928"/>
            <a:ext cx="666849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160904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C6EE37-64FF-4113-8B14-26D92F9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/* 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5ABB9-9090-4A4B-8BFE-DC7D0D0C49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600" dirty="0"/>
              <a:t>We learn that the improvement is less effected when number of flows is more then 10K/core</a:t>
            </a:r>
          </a:p>
          <a:p>
            <a:endParaRPr lang="en-US" sz="3600" dirty="0"/>
          </a:p>
          <a:p>
            <a:r>
              <a:rPr lang="en-US" sz="3600" dirty="0"/>
              <a:t>Use mark for </a:t>
            </a:r>
            <a:r>
              <a:rPr lang="en-US" sz="3600" dirty="0" err="1"/>
              <a:t>dest</a:t>
            </a:r>
            <a:r>
              <a:rPr lang="en-US" sz="3600" dirty="0"/>
              <a:t> id and not flow id to reduce CPU caches misses</a:t>
            </a:r>
          </a:p>
          <a:p>
            <a:endParaRPr lang="en-US" sz="3600" dirty="0"/>
          </a:p>
          <a:p>
            <a:r>
              <a:rPr lang="en-US" sz="3600" dirty="0"/>
              <a:t>For stats, use per flow counter from TC (HW) </a:t>
            </a:r>
          </a:p>
          <a:p>
            <a:endParaRPr lang="en-US" sz="3600" dirty="0"/>
          </a:p>
          <a:p>
            <a:r>
              <a:rPr lang="en-US" sz="3600" dirty="0"/>
              <a:t>Expected performance for 1M flows will be similar to 100 flows: 	</a:t>
            </a:r>
          </a:p>
          <a:p>
            <a:pPr marL="311783" lvl="1" indent="0">
              <a:buNone/>
            </a:pPr>
            <a:r>
              <a:rPr lang="en-US" sz="3200" dirty="0"/>
              <a:t> Single core:  ~4 </a:t>
            </a:r>
            <a:r>
              <a:rPr lang="en-US" sz="3200" dirty="0" err="1"/>
              <a:t>Mpps</a:t>
            </a:r>
            <a:endParaRPr lang="en-US" sz="3200" dirty="0"/>
          </a:p>
          <a:p>
            <a:pPr marL="311783" lvl="1" indent="0">
              <a:buNone/>
            </a:pPr>
            <a:r>
              <a:rPr lang="en-US" sz="3200" dirty="0"/>
              <a:t> 12 cores:       ~40 </a:t>
            </a:r>
            <a:r>
              <a:rPr lang="en-US" sz="3200" dirty="0" err="1"/>
              <a:t>Mpps</a:t>
            </a:r>
            <a:endParaRPr lang="en-US" sz="3200" dirty="0"/>
          </a:p>
          <a:p>
            <a:pPr marL="311783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*/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795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13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9BC9-2719-4BF1-9C3B-0C7AE4A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79" y="491691"/>
            <a:ext cx="12344198" cy="654721"/>
          </a:xfrm>
        </p:spPr>
        <p:txBody>
          <a:bodyPr/>
          <a:lstStyle/>
          <a:p>
            <a:r>
              <a:rPr lang="en-US" dirty="0"/>
              <a:t>Agenda: HW Acceleration for XDP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364D30-B780-48A7-A0FA-783204F9B1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4679" y="1401217"/>
            <a:ext cx="13436600" cy="6468459"/>
          </a:xfrm>
        </p:spPr>
        <p:txBody>
          <a:bodyPr/>
          <a:lstStyle/>
          <a:p>
            <a:r>
              <a:rPr lang="en-US" sz="3200" dirty="0"/>
              <a:t>Using metadata prepared by the NIC HW.</a:t>
            </a:r>
          </a:p>
          <a:p>
            <a:endParaRPr lang="en-US" sz="3200" dirty="0"/>
          </a:p>
          <a:p>
            <a:r>
              <a:rPr lang="en-US" sz="3200" dirty="0"/>
              <a:t>Vendor agnostic by using generic Linux API like TC </a:t>
            </a:r>
          </a:p>
          <a:p>
            <a:endParaRPr lang="en-US" sz="3200" dirty="0"/>
          </a:p>
          <a:p>
            <a:r>
              <a:rPr lang="en-US" sz="3200" dirty="0"/>
              <a:t>Add support for XDP program to use metadata if exists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Bypassing packet parsing (including the cache miss)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Add rules to NIC HW to mark or drop packets</a:t>
            </a:r>
          </a:p>
          <a:p>
            <a:pPr marL="342900" indent="-342900"/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AB570083-E94F-4C36-A040-662CAB993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5"/>
          <a:stretch/>
        </p:blipFill>
        <p:spPr bwMode="auto">
          <a:xfrm>
            <a:off x="7107932" y="5551715"/>
            <a:ext cx="7217667" cy="208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2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ASAP</a:t>
            </a:r>
            <a:r>
              <a:rPr lang="en-US" baseline="30000" dirty="0"/>
              <a:t>2</a:t>
            </a:r>
            <a:r>
              <a:rPr lang="en-US" dirty="0"/>
              <a:t> features of </a:t>
            </a:r>
            <a:r>
              <a:rPr lang="en-US" dirty="0" err="1"/>
              <a:t>ConnectX</a:t>
            </a:r>
            <a:r>
              <a:rPr lang="en-US" dirty="0"/>
              <a:t> Network 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523" y="1481086"/>
            <a:ext cx="5604913" cy="5886740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Classification fields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Ethernet Layer 2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IP (v4 /v6)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TCP /UDP</a:t>
            </a:r>
          </a:p>
          <a:p>
            <a:pPr lvl="1"/>
            <a:r>
              <a:rPr lang="en-US" sz="2400" dirty="0"/>
              <a:t>Inner packet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VXLAN / NVGRE / GENEVE fields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Flexible fields extraction by “</a:t>
            </a:r>
            <a:r>
              <a:rPr lang="en-US" sz="2800" dirty="0" err="1"/>
              <a:t>Flexparse</a:t>
            </a:r>
            <a:r>
              <a:rPr lang="en-US" sz="2800" dirty="0"/>
              <a:t>”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All fields mandatory by OpenFlow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318766" y="1530414"/>
            <a:ext cx="5914362" cy="467820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Actions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Marking (metadata)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Steering and Forwarding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Hair-Pin, forwarding back to the network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Same port or 2nd port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Header re-write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Drop / Allow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Counter set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Local and Remote Host Mirroring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Encapsulation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De-capsulation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B9923-CDE3-CB4A-A5F8-FB246EC733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097">
            <a:off x="11071930" y="1893788"/>
            <a:ext cx="3107256" cy="3107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936B3-702E-D845-8F2C-2F0CBAC6EE4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9811">
            <a:off x="9519469" y="3768403"/>
            <a:ext cx="4648876" cy="4648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E30AA2-F56C-F24C-AECE-37A5D11349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5010">
            <a:off x="7230325" y="6008896"/>
            <a:ext cx="2091244" cy="20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4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Using NIC HW Acceleration in XDP program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/>
              <a:t>App should config TC</a:t>
            </a:r>
          </a:p>
          <a:p>
            <a:r>
              <a:rPr lang="en-US" sz="3200" dirty="0"/>
              <a:t>Legacy NIC compatible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For Example :</a:t>
            </a:r>
          </a:p>
          <a:p>
            <a:r>
              <a:rPr lang="en-US" sz="3200" dirty="0"/>
              <a:t>App set action Y to flow X</a:t>
            </a:r>
          </a:p>
          <a:p>
            <a:pPr lvl="1"/>
            <a:r>
              <a:rPr lang="en-US" sz="2800" dirty="0"/>
              <a:t>Use TC to </a:t>
            </a:r>
            <a:r>
              <a:rPr lang="en-US" sz="2800" dirty="0" err="1"/>
              <a:t>skbedit</a:t>
            </a:r>
            <a:r>
              <a:rPr lang="en-US" sz="2800" dirty="0"/>
              <a:t> with 0x1234 for flow X</a:t>
            </a:r>
          </a:p>
          <a:p>
            <a:pPr lvl="1"/>
            <a:r>
              <a:rPr lang="en-US" sz="2800" dirty="0"/>
              <a:t>Config XDP program to do </a:t>
            </a:r>
            <a:br>
              <a:rPr lang="en-US" sz="2800" dirty="0"/>
            </a:br>
            <a:r>
              <a:rPr lang="en-US" sz="2800" dirty="0"/>
              <a:t>action Y for mark = 0x1234</a:t>
            </a:r>
          </a:p>
          <a:p>
            <a:endParaRPr lang="en-US" sz="3200" dirty="0"/>
          </a:p>
          <a:p>
            <a:r>
              <a:rPr lang="en-US" sz="3200" dirty="0"/>
              <a:t>App set action drop for flow Z</a:t>
            </a:r>
          </a:p>
          <a:p>
            <a:pPr lvl="1"/>
            <a:r>
              <a:rPr lang="en-US" sz="2800" dirty="0"/>
              <a:t>Use TC to drop flow Z</a:t>
            </a:r>
          </a:p>
          <a:p>
            <a:pPr lvl="1"/>
            <a:r>
              <a:rPr lang="en-US" sz="2800" dirty="0"/>
              <a:t>Use TC to get counter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>
            <a:off x="4536369" y="7601352"/>
            <a:ext cx="3336967" cy="510833"/>
          </a:xfrm>
          <a:custGeom>
            <a:avLst/>
            <a:gdLst>
              <a:gd name="connsiteX0" fmla="*/ 0 w 3336967"/>
              <a:gd name="connsiteY0" fmla="*/ 463332 h 510833"/>
              <a:gd name="connsiteX1" fmla="*/ 1579419 w 3336967"/>
              <a:gd name="connsiteY1" fmla="*/ 194 h 510833"/>
              <a:gd name="connsiteX2" fmla="*/ 3336967 w 3336967"/>
              <a:gd name="connsiteY2" fmla="*/ 510833 h 51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6967" h="510833">
                <a:moveTo>
                  <a:pt x="0" y="463332"/>
                </a:moveTo>
                <a:cubicBezTo>
                  <a:pt x="511629" y="227804"/>
                  <a:pt x="1023258" y="-7723"/>
                  <a:pt x="1579419" y="194"/>
                </a:cubicBezTo>
                <a:cubicBezTo>
                  <a:pt x="2135580" y="8111"/>
                  <a:pt x="2925289" y="494999"/>
                  <a:pt x="3336967" y="510833"/>
                </a:cubicBezTo>
              </a:path>
            </a:pathLst>
          </a:cu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174523" y="1445321"/>
            <a:ext cx="7286299" cy="6362248"/>
            <a:chOff x="9029987" y="1445321"/>
            <a:chExt cx="5430835" cy="4804533"/>
          </a:xfrm>
        </p:grpSpPr>
        <p:sp>
          <p:nvSpPr>
            <p:cNvPr id="8" name="TextBox 7"/>
            <p:cNvSpPr txBox="1"/>
            <p:nvPr/>
          </p:nvSpPr>
          <p:spPr>
            <a:xfrm>
              <a:off x="12252012" y="5590709"/>
              <a:ext cx="220881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0" dirty="0"/>
                <a:t>Packets flow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9029987" y="1445321"/>
              <a:ext cx="5125774" cy="4733017"/>
              <a:chOff x="9029987" y="1445321"/>
              <a:chExt cx="5125774" cy="473301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0865918" y="4886991"/>
                <a:ext cx="1995048" cy="185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600" b="1" dirty="0"/>
                  <a:t>eSwitch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11681984" y="5707912"/>
                <a:ext cx="84314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3325595" y="4060916"/>
                <a:ext cx="66501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Kernel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433040" y="4727791"/>
                <a:ext cx="894486" cy="486889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1001">
                <a:schemeClr val="lt2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NIC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 bwMode="auto">
              <a:xfrm>
                <a:off x="9685810" y="4328120"/>
                <a:ext cx="4132613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13272157" y="4450476"/>
                <a:ext cx="77189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Hardware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 bwMode="auto">
              <a:xfrm flipH="1">
                <a:off x="10251021" y="2378221"/>
                <a:ext cx="1062828" cy="125979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9525491" y="3432478"/>
                <a:ext cx="4132613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13342869" y="3114210"/>
                <a:ext cx="66501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User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10949351" y="3666900"/>
                <a:ext cx="1605530" cy="470403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1001">
                <a:schemeClr val="lt2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XDP program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0988308" y="1445321"/>
                <a:ext cx="1872658" cy="948465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1001">
                <a:schemeClr val="lt2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App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9802706" y="3658657"/>
                <a:ext cx="894486" cy="486889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1001">
                <a:schemeClr val="lt2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TC</a:t>
                </a:r>
              </a:p>
            </p:txBody>
          </p:sp>
          <p:cxnSp>
            <p:nvCxnSpPr>
              <p:cNvPr id="27" name="Straight Arrow Connector 26"/>
              <p:cNvCxnSpPr>
                <a:endCxn id="22" idx="0"/>
              </p:cNvCxnSpPr>
              <p:nvPr/>
            </p:nvCxnSpPr>
            <p:spPr bwMode="auto">
              <a:xfrm flipH="1">
                <a:off x="11752117" y="2393786"/>
                <a:ext cx="24883" cy="127311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9029987" y="2766533"/>
                <a:ext cx="15363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600" b="0" dirty="0"/>
                  <a:t>Flow X  </a:t>
                </a:r>
                <a:r>
                  <a:rPr lang="en-US" sz="1600" b="0" dirty="0" err="1"/>
                  <a:t>skbedit</a:t>
                </a:r>
                <a:r>
                  <a:rPr lang="en-US" sz="1600" b="0" dirty="0"/>
                  <a:t> mark 0x1234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847549" y="2795307"/>
                <a:ext cx="2308212" cy="185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600" b="0" dirty="0" err="1"/>
                  <a:t>Skb</a:t>
                </a:r>
                <a:r>
                  <a:rPr lang="en-US" sz="1600" b="0" dirty="0"/>
                  <a:t>-&gt;mark 0x1234 DO action Y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10209444" y="4129147"/>
                <a:ext cx="0" cy="60772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9067854" y="4465029"/>
                <a:ext cx="12277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b="0" dirty="0"/>
                  <a:t>TC HW offload</a:t>
                </a: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9398680" y="3864194"/>
                <a:ext cx="3179255" cy="1470973"/>
              </a:xfrm>
              <a:custGeom>
                <a:avLst/>
                <a:gdLst>
                  <a:gd name="connsiteX0" fmla="*/ 0 w 3051958"/>
                  <a:gd name="connsiteY0" fmla="*/ 428515 h 428515"/>
                  <a:gd name="connsiteX1" fmla="*/ 1460665 w 3051958"/>
                  <a:gd name="connsiteY1" fmla="*/ 1003 h 428515"/>
                  <a:gd name="connsiteX2" fmla="*/ 3051958 w 3051958"/>
                  <a:gd name="connsiteY2" fmla="*/ 333512 h 42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51958" h="428515">
                    <a:moveTo>
                      <a:pt x="0" y="428515"/>
                    </a:moveTo>
                    <a:cubicBezTo>
                      <a:pt x="476002" y="222676"/>
                      <a:pt x="952005" y="16837"/>
                      <a:pt x="1460665" y="1003"/>
                    </a:cubicBezTo>
                    <a:cubicBezTo>
                      <a:pt x="1969325" y="-14831"/>
                      <a:pt x="2510641" y="159340"/>
                      <a:pt x="3051958" y="333512"/>
                    </a:cubicBez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 bwMode="auto">
              <a:xfrm flipH="1" flipV="1">
                <a:off x="11681984" y="6178337"/>
                <a:ext cx="872897" cy="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12238464" y="6003633"/>
              <a:ext cx="220881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0" dirty="0" err="1"/>
                <a:t>Config</a:t>
              </a:r>
              <a:r>
                <a:rPr lang="en-US" sz="1600" b="0" dirty="0"/>
                <a:t>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63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1B5970F-7310-4E3A-A748-7833E861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50" y="987837"/>
            <a:ext cx="8501099" cy="6253926"/>
          </a:xfrm>
          <a:prstGeom prst="rect">
            <a:avLst/>
          </a:prstGeom>
        </p:spPr>
      </p:pic>
      <p:pic>
        <p:nvPicPr>
          <p:cNvPr id="23" name="Picture 4" descr="Image result for cat ran gif">
            <a:extLst>
              <a:ext uri="{FF2B5EF4-FFF2-40B4-BE49-F238E27FC236}">
                <a16:creationId xmlns:a16="http://schemas.microsoft.com/office/drawing/2014/main" id="{E3FA05AF-3C60-4292-8050-262B10461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9" y="6199522"/>
            <a:ext cx="3160144" cy="1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871584-79B1-46D7-84A6-907CA781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68" y="2894130"/>
            <a:ext cx="6491885" cy="4775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/>
              <a:t>What is Katran ?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619F36-4C56-4B24-BC96-F9CFA590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63522"/>
            <a:ext cx="65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97280"/>
            <a:endParaRPr lang="en-US" altLang="en-US" sz="1440" dirty="0"/>
          </a:p>
        </p:txBody>
      </p:sp>
      <p:pic>
        <p:nvPicPr>
          <p:cNvPr id="3076" name="Picture 4" descr="Image result for cat ran gif">
            <a:extLst>
              <a:ext uri="{FF2B5EF4-FFF2-40B4-BE49-F238E27FC236}">
                <a16:creationId xmlns:a16="http://schemas.microsoft.com/office/drawing/2014/main" id="{CD7C1CDD-40D8-491D-99DF-1D7D9E5A82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6" y="4546970"/>
            <a:ext cx="5747558" cy="323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1058E2-A96A-4F5F-8389-532F5E2B5423}"/>
              </a:ext>
            </a:extLst>
          </p:cNvPr>
          <p:cNvSpPr/>
          <p:nvPr/>
        </p:nvSpPr>
        <p:spPr bwMode="auto">
          <a:xfrm>
            <a:off x="1308687" y="1883700"/>
            <a:ext cx="8316576" cy="7848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/>
              <a:t>Village in Kyrgyzstan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A13B1E-61B1-4703-8C2C-C3C7D4FB04AD}"/>
              </a:ext>
            </a:extLst>
          </p:cNvPr>
          <p:cNvSpPr/>
          <p:nvPr/>
        </p:nvSpPr>
        <p:spPr bwMode="auto">
          <a:xfrm>
            <a:off x="1308687" y="3077028"/>
            <a:ext cx="8316576" cy="784866"/>
          </a:xfrm>
          <a:prstGeom prst="rect">
            <a:avLst/>
          </a:prstGeom>
          <a:solidFill>
            <a:srgbClr val="B7BF36"/>
          </a:solidFill>
          <a:ln>
            <a:solidFill>
              <a:srgbClr val="B7BF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/>
              <a:t>“/bin/cat | /bin/run” with a typo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56E44-2918-43B1-B17C-2A5C8BFE8F25}"/>
              </a:ext>
            </a:extLst>
          </p:cNvPr>
          <p:cNvSpPr/>
          <p:nvPr/>
        </p:nvSpPr>
        <p:spPr bwMode="auto">
          <a:xfrm>
            <a:off x="1308687" y="4319992"/>
            <a:ext cx="8316576" cy="784866"/>
          </a:xfrm>
          <a:prstGeom prst="rect">
            <a:avLst/>
          </a:prstGeom>
          <a:solidFill>
            <a:srgbClr val="3383AB"/>
          </a:solidFill>
          <a:ln>
            <a:solidFill>
              <a:srgbClr val="3383AB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/>
              <a:t>Cat running away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CD4D41-0550-4C0E-B71F-02C2F037AED7}"/>
              </a:ext>
            </a:extLst>
          </p:cNvPr>
          <p:cNvSpPr/>
          <p:nvPr/>
        </p:nvSpPr>
        <p:spPr bwMode="auto">
          <a:xfrm>
            <a:off x="1308687" y="5584033"/>
            <a:ext cx="8316576" cy="7848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/>
              <a:t>L4 load-balancer</a:t>
            </a:r>
          </a:p>
        </p:txBody>
      </p:sp>
      <p:pic>
        <p:nvPicPr>
          <p:cNvPr id="21" name="Picture 2" descr="alt text">
            <a:extLst>
              <a:ext uri="{FF2B5EF4-FFF2-40B4-BE49-F238E27FC236}">
                <a16:creationId xmlns:a16="http://schemas.microsoft.com/office/drawing/2014/main" id="{9825467A-76E2-4F49-B214-A251BFA4A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2" t="6980" r="43863" b="84498"/>
          <a:stretch/>
        </p:blipFill>
        <p:spPr bwMode="auto">
          <a:xfrm>
            <a:off x="9625263" y="4712425"/>
            <a:ext cx="3753852" cy="19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lt text">
            <a:extLst>
              <a:ext uri="{FF2B5EF4-FFF2-40B4-BE49-F238E27FC236}">
                <a16:creationId xmlns:a16="http://schemas.microsoft.com/office/drawing/2014/main" id="{9B243A41-50F2-422E-89F8-E18CB94C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2" y="1255293"/>
            <a:ext cx="12763155" cy="664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Calibri" charset="0"/>
              </a:rPr>
              <a:t>Katran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Calibri" charset="0"/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97832" y="1347537"/>
            <a:ext cx="13908181" cy="5923547"/>
          </a:xfrm>
        </p:spPr>
        <p:txBody>
          <a:bodyPr/>
          <a:lstStyle/>
          <a:p>
            <a:r>
              <a:rPr lang="en-US" sz="2800" dirty="0"/>
              <a:t>Stateful L4 load balancing (LB)</a:t>
            </a:r>
          </a:p>
          <a:p>
            <a:r>
              <a:rPr lang="en-US" sz="2800" dirty="0"/>
              <a:t>Open source by Facebook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1600" dirty="0"/>
          </a:p>
          <a:p>
            <a:pPr marL="311771" lvl="1" indent="0">
              <a:buNone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619F36-4C56-4B24-BC96-F9CFA590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63522"/>
            <a:ext cx="65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97280"/>
            <a:endParaRPr lang="en-US" altLang="en-US" sz="144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73332C-CB0D-4596-83B2-D5B91D379E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37495" y="5527703"/>
            <a:ext cx="3323492" cy="3486761"/>
          </a:xfrm>
          <a:prstGeom prst="rect">
            <a:avLst/>
          </a:prstGeom>
        </p:spPr>
        <p:txBody>
          <a:bodyPr/>
          <a:lstStyle/>
          <a:p>
            <a:pPr marL="311771" lvl="1" indent="0">
              <a:buClr>
                <a:srgbClr val="000000">
                  <a:lumMod val="75000"/>
                  <a:lumOff val="25000"/>
                </a:srgbClr>
              </a:buClr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Links: </a:t>
            </a:r>
            <a:r>
              <a:rPr lang="en-US" sz="1440" dirty="0">
                <a:solidFill>
                  <a:srgbClr val="005AA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Open-sourcing </a:t>
            </a:r>
            <a:r>
              <a:rPr lang="en-US" sz="1440" dirty="0" err="1">
                <a:solidFill>
                  <a:srgbClr val="005AA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Katran</a:t>
            </a:r>
            <a:r>
              <a:rPr lang="en-US" sz="1440" dirty="0">
                <a:solidFill>
                  <a:srgbClr val="005AA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 scalable network load balancer</a:t>
            </a:r>
            <a:endParaRPr lang="en-US" sz="1440" dirty="0">
              <a:solidFill>
                <a:srgbClr val="005AAB"/>
              </a:solidFill>
            </a:endParaRPr>
          </a:p>
          <a:p>
            <a:pPr marL="839089" lvl="3" indent="0">
              <a:buClr>
                <a:srgbClr val="FFFFFF">
                  <a:lumMod val="50000"/>
                </a:srgbClr>
              </a:buClr>
              <a:buNone/>
            </a:pPr>
            <a:r>
              <a:rPr lang="en-US" sz="1440" dirty="0">
                <a:solidFill>
                  <a:srgbClr val="005AA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https://github.com/facebookincubator/katran</a:t>
            </a:r>
            <a:endParaRPr lang="en-US" sz="1440" dirty="0">
              <a:solidFill>
                <a:srgbClr val="005AA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9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67D94C-913D-421C-8C54-BEF85E788C3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5983306" y="1235827"/>
            <a:ext cx="8478652" cy="4246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79BC9-2719-4BF1-9C3B-0C7AE4AF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–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14488-6E71-4289-92D1-D1109FD96D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4679" y="1584742"/>
            <a:ext cx="6957890" cy="588847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Katran</a:t>
            </a:r>
            <a:r>
              <a:rPr lang="en-US" sz="2800" dirty="0"/>
              <a:t> has two components:</a:t>
            </a:r>
          </a:p>
          <a:p>
            <a:r>
              <a:rPr lang="en-US" sz="2800" dirty="0"/>
              <a:t>User space control plane entity</a:t>
            </a:r>
          </a:p>
          <a:p>
            <a:r>
              <a:rPr lang="en-US" sz="2800" dirty="0"/>
              <a:t>XDP based packet processing code</a:t>
            </a:r>
          </a:p>
          <a:p>
            <a:pPr lvl="1"/>
            <a:endParaRPr lang="en-US" sz="2400" dirty="0"/>
          </a:p>
          <a:p>
            <a:r>
              <a:rPr lang="en-US" sz="2800" dirty="0"/>
              <a:t>Shared lookup tables </a:t>
            </a:r>
          </a:p>
          <a:p>
            <a:pPr marL="0" indent="0">
              <a:buNone/>
            </a:pPr>
            <a:r>
              <a:rPr lang="en-US" sz="2800" dirty="0"/>
              <a:t>   between the user space and XDP</a:t>
            </a:r>
          </a:p>
          <a:p>
            <a:endParaRPr lang="en-US" sz="2800" dirty="0"/>
          </a:p>
          <a:p>
            <a:r>
              <a:rPr lang="en-US" sz="2800" dirty="0"/>
              <a:t>XDP program actions: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Parsing + extract flow ID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Key generation for new flows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Lookup</a:t>
            </a:r>
            <a:r>
              <a:rPr lang="en-US" sz="2400" dirty="0"/>
              <a:t> using the key to get Destination details.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Counters update </a:t>
            </a:r>
            <a:r>
              <a:rPr lang="en-US" sz="2400" dirty="0"/>
              <a:t>- reflecting loads to the control plane entity.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Packet modification + Send to “Real” server</a:t>
            </a:r>
          </a:p>
          <a:p>
            <a:pPr marL="768983" lvl="1" indent="-457200">
              <a:buFont typeface="+mj-lt"/>
              <a:buAutoNum type="arabicPeriod"/>
            </a:pPr>
            <a:endParaRPr lang="en-US" sz="2400" dirty="0"/>
          </a:p>
          <a:p>
            <a:pPr marL="768983" lvl="1" indent="-457200">
              <a:buFont typeface="+mj-lt"/>
              <a:buAutoNum type="arabicPeriod"/>
            </a:pPr>
            <a:endParaRPr lang="en-US" sz="2400" dirty="0"/>
          </a:p>
          <a:p>
            <a:pPr marL="430299" indent="-457200"/>
            <a:endParaRPr lang="en-US" sz="2800" dirty="0"/>
          </a:p>
          <a:p>
            <a:pPr marL="768983" lvl="1" indent="-457200">
              <a:buFont typeface="+mj-lt"/>
              <a:buAutoNum type="arabicPeriod"/>
            </a:pP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03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82FA-9F75-45B5-8349-3BB6A200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– Acceleration (high level)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B19C7D-E744-4750-9583-2121614084D5}"/>
              </a:ext>
            </a:extLst>
          </p:cNvPr>
          <p:cNvGrpSpPr/>
          <p:nvPr/>
        </p:nvGrpSpPr>
        <p:grpSpPr>
          <a:xfrm>
            <a:off x="1221364" y="1496003"/>
            <a:ext cx="12230812" cy="6464089"/>
            <a:chOff x="5150049" y="1825873"/>
            <a:chExt cx="6646950" cy="39044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23D98B-ECBF-40ED-BFE8-217D50FE1122}"/>
                </a:ext>
              </a:extLst>
            </p:cNvPr>
            <p:cNvGrpSpPr/>
            <p:nvPr/>
          </p:nvGrpSpPr>
          <p:grpSpPr>
            <a:xfrm>
              <a:off x="8095105" y="4880561"/>
              <a:ext cx="2430162" cy="715516"/>
              <a:chOff x="6796216" y="4901512"/>
              <a:chExt cx="2430162" cy="94735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E065C85-E457-4422-AE6F-545BA2439212}"/>
                  </a:ext>
                </a:extLst>
              </p:cNvPr>
              <p:cNvSpPr/>
              <p:nvPr/>
            </p:nvSpPr>
            <p:spPr bwMode="auto">
              <a:xfrm>
                <a:off x="6796216" y="4901512"/>
                <a:ext cx="2430162" cy="94735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160" b="1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C1D9F9C-1818-4035-85CA-147ECB7F1E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136" t="2724" r="17055" b="-2724"/>
              <a:stretch/>
            </p:blipFill>
            <p:spPr>
              <a:xfrm>
                <a:off x="7204221" y="4995097"/>
                <a:ext cx="1531430" cy="7601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EAA782-4B52-4236-88CE-E241B010D48E}"/>
                </a:ext>
              </a:extLst>
            </p:cNvPr>
            <p:cNvGrpSpPr/>
            <p:nvPr/>
          </p:nvGrpSpPr>
          <p:grpSpPr>
            <a:xfrm>
              <a:off x="7921822" y="1825873"/>
              <a:ext cx="2765392" cy="2773716"/>
              <a:chOff x="7001913" y="2040630"/>
              <a:chExt cx="2765392" cy="277371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B727AA-32CC-4B58-BC80-F9E52A2AD096}"/>
                  </a:ext>
                </a:extLst>
              </p:cNvPr>
              <p:cNvSpPr/>
              <p:nvPr/>
            </p:nvSpPr>
            <p:spPr bwMode="auto">
              <a:xfrm>
                <a:off x="7001913" y="2040630"/>
                <a:ext cx="2765392" cy="277371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160" b="1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C8EFCE-06FC-49DF-A3F2-8707E54D7336}"/>
                  </a:ext>
                </a:extLst>
              </p:cNvPr>
              <p:cNvSpPr/>
              <p:nvPr/>
            </p:nvSpPr>
            <p:spPr bwMode="auto">
              <a:xfrm>
                <a:off x="7287208" y="2809753"/>
                <a:ext cx="2071396" cy="765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16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User Space  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80B901-1EC3-4F95-81AD-5EAC51FC0AAC}"/>
                  </a:ext>
                </a:extLst>
              </p:cNvPr>
              <p:cNvSpPr/>
              <p:nvPr/>
            </p:nvSpPr>
            <p:spPr bwMode="auto">
              <a:xfrm>
                <a:off x="7287208" y="3602811"/>
                <a:ext cx="2071396" cy="765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16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Kernel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25877C9-D563-40A7-9F46-A1EB9A707F68}"/>
                  </a:ext>
                </a:extLst>
              </p:cNvPr>
              <p:cNvSpPr/>
              <p:nvPr/>
            </p:nvSpPr>
            <p:spPr bwMode="auto">
              <a:xfrm>
                <a:off x="7679093" y="4269955"/>
                <a:ext cx="1483568" cy="3265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16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XDP program</a:t>
                </a:r>
              </a:p>
            </p:txBody>
          </p:sp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35ABA0D-3237-4E2B-9443-08F3EAA8581E}"/>
                </a:ext>
              </a:extLst>
            </p:cNvPr>
            <p:cNvSpPr/>
            <p:nvPr/>
          </p:nvSpPr>
          <p:spPr bwMode="auto">
            <a:xfrm rot="16200000">
              <a:off x="9051156" y="4425872"/>
              <a:ext cx="540042" cy="375381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160" b="1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4ADD3F7C-F9B4-426A-B186-87E8010193F7}"/>
                </a:ext>
              </a:extLst>
            </p:cNvPr>
            <p:cNvSpPr/>
            <p:nvPr/>
          </p:nvSpPr>
          <p:spPr bwMode="auto">
            <a:xfrm>
              <a:off x="5184598" y="2081897"/>
              <a:ext cx="2191605" cy="830635"/>
            </a:xfrm>
            <a:prstGeom prst="wedgeRoundRectCallout">
              <a:avLst>
                <a:gd name="adj1" fmla="val 90952"/>
                <a:gd name="adj2" fmla="val 47981"/>
                <a:gd name="adj3" fmla="val 16667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LB controller</a:t>
              </a:r>
              <a:b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</a:br>
              <a: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Update XDP MAP</a:t>
              </a:r>
              <a:b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</a:br>
              <a:r>
                <a:rPr lang="en-US" sz="2160" b="1" i="1" dirty="0">
                  <a:solidFill>
                    <a:schemeClr val="tx1"/>
                  </a:solidFill>
                  <a:highlight>
                    <a:srgbClr val="00FFFF"/>
                  </a:highlight>
                  <a:latin typeface="Arial" charset="0"/>
                  <a:cs typeface="Arial" charset="0"/>
                </a:rPr>
                <a:t>Call TC mark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160" b="1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CA874CA2-AA08-4BCE-B608-19C3774865DA}"/>
                </a:ext>
              </a:extLst>
            </p:cNvPr>
            <p:cNvSpPr/>
            <p:nvPr/>
          </p:nvSpPr>
          <p:spPr bwMode="auto">
            <a:xfrm>
              <a:off x="10859467" y="4452554"/>
              <a:ext cx="937532" cy="692969"/>
            </a:xfrm>
            <a:prstGeom prst="wedgeRoundRectCallout">
              <a:avLst>
                <a:gd name="adj1" fmla="val -205555"/>
                <a:gd name="adj2" fmla="val -7491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8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HW marked packets</a:t>
              </a:r>
            </a:p>
          </p:txBody>
        </p:sp>
        <p:sp>
          <p:nvSpPr>
            <p:cNvPr id="15" name="Speech Bubble: Rectangle with Corners Rounded 16">
              <a:extLst>
                <a:ext uri="{FF2B5EF4-FFF2-40B4-BE49-F238E27FC236}">
                  <a16:creationId xmlns:a16="http://schemas.microsoft.com/office/drawing/2014/main" id="{7165543C-C5D3-4448-9C6C-902D912134D0}"/>
                </a:ext>
              </a:extLst>
            </p:cNvPr>
            <p:cNvSpPr/>
            <p:nvPr/>
          </p:nvSpPr>
          <p:spPr bwMode="auto">
            <a:xfrm>
              <a:off x="5150049" y="3306962"/>
              <a:ext cx="2375862" cy="2423317"/>
            </a:xfrm>
            <a:prstGeom prst="wedgeRoundRectCallout">
              <a:avLst>
                <a:gd name="adj1" fmla="val 100493"/>
                <a:gd name="adj2" fmla="val -8080"/>
                <a:gd name="adj3" fmla="val 16667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XDP: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highlight>
                    <a:srgbClr val="00FFFF"/>
                  </a:highlight>
                  <a:latin typeface="Arial" charset="0"/>
                  <a:cs typeface="Arial" charset="0"/>
                </a:rPr>
                <a:t>if (! Marked) {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     Parse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     Lookup </a:t>
              </a:r>
              <a:r>
                <a:rPr lang="en-US" sz="2000" b="1" dirty="0" err="1"/>
                <a:t>flow_key</a:t>
              </a:r>
              <a:endParaRPr lang="en-US" sz="2000" b="1" dirty="0"/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     if (! </a:t>
              </a:r>
              <a:r>
                <a:rPr lang="en-US" sz="2000" b="1" dirty="0" err="1"/>
                <a:t>flow_key</a:t>
              </a:r>
              <a:r>
                <a:rPr lang="en-US" sz="2000" b="1" dirty="0"/>
                <a:t>) {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	add to hash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	</a:t>
              </a:r>
              <a:r>
                <a:rPr lang="en-US" sz="2000" b="1" i="1" dirty="0">
                  <a:solidFill>
                    <a:schemeClr val="tx1"/>
                  </a:solidFill>
                  <a:highlight>
                    <a:srgbClr val="00FFFF"/>
                  </a:highlight>
                  <a:latin typeface="Arial" charset="0"/>
                  <a:cs typeface="Arial" charset="0"/>
                </a:rPr>
                <a:t>Signal to user space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     }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}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update stats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encapsulate + XDP_TX</a:t>
              </a:r>
              <a:endParaRPr lang="en-US" sz="2160" b="1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160" b="1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6E417E-FFF2-4CA0-A1A1-709223423F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3766" y="3686472"/>
            <a:ext cx="1798978" cy="24247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Send">
            <a:extLst>
              <a:ext uri="{FF2B5EF4-FFF2-40B4-BE49-F238E27FC236}">
                <a16:creationId xmlns:a16="http://schemas.microsoft.com/office/drawing/2014/main" id="{2F98512B-50AE-4DBC-A1B8-C6E42AE56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7319" y="37793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6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B6DB60-D685-4029-8313-B182F37D00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user-space application – set-up TC rules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Acceleration POC - User space app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28BFF7-B0EA-4D97-A66D-C9D8A11314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8325" y="1849438"/>
            <a:ext cx="13436600" cy="6205064"/>
          </a:xfrm>
        </p:spPr>
        <p:txBody>
          <a:bodyPr/>
          <a:lstStyle/>
          <a:p>
            <a:r>
              <a:rPr lang="en-US" sz="3000" dirty="0"/>
              <a:t>User-space application is responsible for the following:</a:t>
            </a:r>
          </a:p>
          <a:p>
            <a:pPr lvl="1"/>
            <a:r>
              <a:rPr lang="en-US" sz="2600" dirty="0"/>
              <a:t>Create new maps: </a:t>
            </a:r>
            <a:r>
              <a:rPr lang="en-US" sz="2600" dirty="0" err="1"/>
              <a:t>hw_accel_mapping</a:t>
            </a:r>
            <a:r>
              <a:rPr lang="en-US" sz="2600" dirty="0"/>
              <a:t>, </a:t>
            </a:r>
            <a:r>
              <a:rPr lang="en-US" sz="2600" dirty="0" err="1"/>
              <a:t>vip_map_by_id</a:t>
            </a:r>
            <a:r>
              <a:rPr lang="en-US" sz="2600" dirty="0"/>
              <a:t>, </a:t>
            </a:r>
            <a:r>
              <a:rPr lang="en-US" sz="2600" dirty="0" err="1"/>
              <a:t>markid_pool_mapping</a:t>
            </a:r>
            <a:r>
              <a:rPr lang="en-US" sz="2600" dirty="0"/>
              <a:t>, </a:t>
            </a:r>
            <a:r>
              <a:rPr lang="en-US" sz="2600" dirty="0" err="1"/>
              <a:t>hw_accel_events</a:t>
            </a:r>
            <a:endParaRPr lang="en-US" sz="2600" dirty="0"/>
          </a:p>
          <a:p>
            <a:pPr lvl="1"/>
            <a:r>
              <a:rPr lang="en-US" sz="2600" dirty="0"/>
              <a:t>Fill-in for each forwarding CPU core </a:t>
            </a:r>
            <a:r>
              <a:rPr lang="en-US" sz="2600" dirty="0" err="1"/>
              <a:t>markid_pool_mapping</a:t>
            </a:r>
            <a:r>
              <a:rPr lang="en-US" sz="2600" dirty="0"/>
              <a:t> with selected range of HW marking IDs</a:t>
            </a:r>
          </a:p>
          <a:p>
            <a:pPr lvl="1"/>
            <a:r>
              <a:rPr lang="en-US" sz="2600" dirty="0"/>
              <a:t>Consume perf events produced by XDP program via </a:t>
            </a:r>
            <a:r>
              <a:rPr lang="en-US" sz="2600" dirty="0" err="1"/>
              <a:t>bpf_perf_event_output</a:t>
            </a:r>
            <a:r>
              <a:rPr lang="en-US" sz="2600" dirty="0"/>
              <a:t>()</a:t>
            </a:r>
          </a:p>
          <a:p>
            <a:pPr lvl="1"/>
            <a:r>
              <a:rPr lang="en-US" sz="2600" dirty="0"/>
              <a:t>Create TC rules for each received perf event:</a:t>
            </a:r>
          </a:p>
          <a:p>
            <a:pPr marL="311783" lvl="1" indent="0">
              <a:buNone/>
            </a:pPr>
            <a:endParaRPr lang="en-US" sz="2600" dirty="0"/>
          </a:p>
          <a:p>
            <a:pPr marL="311783" lvl="1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filter add dev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protocol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flower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skip_sw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ip_proto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tcp|udp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X.X.X.X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dst_ip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Y.Y.Y.Y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[sport]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action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skbedit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mark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11783" lvl="1" indent="0">
              <a:buNone/>
            </a:pPr>
            <a:endParaRPr lang="en-US" sz="2600" dirty="0"/>
          </a:p>
          <a:p>
            <a:pPr marL="311783" lvl="1" indent="0">
              <a:buNone/>
            </a:pPr>
            <a:endParaRPr lang="en-US" sz="2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267B80-F5CF-4878-AB97-260681D88874}"/>
              </a:ext>
            </a:extLst>
          </p:cNvPr>
          <p:cNvSpPr/>
          <p:nvPr/>
        </p:nvSpPr>
        <p:spPr>
          <a:xfrm>
            <a:off x="1488558" y="7061431"/>
            <a:ext cx="1271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Katran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modified code is on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Github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28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https://github.com/savisko/katran/tree/xdp_off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53762"/>
      </p:ext>
    </p:extLst>
  </p:cSld>
  <p:clrMapOvr>
    <a:masterClrMapping/>
  </p:clrMapOvr>
</p:sld>
</file>

<file path=ppt/theme/theme1.xml><?xml version="1.0" encoding="utf-8"?>
<a:theme xmlns:a="http://schemas.openxmlformats.org/drawingml/2006/main" name="MellanoxTheme">
  <a:themeElements>
    <a:clrScheme name="Custom 1">
      <a:dk1>
        <a:srgbClr val="000000"/>
      </a:dk1>
      <a:lt1>
        <a:srgbClr val="FFFFFF"/>
      </a:lt1>
      <a:dk2>
        <a:srgbClr val="002B60"/>
      </a:dk2>
      <a:lt2>
        <a:srgbClr val="50A1D6"/>
      </a:lt2>
      <a:accent1>
        <a:srgbClr val="00518E"/>
      </a:accent1>
      <a:accent2>
        <a:srgbClr val="5DA533"/>
      </a:accent2>
      <a:accent3>
        <a:srgbClr val="EF9314"/>
      </a:accent3>
      <a:accent4>
        <a:srgbClr val="FF5A00"/>
      </a:accent4>
      <a:accent5>
        <a:srgbClr val="E33D12"/>
      </a:accent5>
      <a:accent6>
        <a:srgbClr val="49305F"/>
      </a:accent6>
      <a:hlink>
        <a:srgbClr val="00518E"/>
      </a:hlink>
      <a:folHlink>
        <a:srgbClr val="4E57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0" dirty="0"/>
        </a:defPPr>
      </a:lstStyle>
    </a:txDef>
  </a:objectDefaults>
  <a:extraClrSchemeLst>
    <a:extraClrScheme>
      <a:clrScheme name="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ellanox Template JAN2018 (004)" id="{2C78E2E4-B16E-4044-AE9F-393874944357}" vid="{17C8F753-5DA9-44BD-AC67-F68F5D42F9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BF1D0CCCF944988EA5B7AEC0EE312" ma:contentTypeVersion="6" ma:contentTypeDescription="Create a new document." ma:contentTypeScope="" ma:versionID="ac45af8fb2352f900b093b26decc783e">
  <xsd:schema xmlns:xsd="http://www.w3.org/2001/XMLSchema" xmlns:xs="http://www.w3.org/2001/XMLSchema" xmlns:p="http://schemas.microsoft.com/office/2006/metadata/properties" xmlns:ns2="8bfa2130-f83c-44f3-a5e4-a5cea43c9dac" xmlns:ns3="3809193f-ee95-4fe2-97da-00e45a5fa07b" targetNamespace="http://schemas.microsoft.com/office/2006/metadata/properties" ma:root="true" ma:fieldsID="b6f2e3ee128d09c3e206c8486837a84d" ns2:_="" ns3:_="">
    <xsd:import namespace="8bfa2130-f83c-44f3-a5e4-a5cea43c9dac"/>
    <xsd:import namespace="3809193f-ee95-4fe2-97da-00e45a5fa07b"/>
    <xsd:element name="properties">
      <xsd:complexType>
        <xsd:sequence>
          <xsd:element name="documentManagement">
            <xsd:complexType>
              <xsd:all>
                <xsd:element ref="ns2:Order0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a2130-f83c-44f3-a5e4-a5cea43c9dac" elementFormDefault="qualified">
    <xsd:import namespace="http://schemas.microsoft.com/office/2006/documentManagement/types"/>
    <xsd:import namespace="http://schemas.microsoft.com/office/infopath/2007/PartnerControls"/>
    <xsd:element name="Order0" ma:index="4" nillable="true" ma:displayName="Order" ma:decimals="1" ma:indexed="true" ma:internalName="Order0" ma:readOnly="false" ma:percentage="FALSE">
      <xsd:simpleType>
        <xsd:restriction base="dms:Number"/>
      </xsd:simpleType>
    </xsd:element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193f-ee95-4fe2-97da-00e45a5fa07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der0 xmlns="8bfa2130-f83c-44f3-a5e4-a5cea43c9dac">1.2</Order0>
  </documentManagement>
</p:properties>
</file>

<file path=customXml/itemProps1.xml><?xml version="1.0" encoding="utf-8"?>
<ds:datastoreItem xmlns:ds="http://schemas.openxmlformats.org/officeDocument/2006/customXml" ds:itemID="{4D0FD2CC-3556-416B-B071-8DBA70052F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fa2130-f83c-44f3-a5e4-a5cea43c9dac"/>
    <ds:schemaRef ds:uri="3809193f-ee95-4fe2-97da-00e45a5fa0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DA09B2-F123-413D-A331-6DF0604607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6DB132-C097-49C5-9A27-7FB5D713CD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8bfa2130-f83c-44f3-a5e4-a5cea43c9dac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809193f-ee95-4fe2-97da-00e45a5fa07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180101 Mellanox Template Confidential</Template>
  <TotalTime>12772</TotalTime>
  <Words>648</Words>
  <Application>Microsoft Office PowerPoint</Application>
  <PresentationFormat>Custom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Arial Narrow Bold</vt:lpstr>
      <vt:lpstr>Calibri</vt:lpstr>
      <vt:lpstr>Calibri Light</vt:lpstr>
      <vt:lpstr>Courier New</vt:lpstr>
      <vt:lpstr>Lucida Grande</vt:lpstr>
      <vt:lpstr>Wingdings</vt:lpstr>
      <vt:lpstr>MellanoxTheme</vt:lpstr>
      <vt:lpstr>Katran/XDP Acceleration Netdev conf 0x13</vt:lpstr>
      <vt:lpstr>Agenda: HW Acceleration for XDP</vt:lpstr>
      <vt:lpstr>ASAP2 features of ConnectX Network Adapters</vt:lpstr>
      <vt:lpstr>Using NIC HW Acceleration in XDP program</vt:lpstr>
      <vt:lpstr>What is Katran ? </vt:lpstr>
      <vt:lpstr>Katran Overview</vt:lpstr>
      <vt:lpstr>Katran – Architecture</vt:lpstr>
      <vt:lpstr>Katran – Acceleration (high level) </vt:lpstr>
      <vt:lpstr>Katran Acceleration POC - User space app</vt:lpstr>
      <vt:lpstr>Katran Metadata Acceleration - Performance Results</vt:lpstr>
      <vt:lpstr>Katran Metadata Acceleration - Performance Results</vt:lpstr>
      <vt:lpstr>/* TODO</vt:lpstr>
      <vt:lpstr>PowerPoint Presentation</vt:lpstr>
    </vt:vector>
  </TitlesOfParts>
  <Company>Mellanox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opher@mellanox.com;michaelsav@mellanox.com</dc:creator>
  <cp:lastModifiedBy>Amir Ancel</cp:lastModifiedBy>
  <cp:revision>121</cp:revision>
  <dcterms:created xsi:type="dcterms:W3CDTF">2018-01-01T14:39:35Z</dcterms:created>
  <dcterms:modified xsi:type="dcterms:W3CDTF">2019-03-21T14:51:04Z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cf54f5d3-2bb2-4e59-a2bf-ca559c45d02c</vt:lpwstr>
  </property>
  <property fmtid="{D5CDD505-2E9C-101B-9397-08002B2CF9AE}" pid="3" name="ContentTypeId">
    <vt:lpwstr>0x01010066EBF1D0CCCF944988EA5B7AEC0EE312</vt:lpwstr>
  </property>
</Properties>
</file>