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Props/app0.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openxmlformats.org/package/2006/relationships/metadata/extended-properties" Target="docProps/app0.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192" autoAdjust="0"/>
    <p:restoredTop sz="94694" autoAdjust="0"/>
  </p:normalViewPr>
  <p:slideViewPr>
    <p:cSldViewPr snapToGrid="0" snapToObjects="1">
      <p:cViewPr varScale="1">
        <p:scale>
          <a:sx n="132" d="100"/>
          <a:sy n="132" d="100"/>
        </p:scale>
        <p:origin x="1064" y="1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3/14/22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3/14/22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3/14/22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3/14/22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3/14/22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3/14/22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3/14/22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3/14/22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3/14/22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3/14/22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3/14/22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1EB5C9-1307-BA42-ABA2-0BC069CD8E7F}" type="datetimeFigureOut">
              <a:rPr lang="en-US" smtClean="0"/>
              <a:t>3/14/22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e4ftl01.cr.usgs.gov/"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pPr marL="0" lvl="0" indent="0">
              <a:buNone/>
            </a:pPr>
            <a:r>
              <a:t>Group project Proposal</a:t>
            </a:r>
          </a:p>
        </p:txBody>
      </p:sp>
      <p:sp>
        <p:nvSpPr>
          <p:cNvPr id="3" name="Subtitle 2"/>
          <p:cNvSpPr>
            <a:spLocks noGrp="1"/>
          </p:cNvSpPr>
          <p:nvPr>
            <p:ph type="subTitle" idx="1"/>
          </p:nvPr>
        </p:nvSpPr>
        <p:spPr>
          <a:xfrm>
            <a:off x="1371600" y="3886200"/>
            <a:ext cx="6400800" cy="1752600"/>
          </a:xfrm>
        </p:spPr>
        <p:txBody>
          <a:bodyPr/>
          <a:lstStyle/>
          <a:p>
            <a:pPr marL="0" lvl="0" indent="0">
              <a:buNone/>
            </a:pPr>
            <a:br/>
            <a:br/>
            <a:r>
              <a:t>Kirsten Barkmeier and Savita Upadhayay</a:t>
            </a:r>
          </a:p>
        </p:txBody>
      </p:sp>
      <p:sp>
        <p:nvSpPr>
          <p:cNvPr id="4" name="Date Placeholder 3"/>
          <p:cNvSpPr>
            <a:spLocks noGrp="1"/>
          </p:cNvSpPr>
          <p:nvPr>
            <p:ph type="dt" sz="half" idx="10"/>
          </p:nvPr>
        </p:nvSpPr>
        <p:spPr/>
        <p:txBody>
          <a:bodyPr/>
          <a:lstStyle/>
          <a:p>
            <a:pPr marL="0" lvl="0" indent="0">
              <a:buNone/>
            </a:pPr>
            <a:r>
              <a:t>1/18/2022</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ProjectReport_files/figure-pptx/unnamed-chunk-3-1.png"/>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lvl="0" indent="0">
              <a:buNone/>
            </a:pPr>
            <a:endParaRPr/>
          </a:p>
          <a:p>
            <a:pPr marL="0" lvl="0" indent="0">
              <a:buNone/>
            </a:pPr>
            <a:r>
              <a:t>Since summer is at the peak in Australia in the month of January. Temperature is on the higher side. [ Input data is LST for entire Australia. We will subset the information for the state of Victoria for further analysis].</a:t>
            </a:r>
          </a:p>
          <a:p>
            <a:pPr marL="0" lvl="0" indent="0">
              <a:buNone/>
            </a:pPr>
            <a:r>
              <a:t>Each plot has data for one day of the month of January accorss all years. Therefore, the first plot is the LST input data for January 1 for all the 19 years from 2001 to 2019</a:t>
            </a:r>
          </a:p>
          <a:p>
            <a:pPr marL="0" lvl="0" indent="0">
              <a:buNone/>
            </a:pPr>
            <a:r>
              <a:t>There are some blank spaces in the input data(no colors) implying missing data.</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Extract the data for the State of Victoria by taking a subset(lon,lat)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Victoria, Australia - xmin: 140.9617 ymin: -39.13396 xmax: 149.9763 ymax: -33.99605</a:t>
            </a:r>
          </a:p>
        </p:txBody>
      </p:sp>
      <p:sp>
        <p:nvSpPr>
          <p:cNvPr id="3" name="Content Placeholder 2"/>
          <p:cNvSpPr>
            <a:spLocks noGrp="1"/>
          </p:cNvSpPr>
          <p:nvPr>
            <p:ph idx="1"/>
          </p:nvPr>
        </p:nvSpPr>
        <p:spPr/>
        <p:txBody>
          <a:bodyPr/>
          <a:lstStyle/>
          <a:p>
            <a:pPr marL="0" lvl="0" indent="0">
              <a:buNone/>
            </a:pPr>
            <a:r>
              <a:t>After by taking a subset(lon,lat) the input data for January, 2017:</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ProjectReport_files/figure-pptx/unnamed-chunk-6-1.png"/>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lvl="0" indent="0">
              <a:buNone/>
            </a:pPr>
            <a:endParaRPr/>
          </a:p>
          <a:p>
            <a:pPr lvl="0" indent="0">
              <a:buNone/>
            </a:pPr>
            <a:r>
              <a:rPr>
                <a:latin typeface="Courier"/>
              </a:rPr>
              <a:t>## Warning in rm(LST_plot): object 'LST_plot' not found</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Fire data stored in shape files.[Saptialpoint objects]</a:t>
            </a:r>
          </a:p>
        </p:txBody>
      </p:sp>
      <p:sp>
        <p:nvSpPr>
          <p:cNvPr id="3" name="Content Placeholder 2"/>
          <p:cNvSpPr>
            <a:spLocks noGrp="1"/>
          </p:cNvSpPr>
          <p:nvPr>
            <p:ph idx="1"/>
          </p:nvPr>
        </p:nvSpPr>
        <p:spPr/>
        <p:txBody>
          <a:bodyPr/>
          <a:lstStyle/>
          <a:p>
            <a:pPr marL="0" lvl="0" indent="0">
              <a:buNone/>
            </a:pPr>
            <a:r>
              <a:t>The fire data has location(longitude,latitude), date, fire causes and number of fires.</a:t>
            </a:r>
          </a:p>
          <a:p>
            <a:pPr marL="0" lvl="0" indent="0">
              <a:buNone/>
            </a:pPr>
            <a:r>
              <a:t>There are 24 known causes of fires. Here is the summary of Fire Causes.</a:t>
            </a:r>
          </a:p>
          <a:p>
            <a:pPr lvl="0" indent="0">
              <a:buNone/>
            </a:pPr>
            <a:r>
              <a:rPr>
                <a:latin typeface="Courier"/>
              </a:rPr>
              <a:t>## # A tibble: 23 × 2
##    CAUSE                                           FIRE_INCIDENTS
##    &lt;chr&gt;                                                    &lt;dbl&gt;
##  1 LIGHTNING                                                59965
##  2 UNATTENDED CAMPFIRE - CONTAINED WITHIN BOUNDARY          31426
##  3 CAMPFIRE, BARBEQUE                                       31357
##  4 OTHER                                                    26531
##  5 DELIBERATE LIGHTING (MALICIOUS)                          15686
##  6 BURNING VEHICLE, MACHINE                                  6269
##  7 EXHAUST, OTHER                                            1774
##  8 POWER TRANSMISSION                                        1609
##  9 PIPE, CIGARETTE, MATCH                                    1273
## 10 BURNING OFF, WINDROW, HEAP                                 767
## # … with 13 more rows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ProjectReport_files/figure-pptx/unnamed-chunk-7-1.png"/>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lvl="0" indent="0">
              <a:buNone/>
            </a:pPr>
            <a:endParaRPr/>
          </a:p>
          <a:p>
            <a:pPr marL="0" lvl="0" indent="0">
              <a:buNone/>
            </a:pPr>
            <a:r>
              <a:t>59965(highest across all fire cause)number of fires reported due to “Lightning”.</a:t>
            </a:r>
          </a:p>
          <a:p>
            <a:pPr lvl="0" indent="0">
              <a:buNone/>
            </a:pPr>
            <a:r>
              <a:rPr>
                <a:latin typeface="Courier"/>
              </a:rPr>
              <a:t>## # A tibble: 19 × 2
##     year FIRE_INCIDENTS
##    &lt;dbl&gt;          &lt;dbl&gt;
##  1  2019          38287
##  2  2018          24464
##  3  2015          17140
##  4  2014          16126
##  5  2017          12308
##  6  2016          12033
##  7  2003           7496
##  8  2006           6329
##  9  2013           5361
## 10  2001           5177
## 11  2010           5018
## 12  2008           4658
## 13  2009           4613
## 14  2007           4356
## 15  2005           4286
## 16  2012           4267
## 17  2004           3618
## 18  2002           3496
## 19  2011            268</a:t>
            </a:r>
          </a:p>
          <a:p>
            <a:pPr lvl="0" indent="0">
              <a:buNone/>
            </a:pPr>
            <a:r>
              <a:rPr>
                <a:latin typeface="Courier"/>
              </a:rPr>
              <a:t>## # A tibble: 19 × 2
##     year FIRE_INCIDENTS
##    &lt;dbl&gt;          &lt;dbl&gt;
##  1  2019          38287
##  2  2018          24464
##  3  2015          17140
##  4  2014          16126
##  5  2017          12308
##  6  2016          12033
##  7  2003           7496
##  8  2006           6329
##  9  2013           5361
## 10  2001           5177
## 11  2010           5018
## 12  2008           4658
## 13  2009           4613
## 14  2007           4356
## 15  2005           4286
## 16  2012           4267
## 17  2004           3618
## 18  2002           3496
## 19  2011            268</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ProjectReport_files/figure-pptx/unnamed-chunk-8-1.png"/>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a:buNone/>
            </a:pPr>
            <a:r>
              <a:rPr>
                <a:solidFill>
                  <a:srgbClr val="06287E"/>
                </a:solidFill>
                <a:latin typeface="Courier"/>
              </a:rPr>
              <a:t>library</a:t>
            </a:r>
            <a:r>
              <a:rPr>
                <a:latin typeface="Courier"/>
              </a:rPr>
              <a:t>(sf)</a:t>
            </a:r>
          </a:p>
          <a:p>
            <a:pPr lvl="0" indent="0">
              <a:buNone/>
            </a:pPr>
            <a:r>
              <a:rPr>
                <a:latin typeface="Courier"/>
              </a:rPr>
              <a:t>## Linking to GEOS 3.9.1, GDAL 3.2.3, PROJ 7.2.1; sf_use_s2() is TRUE</a:t>
            </a:r>
          </a:p>
          <a:p>
            <a:pPr lvl="0" indent="0">
              <a:buNone/>
            </a:pPr>
            <a:r>
              <a:rPr>
                <a:solidFill>
                  <a:srgbClr val="06287E"/>
                </a:solidFill>
                <a:latin typeface="Courier"/>
              </a:rPr>
              <a:t>library</a:t>
            </a:r>
            <a:r>
              <a:rPr>
                <a:latin typeface="Courier"/>
              </a:rPr>
              <a:t>(sp)</a:t>
            </a:r>
            <a:br/>
            <a:r>
              <a:rPr>
                <a:solidFill>
                  <a:srgbClr val="06287E"/>
                </a:solidFill>
                <a:latin typeface="Courier"/>
              </a:rPr>
              <a:t>library</a:t>
            </a:r>
            <a:r>
              <a:rPr>
                <a:latin typeface="Courier"/>
              </a:rPr>
              <a:t>(terra)</a:t>
            </a:r>
          </a:p>
          <a:p>
            <a:pPr lvl="0" indent="0">
              <a:buNone/>
            </a:pPr>
            <a:r>
              <a:rPr>
                <a:latin typeface="Courier"/>
              </a:rPr>
              <a:t>## terra 1.5.21</a:t>
            </a:r>
          </a:p>
          <a:p>
            <a:pPr lvl="0" indent="0">
              <a:buNone/>
            </a:pPr>
            <a:r>
              <a:rPr>
                <a:solidFill>
                  <a:srgbClr val="06287E"/>
                </a:solidFill>
                <a:latin typeface="Courier"/>
              </a:rPr>
              <a:t>library</a:t>
            </a:r>
            <a:r>
              <a:rPr>
                <a:latin typeface="Courier"/>
              </a:rPr>
              <a:t>(RCurl)</a:t>
            </a:r>
            <a:br/>
            <a:r>
              <a:rPr>
                <a:solidFill>
                  <a:srgbClr val="06287E"/>
                </a:solidFill>
                <a:latin typeface="Courier"/>
              </a:rPr>
              <a:t>library</a:t>
            </a:r>
            <a:r>
              <a:rPr>
                <a:latin typeface="Courier"/>
              </a:rPr>
              <a:t>(rvest)</a:t>
            </a:r>
            <a:br/>
            <a:r>
              <a:rPr>
                <a:solidFill>
                  <a:srgbClr val="06287E"/>
                </a:solidFill>
                <a:latin typeface="Courier"/>
              </a:rPr>
              <a:t>library</a:t>
            </a:r>
            <a:r>
              <a:rPr>
                <a:latin typeface="Courier"/>
              </a:rPr>
              <a:t>(MODIStsp)</a:t>
            </a:r>
            <a:br/>
            <a:r>
              <a:rPr>
                <a:solidFill>
                  <a:srgbClr val="06287E"/>
                </a:solidFill>
                <a:latin typeface="Courier"/>
              </a:rPr>
              <a:t>library</a:t>
            </a:r>
            <a:r>
              <a:rPr>
                <a:latin typeface="Courier"/>
              </a:rPr>
              <a:t>(rts)</a:t>
            </a:r>
          </a:p>
          <a:p>
            <a:pPr lvl="0" indent="0">
              <a:buNone/>
            </a:pPr>
            <a:r>
              <a:rPr>
                <a:latin typeface="Courier"/>
              </a:rPr>
              <a:t>## Loading required package: xts</a:t>
            </a:r>
          </a:p>
          <a:p>
            <a:pPr lvl="0" indent="0">
              <a:buNone/>
            </a:pPr>
            <a:r>
              <a:rPr>
                <a:latin typeface="Courier"/>
              </a:rPr>
              <a:t>## Loading required package: zoo</a:t>
            </a:r>
          </a:p>
          <a:p>
            <a:pPr lvl="0" indent="0">
              <a:buNone/>
            </a:pPr>
            <a:r>
              <a:rPr>
                <a:latin typeface="Courier"/>
              </a:rPr>
              <a:t>## 
## Attaching package: 'zoo'</a:t>
            </a:r>
          </a:p>
          <a:p>
            <a:pPr lvl="0" indent="0">
              <a:buNone/>
            </a:pPr>
            <a:r>
              <a:rPr>
                <a:latin typeface="Courier"/>
              </a:rPr>
              <a:t>## The following object is masked from 'package:terra':
## 
##     time&lt;-</a:t>
            </a:r>
          </a:p>
          <a:p>
            <a:pPr lvl="0" indent="0">
              <a:buNone/>
            </a:pPr>
            <a:r>
              <a:rPr>
                <a:latin typeface="Courier"/>
              </a:rPr>
              <a:t>## The following objects are masked from 'package:base':
## 
##     as.Date, as.Date.numeric</a:t>
            </a:r>
          </a:p>
          <a:p>
            <a:pPr lvl="0" indent="0">
              <a:buNone/>
            </a:pPr>
            <a:r>
              <a:rPr>
                <a:latin typeface="Courier"/>
              </a:rPr>
              <a:t>## rts 1.1-3 (2021-10-16)</a:t>
            </a:r>
          </a:p>
          <a:p>
            <a:pPr lvl="0" indent="0">
              <a:buNone/>
            </a:pPr>
            <a:r>
              <a:rPr>
                <a:solidFill>
                  <a:srgbClr val="06287E"/>
                </a:solidFill>
                <a:latin typeface="Courier"/>
              </a:rPr>
              <a:t>library</a:t>
            </a:r>
            <a:r>
              <a:rPr>
                <a:latin typeface="Courier"/>
              </a:rPr>
              <a:t>(gdalUtils)</a:t>
            </a:r>
          </a:p>
          <a:p>
            <a:pPr lvl="0" indent="0">
              <a:buNone/>
            </a:pPr>
            <a:r>
              <a:rPr>
                <a:latin typeface="Courier"/>
              </a:rPr>
              <a:t>## 
## Attaching package: 'gdalUtils'</a:t>
            </a:r>
          </a:p>
          <a:p>
            <a:pPr lvl="0" indent="0">
              <a:buNone/>
            </a:pPr>
            <a:r>
              <a:rPr>
                <a:latin typeface="Courier"/>
              </a:rPr>
              <a:t>## The following object is masked from 'package:sf':
## 
##     gdal_rasterize</a:t>
            </a:r>
          </a:p>
          <a:p>
            <a:pPr lvl="0" indent="0">
              <a:buNone/>
            </a:pPr>
            <a:r>
              <a:rPr>
                <a:solidFill>
                  <a:srgbClr val="06287E"/>
                </a:solidFill>
                <a:latin typeface="Courier"/>
              </a:rPr>
              <a:t>library</a:t>
            </a:r>
            <a:r>
              <a:rPr>
                <a:latin typeface="Courier"/>
              </a:rPr>
              <a:t>(rgdal)</a:t>
            </a:r>
          </a:p>
          <a:p>
            <a:pPr lvl="0" indent="0">
              <a:buNone/>
            </a:pPr>
            <a:r>
              <a:rPr>
                <a:latin typeface="Courier"/>
              </a:rPr>
              <a:t>## Please note that rgdal will be retired by the end of 2023,
## plan transition to sf/stars/terra functions using GDAL and PROJ
## at your earliest convenience.
## 
## rgdal: version: 1.5-28, (SVN revision 1158)
## Geospatial Data Abstraction Library extensions to R successfully loaded
## Loaded GDAL runtime: GDAL 3.2.3, released 2021/04/27
## Path to GDAL shared files: /Library/Frameworks/R.framework/Versions/4.1-arm64/Resources/library/rgdal/gdal
## GDAL binary built with GEOS: TRUE 
## Loaded PROJ runtime: Rel. 7.2.1, January 1st, 2021, [PJ_VERSION: 721]
## Path to PROJ shared files: /Library/Frameworks/R.framework/Versions/4.1-arm64/Resources/library/rgdal/proj
## PROJ CDN enabled: FALSE
## Linking to sp version:1.4-6
## To mute warnings of possible GDAL/OSR exportToProj4() degradation,
## use options("rgdal_show_exportToProj4_warnings"="none") before loading sp or rgdal.
## Overwritten PROJ_LIB was /Library/Frameworks/R.framework/Versions/4.1-arm64/Resources/library/rgdal/proj</a:t>
            </a:r>
          </a:p>
          <a:p>
            <a:pPr lvl="0" indent="0">
              <a:buNone/>
            </a:pPr>
            <a:r>
              <a:rPr>
                <a:latin typeface="Courier"/>
              </a:rPr>
              <a:t>## 
## Attaching package: 'rgdal'</a:t>
            </a:r>
          </a:p>
          <a:p>
            <a:pPr lvl="0" indent="0">
              <a:buNone/>
            </a:pPr>
            <a:r>
              <a:rPr>
                <a:latin typeface="Courier"/>
              </a:rPr>
              <a:t>## The following object is masked from 'package:terra':
## 
##     project</a:t>
            </a:r>
          </a:p>
          <a:p>
            <a:pPr lvl="0" indent="0">
              <a:buNone/>
            </a:pPr>
            <a:r>
              <a:rPr>
                <a:solidFill>
                  <a:srgbClr val="06287E"/>
                </a:solidFill>
                <a:latin typeface="Courier"/>
              </a:rPr>
              <a:t>library</a:t>
            </a:r>
            <a:r>
              <a:rPr>
                <a:latin typeface="Courier"/>
              </a:rPr>
              <a:t>(ggplot2)</a:t>
            </a:r>
          </a:p>
          <a:p>
            <a:pPr lvl="0" indent="0">
              <a:buNone/>
            </a:pPr>
            <a:r>
              <a:rPr>
                <a:latin typeface="Courier"/>
              </a:rPr>
              <a:t>## 
## Attaching package: 'ggplot2'</a:t>
            </a:r>
          </a:p>
          <a:p>
            <a:pPr lvl="0" indent="0">
              <a:buNone/>
            </a:pPr>
            <a:r>
              <a:rPr>
                <a:latin typeface="Courier"/>
              </a:rPr>
              <a:t>## The following object is masked from 'package:terra':
## 
##     arrow</a:t>
            </a:r>
          </a:p>
          <a:p>
            <a:pPr lvl="0" indent="0">
              <a:buNone/>
            </a:pPr>
            <a:r>
              <a:rPr>
                <a:solidFill>
                  <a:srgbClr val="06287E"/>
                </a:solidFill>
                <a:latin typeface="Courier"/>
              </a:rPr>
              <a:t>library</a:t>
            </a:r>
            <a:r>
              <a:rPr>
                <a:latin typeface="Courier"/>
              </a:rPr>
              <a:t>(raster)</a:t>
            </a:r>
            <a:br/>
            <a:r>
              <a:rPr>
                <a:solidFill>
                  <a:srgbClr val="06287E"/>
                </a:solidFill>
                <a:latin typeface="Courier"/>
              </a:rPr>
              <a:t>library</a:t>
            </a:r>
            <a:r>
              <a:rPr>
                <a:latin typeface="Courier"/>
              </a:rPr>
              <a:t>(tiff)</a:t>
            </a:r>
            <a:br/>
            <a:r>
              <a:rPr>
                <a:solidFill>
                  <a:srgbClr val="06287E"/>
                </a:solidFill>
                <a:latin typeface="Courier"/>
              </a:rPr>
              <a:t>library</a:t>
            </a:r>
            <a:r>
              <a:rPr>
                <a:latin typeface="Courier"/>
              </a:rPr>
              <a:t>(rgdal)</a:t>
            </a:r>
            <a:br/>
            <a:r>
              <a:rPr>
                <a:solidFill>
                  <a:srgbClr val="06287E"/>
                </a:solidFill>
                <a:latin typeface="Courier"/>
              </a:rPr>
              <a:t>library</a:t>
            </a:r>
            <a:r>
              <a:rPr>
                <a:latin typeface="Courier"/>
              </a:rPr>
              <a:t>(dplyr)</a:t>
            </a:r>
          </a:p>
          <a:p>
            <a:pPr lvl="0" indent="0">
              <a:buNone/>
            </a:pPr>
            <a:r>
              <a:rPr>
                <a:latin typeface="Courier"/>
              </a:rPr>
              <a:t>## 
## Attaching package: 'dplyr'</a:t>
            </a:r>
          </a:p>
          <a:p>
            <a:pPr lvl="0" indent="0">
              <a:buNone/>
            </a:pPr>
            <a:r>
              <a:rPr>
                <a:latin typeface="Courier"/>
              </a:rPr>
              <a:t>## The following objects are masked from 'package:raster':
## 
##     intersect, select, union</a:t>
            </a:r>
          </a:p>
          <a:p>
            <a:pPr lvl="0" indent="0">
              <a:buNone/>
            </a:pPr>
            <a:r>
              <a:rPr>
                <a:latin typeface="Courier"/>
              </a:rPr>
              <a:t>## The following objects are masked from 'package:xts':
## 
##     first, last</a:t>
            </a:r>
          </a:p>
          <a:p>
            <a:pPr lvl="0" indent="0">
              <a:buNone/>
            </a:pPr>
            <a:r>
              <a:rPr>
                <a:latin typeface="Courier"/>
              </a:rPr>
              <a:t>## The following objects are masked from 'package:terra':
## 
##     intersect, src, union</a:t>
            </a:r>
          </a:p>
          <a:p>
            <a:pPr lvl="0" indent="0">
              <a:buNone/>
            </a:pPr>
            <a:r>
              <a:rPr>
                <a:latin typeface="Courier"/>
              </a:rPr>
              <a:t>## The following objects are masked from 'package:stats':
## 
##     filter, lag</a:t>
            </a:r>
          </a:p>
          <a:p>
            <a:pPr lvl="0" indent="0">
              <a:buNone/>
            </a:pPr>
            <a:r>
              <a:rPr>
                <a:latin typeface="Courier"/>
              </a:rPr>
              <a:t>## The following objects are masked from 'package:base':
## 
##     intersect, setdiff, setequal, union</a:t>
            </a:r>
          </a:p>
          <a:p>
            <a:pPr lvl="0" indent="0">
              <a:buNone/>
            </a:pPr>
            <a:r>
              <a:rPr>
                <a:solidFill>
                  <a:srgbClr val="06287E"/>
                </a:solidFill>
                <a:latin typeface="Courier"/>
              </a:rPr>
              <a:t>library</a:t>
            </a:r>
            <a:r>
              <a:rPr>
                <a:latin typeface="Courier"/>
              </a:rPr>
              <a:t>(tidyr)</a:t>
            </a:r>
          </a:p>
          <a:p>
            <a:pPr lvl="0" indent="0">
              <a:buNone/>
            </a:pPr>
            <a:r>
              <a:rPr>
                <a:latin typeface="Courier"/>
              </a:rPr>
              <a:t>## 
## Attaching package: 'tidyr'</a:t>
            </a:r>
          </a:p>
          <a:p>
            <a:pPr lvl="0" indent="0">
              <a:buNone/>
            </a:pPr>
            <a:r>
              <a:rPr>
                <a:latin typeface="Courier"/>
              </a:rPr>
              <a:t>## The following object is masked from 'package:raster':
## 
##     extract</a:t>
            </a:r>
          </a:p>
          <a:p>
            <a:pPr lvl="0" indent="0">
              <a:buNone/>
            </a:pPr>
            <a:r>
              <a:rPr>
                <a:latin typeface="Courier"/>
              </a:rPr>
              <a:t>## The following object is masked from 'package:RCurl':
## 
##     complete</a:t>
            </a:r>
          </a:p>
          <a:p>
            <a:pPr lvl="0" indent="0">
              <a:buNone/>
            </a:pPr>
            <a:r>
              <a:rPr>
                <a:latin typeface="Courier"/>
              </a:rPr>
              <a:t>## The following object is masked from 'package:terra':
## 
##     extract</a:t>
            </a:r>
          </a:p>
          <a:p>
            <a:pPr lvl="0" indent="0">
              <a:buNone/>
            </a:pPr>
            <a:r>
              <a:rPr>
                <a:solidFill>
                  <a:srgbClr val="06287E"/>
                </a:solidFill>
                <a:latin typeface="Courier"/>
              </a:rPr>
              <a:t>library</a:t>
            </a:r>
            <a:r>
              <a:rPr>
                <a:latin typeface="Courier"/>
              </a:rPr>
              <a:t>(rasterVis)</a:t>
            </a:r>
          </a:p>
          <a:p>
            <a:pPr lvl="0" indent="0">
              <a:buNone/>
            </a:pPr>
            <a:r>
              <a:rPr>
                <a:latin typeface="Courier"/>
              </a:rPr>
              <a:t>## Loading required package: lattice</a:t>
            </a:r>
          </a:p>
          <a:p>
            <a:pPr lvl="0" indent="0">
              <a:buNone/>
            </a:pPr>
            <a:r>
              <a:rPr>
                <a:solidFill>
                  <a:srgbClr val="06287E"/>
                </a:solidFill>
                <a:latin typeface="Courier"/>
              </a:rPr>
              <a:t>library</a:t>
            </a:r>
            <a:r>
              <a:rPr>
                <a:latin typeface="Courier"/>
              </a:rPr>
              <a:t>(lattice)</a:t>
            </a:r>
            <a:br/>
            <a:r>
              <a:rPr>
                <a:solidFill>
                  <a:srgbClr val="06287E"/>
                </a:solidFill>
                <a:latin typeface="Courier"/>
              </a:rPr>
              <a:t>library</a:t>
            </a:r>
            <a:r>
              <a:rPr>
                <a:latin typeface="Courier"/>
              </a:rPr>
              <a:t>(purrr)</a:t>
            </a:r>
            <a:br/>
            <a:r>
              <a:rPr>
                <a:solidFill>
                  <a:srgbClr val="06287E"/>
                </a:solidFill>
                <a:latin typeface="Courier"/>
              </a:rPr>
              <a:t>library</a:t>
            </a:r>
            <a:r>
              <a:rPr>
                <a:latin typeface="Courier"/>
              </a:rPr>
              <a:t>(lubridate)</a:t>
            </a:r>
          </a:p>
          <a:p>
            <a:pPr lvl="0" indent="0">
              <a:buNone/>
            </a:pPr>
            <a:r>
              <a:rPr>
                <a:latin typeface="Courier"/>
              </a:rPr>
              <a:t>## 
## Attaching package: 'lubridate'</a:t>
            </a:r>
          </a:p>
          <a:p>
            <a:pPr lvl="0" indent="0">
              <a:buNone/>
            </a:pPr>
            <a:r>
              <a:rPr>
                <a:latin typeface="Courier"/>
              </a:rPr>
              <a:t>## The following objects are masked from 'package:raster':
## 
##     intersect, union</a:t>
            </a:r>
          </a:p>
          <a:p>
            <a:pPr lvl="0" indent="0">
              <a:buNone/>
            </a:pPr>
            <a:r>
              <a:rPr>
                <a:latin typeface="Courier"/>
              </a:rPr>
              <a:t>## The following objects are masked from 'package:terra':
## 
##     intersect, union</a:t>
            </a:r>
          </a:p>
          <a:p>
            <a:pPr lvl="0" indent="0">
              <a:buNone/>
            </a:pPr>
            <a:r>
              <a:rPr>
                <a:latin typeface="Courier"/>
              </a:rPr>
              <a:t>## The following objects are masked from 'package:base':
## 
##     date, intersect, setdiff, union</a:t>
            </a:r>
          </a:p>
          <a:p>
            <a:pPr marL="0" lvl="0" indent="0">
              <a:buNone/>
            </a:pPr>
            <a:r>
              <a:t>setwd(“/Users/savitaupadhyay/Desktop/Stat 510 Project/Data”)</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lvl="0" indent="0">
              <a:buNone/>
            </a:pPr>
            <a:endParaRPr/>
          </a:p>
          <a:p>
            <a:pPr marL="0" lvl="0" indent="0">
              <a:buNone/>
            </a:pPr>
            <a:r>
              <a:t>38287(highest in the year in entire Victoria region)number of fires reported in 2019.</a:t>
            </a:r>
          </a:p>
          <a:p>
            <a:pPr marL="0" lvl="0" indent="0">
              <a:buNone/>
            </a:pPr>
            <a:r>
              <a:t>14963 number of fires reported in 2019 due to ‘Unattended Camp Fire - contained within boundary.’ In 2019, 575 fires were due to unknown reasons.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Connect Fires and the Land Surface Temperature Data</a:t>
            </a:r>
          </a:p>
        </p:txBody>
      </p:sp>
      <p:sp>
        <p:nvSpPr>
          <p:cNvPr id="3" name="Content Placeholder 2"/>
          <p:cNvSpPr>
            <a:spLocks noGrp="1"/>
          </p:cNvSpPr>
          <p:nvPr>
            <p:ph idx="1"/>
          </p:nvPr>
        </p:nvSpPr>
        <p:spPr/>
        <p:txBody>
          <a:bodyPr/>
          <a:lstStyle/>
          <a:p>
            <a:pPr lvl="0" indent="0">
              <a:buNone/>
            </a:pPr>
            <a:r>
              <a:rPr>
                <a:latin typeface="Courier"/>
              </a:rPr>
              <a:t>## New names:
## * lon -&gt; lon...1
## * lat -&gt; lat...2
## * lon -&gt; lon...3
## * lat -&gt; lat...4</a:t>
            </a:r>
          </a:p>
          <a:p>
            <a:pPr lvl="0" indent="0">
              <a:buNone/>
            </a:pPr>
            <a:r>
              <a:rPr>
                <a:latin typeface="Courier"/>
              </a:rPr>
              <a:t>## `summarise()` has grouped output by 'lon', 'lat', 'lon_nn', 'lat_nn',
## 'FIRE_START', 'CAUSE'. You can override using the `.groups` argument.</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Nearest Neighbor coordinate matching:</a:t>
            </a:r>
          </a:p>
        </p:txBody>
      </p:sp>
      <p:sp>
        <p:nvSpPr>
          <p:cNvPr id="3" name="Content Placeholder 2"/>
          <p:cNvSpPr>
            <a:spLocks noGrp="1"/>
          </p:cNvSpPr>
          <p:nvPr>
            <p:ph idx="1"/>
          </p:nvPr>
        </p:nvSpPr>
        <p:spPr/>
        <p:txBody>
          <a:bodyPr/>
          <a:lstStyle/>
          <a:p>
            <a:pPr marL="0" lvl="0" indent="0">
              <a:buNone/>
            </a:pPr>
            <a:r>
              <a:t>The plot shows coordinate matching of Land Surface Temperature Data and Fire Data. using ‘nearest neighbor coordinate matching’.</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ProjectReport_files/figure-pptx/unnamed-chunk-10-1.png"/>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lvl="0" indent="0">
              <a:buNone/>
            </a:pPr>
            <a:r>
              <a:t> There are two outliers in the the data.We will remove these two outliers. Fire data is difficult to report the exact origin of Fire. It is reported where it was first observed.</a:t>
            </a:r>
          </a:p>
          <a:p>
            <a:pPr marL="0" lvl="0" indent="0">
              <a:buNone/>
            </a:pPr>
            <a:r>
              <a:t>Pending- remove the two outliers</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Some aggregated plots</a:t>
            </a:r>
          </a:p>
        </p:txBody>
      </p:sp>
      <p:sp>
        <p:nvSpPr>
          <p:cNvPr id="3" name="Content Placeholder 2"/>
          <p:cNvSpPr>
            <a:spLocks noGrp="1"/>
          </p:cNvSpPr>
          <p:nvPr>
            <p:ph idx="1"/>
          </p:nvPr>
        </p:nvSpPr>
        <p:spPr/>
        <p:txBody>
          <a:bodyPr/>
          <a:lstStyle/>
          <a:p>
            <a:pPr lvl="0" indent="0">
              <a:buNone/>
            </a:pPr>
            <a:r>
              <a:rPr>
                <a:latin typeface="Courier"/>
              </a:rPr>
              <a:t>## Loading required package: viridisLite</a:t>
            </a:r>
          </a:p>
          <a:p>
            <a:pPr lvl="0" indent="0">
              <a:buNone/>
            </a:pPr>
            <a:r>
              <a:rPr>
                <a:latin typeface="Courier"/>
              </a:rPr>
              <a:t>## `summarise()` has grouped output by 'year', 'lon'. You can override using the
## `.groups` argument.</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ProjectReport_files/figure-pptx/unnamed-chunk-12-1.png"/>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lvl="0" indent="0">
              <a:buNone/>
            </a:pPr>
            <a:endParaRPr/>
          </a:p>
          <a:p>
            <a:pPr lvl="0" indent="0">
              <a:buNone/>
            </a:pPr>
            <a:r>
              <a:rPr>
                <a:latin typeface="Courier"/>
              </a:rPr>
              <a:t>df_merge </a:t>
            </a:r>
            <a:r>
              <a:rPr>
                <a:solidFill>
                  <a:srgbClr val="007020"/>
                </a:solidFill>
                <a:latin typeface="Courier"/>
              </a:rPr>
              <a:t>&lt;-</a:t>
            </a:r>
            <a:r>
              <a:rPr>
                <a:latin typeface="Courier"/>
              </a:rPr>
              <a:t> df_all_long </a:t>
            </a:r>
            <a:r>
              <a:rPr>
                <a:solidFill>
                  <a:srgbClr val="4070A0"/>
                </a:solidFill>
                <a:latin typeface="Courier"/>
              </a:rPr>
              <a:t>%&gt;%</a:t>
            </a:r>
            <a:r>
              <a:rPr>
                <a:latin typeface="Courier"/>
              </a:rPr>
              <a:t> </a:t>
            </a:r>
            <a:br/>
            <a:r>
              <a:rPr>
                <a:latin typeface="Courier"/>
              </a:rPr>
              <a:t>         </a:t>
            </a:r>
            <a:r>
              <a:rPr>
                <a:solidFill>
                  <a:srgbClr val="06287E"/>
                </a:solidFill>
                <a:latin typeface="Courier"/>
              </a:rPr>
              <a:t>group_by</a:t>
            </a:r>
            <a:r>
              <a:rPr>
                <a:latin typeface="Courier"/>
              </a:rPr>
              <a:t>(id,lon,lat,year) </a:t>
            </a:r>
            <a:r>
              <a:rPr>
                <a:solidFill>
                  <a:srgbClr val="4070A0"/>
                </a:solidFill>
                <a:latin typeface="Courier"/>
              </a:rPr>
              <a:t>%&gt;%</a:t>
            </a:r>
            <a:br/>
            <a:r>
              <a:rPr>
                <a:latin typeface="Courier"/>
              </a:rPr>
              <a:t>        </a:t>
            </a:r>
            <a:r>
              <a:rPr>
                <a:solidFill>
                  <a:srgbClr val="06287E"/>
                </a:solidFill>
                <a:latin typeface="Courier"/>
              </a:rPr>
              <a:t>summarize</a:t>
            </a:r>
            <a:r>
              <a:rPr>
                <a:latin typeface="Courier"/>
              </a:rPr>
              <a:t>(</a:t>
            </a:r>
            <a:r>
              <a:rPr>
                <a:solidFill>
                  <a:srgbClr val="7D9029"/>
                </a:solidFill>
                <a:latin typeface="Courier"/>
              </a:rPr>
              <a:t>temp =</a:t>
            </a:r>
            <a:r>
              <a:rPr>
                <a:latin typeface="Courier"/>
              </a:rPr>
              <a:t> </a:t>
            </a:r>
            <a:r>
              <a:rPr>
                <a:solidFill>
                  <a:srgbClr val="06287E"/>
                </a:solidFill>
                <a:latin typeface="Courier"/>
              </a:rPr>
              <a:t>mean</a:t>
            </a:r>
            <a:r>
              <a:rPr>
                <a:latin typeface="Courier"/>
              </a:rPr>
              <a:t>(LST),</a:t>
            </a:r>
            <a:r>
              <a:rPr>
                <a:solidFill>
                  <a:srgbClr val="7D9029"/>
                </a:solidFill>
                <a:latin typeface="Courier"/>
              </a:rPr>
              <a:t>Firenum =</a:t>
            </a:r>
            <a:r>
              <a:rPr>
                <a:latin typeface="Courier"/>
              </a:rPr>
              <a:t> </a:t>
            </a:r>
            <a:r>
              <a:rPr>
                <a:solidFill>
                  <a:srgbClr val="06287E"/>
                </a:solidFill>
                <a:latin typeface="Courier"/>
              </a:rPr>
              <a:t>sum</a:t>
            </a:r>
            <a:r>
              <a:rPr>
                <a:latin typeface="Courier"/>
              </a:rPr>
              <a:t>(Firenum_locdate,</a:t>
            </a:r>
            <a:r>
              <a:rPr>
                <a:solidFill>
                  <a:srgbClr val="7D9029"/>
                </a:solidFill>
                <a:latin typeface="Courier"/>
              </a:rPr>
              <a:t>na.rm =</a:t>
            </a:r>
            <a:r>
              <a:rPr>
                <a:latin typeface="Courier"/>
              </a:rPr>
              <a:t> </a:t>
            </a:r>
            <a:r>
              <a:rPr>
                <a:solidFill>
                  <a:srgbClr val="880000"/>
                </a:solidFill>
                <a:latin typeface="Courier"/>
              </a:rPr>
              <a:t>TRUE</a:t>
            </a:r>
            <a:r>
              <a:rPr>
                <a:latin typeface="Courier"/>
              </a:rPr>
              <a:t>))</a:t>
            </a:r>
          </a:p>
          <a:p>
            <a:pPr lvl="0" indent="0">
              <a:buNone/>
            </a:pPr>
            <a:r>
              <a:rPr>
                <a:latin typeface="Courier"/>
              </a:rPr>
              <a:t>## `summarise()` has grouped output by 'id', 'lon', 'lat'. You can override using
## the `.groups` argument.</a:t>
            </a:r>
          </a:p>
          <a:p>
            <a:pPr lvl="0" indent="0">
              <a:buNone/>
            </a:pPr>
            <a:r>
              <a:rPr>
                <a:latin typeface="Courier"/>
              </a:rPr>
              <a:t>t_m </a:t>
            </a:r>
            <a:r>
              <a:rPr>
                <a:solidFill>
                  <a:srgbClr val="007020"/>
                </a:solidFill>
                <a:latin typeface="Courier"/>
              </a:rPr>
              <a:t>&lt;-</a:t>
            </a:r>
            <a:r>
              <a:rPr>
                <a:latin typeface="Courier"/>
              </a:rPr>
              <a:t> </a:t>
            </a:r>
            <a:r>
              <a:rPr>
                <a:solidFill>
                  <a:srgbClr val="06287E"/>
                </a:solidFill>
                <a:latin typeface="Courier"/>
              </a:rPr>
              <a:t>as.data.frame</a:t>
            </a:r>
            <a:r>
              <a:rPr>
                <a:latin typeface="Courier"/>
              </a:rPr>
              <a:t>(</a:t>
            </a:r>
            <a:r>
              <a:rPr>
                <a:solidFill>
                  <a:srgbClr val="06287E"/>
                </a:solidFill>
                <a:latin typeface="Courier"/>
              </a:rPr>
              <a:t>sort</a:t>
            </a:r>
            <a:r>
              <a:rPr>
                <a:latin typeface="Courier"/>
              </a:rPr>
              <a:t>(</a:t>
            </a:r>
            <a:r>
              <a:rPr>
                <a:solidFill>
                  <a:srgbClr val="06287E"/>
                </a:solidFill>
                <a:latin typeface="Courier"/>
              </a:rPr>
              <a:t>unique</a:t>
            </a:r>
            <a:r>
              <a:rPr>
                <a:latin typeface="Courier"/>
              </a:rPr>
              <a:t>(df_merge</a:t>
            </a:r>
            <a:r>
              <a:rPr>
                <a:solidFill>
                  <a:srgbClr val="4070A0"/>
                </a:solidFill>
                <a:latin typeface="Courier"/>
              </a:rPr>
              <a:t>$</a:t>
            </a:r>
            <a:r>
              <a:rPr>
                <a:latin typeface="Courier"/>
              </a:rPr>
              <a:t>year)))</a:t>
            </a:r>
            <a:br/>
            <a:r>
              <a:rPr>
                <a:latin typeface="Courier"/>
              </a:rPr>
              <a:t>t_m</a:t>
            </a:r>
            <a:r>
              <a:rPr>
                <a:solidFill>
                  <a:srgbClr val="4070A0"/>
                </a:solidFill>
                <a:latin typeface="Courier"/>
              </a:rPr>
              <a:t>$</a:t>
            </a:r>
            <a:r>
              <a:rPr>
                <a:latin typeface="Courier"/>
              </a:rPr>
              <a:t>t </a:t>
            </a:r>
            <a:r>
              <a:rPr>
                <a:solidFill>
                  <a:srgbClr val="007020"/>
                </a:solidFill>
                <a:latin typeface="Courier"/>
              </a:rPr>
              <a:t>=</a:t>
            </a:r>
            <a:r>
              <a:rPr>
                <a:latin typeface="Courier"/>
              </a:rPr>
              <a:t> </a:t>
            </a:r>
            <a:r>
              <a:rPr>
                <a:solidFill>
                  <a:srgbClr val="06287E"/>
                </a:solidFill>
                <a:latin typeface="Courier"/>
              </a:rPr>
              <a:t>seq</a:t>
            </a:r>
            <a:r>
              <a:rPr>
                <a:latin typeface="Courier"/>
              </a:rPr>
              <a:t>(</a:t>
            </a:r>
            <a:r>
              <a:rPr>
                <a:solidFill>
                  <a:srgbClr val="40A070"/>
                </a:solidFill>
                <a:latin typeface="Courier"/>
              </a:rPr>
              <a:t>1</a:t>
            </a:r>
            <a:r>
              <a:rPr>
                <a:latin typeface="Courier"/>
              </a:rPr>
              <a:t>,</a:t>
            </a:r>
            <a:r>
              <a:rPr>
                <a:solidFill>
                  <a:srgbClr val="06287E"/>
                </a:solidFill>
                <a:latin typeface="Courier"/>
              </a:rPr>
              <a:t>nrow</a:t>
            </a:r>
            <a:r>
              <a:rPr>
                <a:latin typeface="Courier"/>
              </a:rPr>
              <a:t>(t_m),</a:t>
            </a:r>
            <a:r>
              <a:rPr>
                <a:solidFill>
                  <a:srgbClr val="40A070"/>
                </a:solidFill>
                <a:latin typeface="Courier"/>
              </a:rPr>
              <a:t>1</a:t>
            </a:r>
            <a:r>
              <a:rPr>
                <a:latin typeface="Courier"/>
              </a:rPr>
              <a:t>)</a:t>
            </a:r>
            <a:br/>
            <a:r>
              <a:rPr>
                <a:solidFill>
                  <a:srgbClr val="06287E"/>
                </a:solidFill>
                <a:latin typeface="Courier"/>
              </a:rPr>
              <a:t>colnames</a:t>
            </a:r>
            <a:r>
              <a:rPr>
                <a:latin typeface="Courier"/>
              </a:rPr>
              <a:t>(t_m)</a:t>
            </a:r>
            <a:r>
              <a:rPr>
                <a:solidFill>
                  <a:srgbClr val="007020"/>
                </a:solidFill>
                <a:latin typeface="Courier"/>
              </a:rPr>
              <a:t>&lt;-</a:t>
            </a:r>
            <a:r>
              <a:rPr>
                <a:solidFill>
                  <a:srgbClr val="06287E"/>
                </a:solidFill>
                <a:latin typeface="Courier"/>
              </a:rPr>
              <a:t>c</a:t>
            </a:r>
            <a:r>
              <a:rPr>
                <a:latin typeface="Courier"/>
              </a:rPr>
              <a:t>(</a:t>
            </a:r>
            <a:r>
              <a:rPr>
                <a:solidFill>
                  <a:srgbClr val="4070A0"/>
                </a:solidFill>
                <a:latin typeface="Courier"/>
              </a:rPr>
              <a:t>"year"</a:t>
            </a:r>
            <a:r>
              <a:rPr>
                <a:latin typeface="Courier"/>
              </a:rPr>
              <a:t>,</a:t>
            </a:r>
            <a:r>
              <a:rPr>
                <a:solidFill>
                  <a:srgbClr val="4070A0"/>
                </a:solidFill>
                <a:latin typeface="Courier"/>
              </a:rPr>
              <a:t>"t"</a:t>
            </a:r>
            <a:r>
              <a:rPr>
                <a:latin typeface="Courier"/>
              </a:rPr>
              <a:t>)</a:t>
            </a:r>
            <a:br/>
            <a:r>
              <a:rPr>
                <a:latin typeface="Courier"/>
              </a:rPr>
              <a:t>df_merge </a:t>
            </a:r>
            <a:r>
              <a:rPr>
                <a:solidFill>
                  <a:srgbClr val="007020"/>
                </a:solidFill>
                <a:latin typeface="Courier"/>
              </a:rPr>
              <a:t>=</a:t>
            </a:r>
            <a:r>
              <a:rPr>
                <a:latin typeface="Courier"/>
              </a:rPr>
              <a:t> </a:t>
            </a:r>
            <a:r>
              <a:rPr>
                <a:solidFill>
                  <a:srgbClr val="06287E"/>
                </a:solidFill>
                <a:latin typeface="Courier"/>
              </a:rPr>
              <a:t>left_join</a:t>
            </a:r>
            <a:r>
              <a:rPr>
                <a:latin typeface="Courier"/>
              </a:rPr>
              <a:t>(df_merge,t_m)</a:t>
            </a:r>
          </a:p>
          <a:p>
            <a:pPr lvl="0" indent="0">
              <a:buNone/>
            </a:pPr>
            <a:r>
              <a:rPr>
                <a:latin typeface="Courier"/>
              </a:rPr>
              <a:t>## Joining, by = "year"</a:t>
            </a:r>
          </a:p>
          <a:p>
            <a:pPr lvl="0" indent="0">
              <a:buNone/>
            </a:pPr>
            <a:r>
              <a:rPr>
                <a:latin typeface="Courier"/>
              </a:rPr>
              <a:t>df_merge</a:t>
            </a:r>
            <a:r>
              <a:rPr>
                <a:solidFill>
                  <a:srgbClr val="4070A0"/>
                </a:solidFill>
                <a:latin typeface="Courier"/>
              </a:rPr>
              <a:t>$</a:t>
            </a:r>
            <a:r>
              <a:rPr>
                <a:latin typeface="Courier"/>
              </a:rPr>
              <a:t>Fire </a:t>
            </a:r>
            <a:r>
              <a:rPr>
                <a:solidFill>
                  <a:srgbClr val="007020"/>
                </a:solidFill>
                <a:latin typeface="Courier"/>
              </a:rPr>
              <a:t>&lt;-</a:t>
            </a:r>
            <a:r>
              <a:rPr>
                <a:solidFill>
                  <a:srgbClr val="06287E"/>
                </a:solidFill>
                <a:latin typeface="Courier"/>
              </a:rPr>
              <a:t>if_else</a:t>
            </a:r>
            <a:r>
              <a:rPr>
                <a:latin typeface="Courier"/>
              </a:rPr>
              <a:t>((</a:t>
            </a:r>
            <a:r>
              <a:rPr>
                <a:solidFill>
                  <a:srgbClr val="4070A0"/>
                </a:solidFill>
                <a:latin typeface="Courier"/>
              </a:rPr>
              <a:t>!</a:t>
            </a:r>
            <a:r>
              <a:rPr>
                <a:latin typeface="Courier"/>
              </a:rPr>
              <a:t>(</a:t>
            </a:r>
            <a:r>
              <a:rPr>
                <a:solidFill>
                  <a:srgbClr val="06287E"/>
                </a:solidFill>
                <a:latin typeface="Courier"/>
              </a:rPr>
              <a:t>is.na</a:t>
            </a:r>
            <a:r>
              <a:rPr>
                <a:latin typeface="Courier"/>
              </a:rPr>
              <a:t>(df_merge</a:t>
            </a:r>
            <a:r>
              <a:rPr>
                <a:solidFill>
                  <a:srgbClr val="4070A0"/>
                </a:solidFill>
                <a:latin typeface="Courier"/>
              </a:rPr>
              <a:t>$</a:t>
            </a:r>
            <a:r>
              <a:rPr>
                <a:latin typeface="Courier"/>
              </a:rPr>
              <a:t>Firenum))</a:t>
            </a:r>
            <a:r>
              <a:rPr>
                <a:solidFill>
                  <a:srgbClr val="4070A0"/>
                </a:solidFill>
                <a:latin typeface="Courier"/>
              </a:rPr>
              <a:t>&amp;</a:t>
            </a:r>
            <a:r>
              <a:rPr>
                <a:latin typeface="Courier"/>
              </a:rPr>
              <a:t>(df_merge</a:t>
            </a:r>
            <a:r>
              <a:rPr>
                <a:solidFill>
                  <a:srgbClr val="4070A0"/>
                </a:solidFill>
                <a:latin typeface="Courier"/>
              </a:rPr>
              <a:t>$</a:t>
            </a:r>
            <a:r>
              <a:rPr>
                <a:latin typeface="Courier"/>
              </a:rPr>
              <a:t>Firenum</a:t>
            </a:r>
            <a:r>
              <a:rPr>
                <a:solidFill>
                  <a:srgbClr val="4070A0"/>
                </a:solidFill>
                <a:latin typeface="Courier"/>
              </a:rPr>
              <a:t>&gt;</a:t>
            </a:r>
            <a:r>
              <a:rPr>
                <a:solidFill>
                  <a:srgbClr val="40A070"/>
                </a:solidFill>
                <a:latin typeface="Courier"/>
              </a:rPr>
              <a:t>0</a:t>
            </a:r>
            <a:r>
              <a:rPr>
                <a:latin typeface="Courier"/>
              </a:rPr>
              <a:t>)),</a:t>
            </a:r>
            <a:r>
              <a:rPr>
                <a:solidFill>
                  <a:srgbClr val="40A070"/>
                </a:solidFill>
                <a:latin typeface="Courier"/>
              </a:rPr>
              <a:t>1</a:t>
            </a:r>
            <a:r>
              <a:rPr>
                <a:latin typeface="Courier"/>
              </a:rPr>
              <a:t>,</a:t>
            </a:r>
            <a:r>
              <a:rPr>
                <a:solidFill>
                  <a:srgbClr val="40A070"/>
                </a:solidFill>
                <a:latin typeface="Courier"/>
              </a:rPr>
              <a:t>0</a:t>
            </a:r>
            <a:r>
              <a:rPr>
                <a:latin typeface="Courier"/>
              </a:rPr>
              <a:t>)</a:t>
            </a:r>
            <a:br/>
            <a:br/>
            <a:r>
              <a:rPr>
                <a:solidFill>
                  <a:srgbClr val="06287E"/>
                </a:solidFill>
                <a:latin typeface="Courier"/>
              </a:rPr>
              <a:t>rm</a:t>
            </a:r>
            <a:r>
              <a:rPr>
                <a:latin typeface="Courier"/>
              </a:rPr>
              <a:t>(t_m)</a:t>
            </a:r>
            <a:br/>
            <a:r>
              <a:rPr>
                <a:solidFill>
                  <a:srgbClr val="06287E"/>
                </a:solidFill>
                <a:latin typeface="Courier"/>
              </a:rPr>
              <a:t>rm</a:t>
            </a:r>
            <a:r>
              <a:rPr>
                <a:latin typeface="Courier"/>
              </a:rPr>
              <a:t>(df_all_long)</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Introduction</a:t>
            </a:r>
          </a:p>
        </p:txBody>
      </p:sp>
      <p:sp>
        <p:nvSpPr>
          <p:cNvPr id="3" name="Content Placeholder 2"/>
          <p:cNvSpPr>
            <a:spLocks noGrp="1"/>
          </p:cNvSpPr>
          <p:nvPr>
            <p:ph idx="1"/>
          </p:nvPr>
        </p:nvSpPr>
        <p:spPr/>
        <p:txBody>
          <a:bodyPr/>
          <a:lstStyle/>
          <a:p>
            <a:pPr marL="0" lvl="0" indent="0">
              <a:buNone/>
            </a:pPr>
            <a:r>
              <a:t>Researchers have observed that land surface temperature anomalies could be the reason of lower moisture content of vegetations and could increase the possibility of fire.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Objective</a:t>
            </a:r>
          </a:p>
        </p:txBody>
      </p:sp>
      <p:sp>
        <p:nvSpPr>
          <p:cNvPr id="3" name="Content Placeholder 2"/>
          <p:cNvSpPr>
            <a:spLocks noGrp="1"/>
          </p:cNvSpPr>
          <p:nvPr>
            <p:ph idx="1"/>
          </p:nvPr>
        </p:nvSpPr>
        <p:spPr/>
        <p:txBody>
          <a:bodyPr/>
          <a:lstStyle/>
          <a:p>
            <a:pPr marL="0" lvl="0" indent="0">
              <a:buNone/>
            </a:pPr>
            <a:r>
              <a:t>The objective for this paper is:</a:t>
            </a:r>
          </a:p>
          <a:p>
            <a:pPr marL="0" lvl="0" indent="0">
              <a:buNone/>
            </a:pPr>
            <a:r>
              <a:t>Assess the relationship between land surface temperature(LST) anomalies and forest fire occurrence as well as further exploring related fire prediction factors.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Hypothesis</a:t>
            </a:r>
          </a:p>
        </p:txBody>
      </p:sp>
      <p:sp>
        <p:nvSpPr>
          <p:cNvPr id="3" name="Content Placeholder 2"/>
          <p:cNvSpPr>
            <a:spLocks noGrp="1"/>
          </p:cNvSpPr>
          <p:nvPr>
            <p:ph idx="1"/>
          </p:nvPr>
        </p:nvSpPr>
        <p:spPr/>
        <p:txBody>
          <a:bodyPr/>
          <a:lstStyle/>
          <a:p>
            <a:pPr marL="0" lvl="0" indent="0">
              <a:buNone/>
            </a:pPr>
            <a:r>
              <a:t>LST spatial distribution is associated with fire occurrences.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Study Area:</a:t>
            </a:r>
          </a:p>
        </p:txBody>
      </p:sp>
      <p:sp>
        <p:nvSpPr>
          <p:cNvPr id="3" name="Content Placeholder 2"/>
          <p:cNvSpPr>
            <a:spLocks noGrp="1"/>
          </p:cNvSpPr>
          <p:nvPr>
            <p:ph idx="1"/>
          </p:nvPr>
        </p:nvSpPr>
        <p:spPr/>
        <p:txBody>
          <a:bodyPr/>
          <a:lstStyle/>
          <a:p>
            <a:pPr marL="0" lvl="0" indent="0">
              <a:buNone/>
            </a:pPr>
            <a:r>
              <a:t>Victoria, as one of the states which has suffered most from wildfires in Australia, has also been affected by cause of climate change (Commissioner for Environmental Sustainability Victoria, 2018).</a:t>
            </a:r>
          </a:p>
          <a:p>
            <a:pPr marL="0" lvl="0" indent="0">
              <a:buNone/>
            </a:pPr>
            <a:r>
              <a:t>The province of Victoria comprises a total land surface area of 227,416 km2, located in south east Australia (141°–150°E, 34°–39°S) (Stewart &amp; Nitschke, 2017). The area is composed of Australian Alps and plains, dominated by woody perennial vegetation (hardwood, softwood cover and large shrubs), with woody horticulture, grassland, urban and lakes. Forest cover accounts for over 25%, approximately 64 000 km2 including fire-intensive forest types like grassland, woody cover especially Eucalyptus regnans (Commissioner for Environmental Sustainability Victoria, 2018). The Victorian climate has been continuously warming since 2000s in the central and southern parts of the state, which causes a greater amount of fire occurrence (Stewart &amp; Nitschke, 2017).</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Data</a:t>
            </a:r>
          </a:p>
        </p:txBody>
      </p:sp>
      <p:sp>
        <p:nvSpPr>
          <p:cNvPr id="3" name="Content Placeholder 2"/>
          <p:cNvSpPr>
            <a:spLocks noGrp="1"/>
          </p:cNvSpPr>
          <p:nvPr>
            <p:ph idx="1"/>
          </p:nvPr>
        </p:nvSpPr>
        <p:spPr/>
        <p:txBody>
          <a:bodyPr/>
          <a:lstStyle/>
          <a:p>
            <a:pPr lvl="1">
              <a:buAutoNum type="arabicPeriod"/>
            </a:pPr>
            <a:r>
              <a:t>MODIS LST Dataset</a:t>
            </a:r>
          </a:p>
          <a:p>
            <a:pPr marL="0" lvl="0" indent="0">
              <a:buNone/>
            </a:pPr>
            <a:r>
              <a:t>A dataset of daily gridded Terra-MODIS LST data (product MOD11A1, collection 6) from 2001 to 2019 retrieved from the Land Processes Distributed Active Archive Centre (LP DAAC, </a:t>
            </a:r>
            <a:r>
              <a:rPr>
                <a:hlinkClick r:id="rId2"/>
              </a:rPr>
              <a:t>https://e4ftl01.cr.usgs.gov/</a:t>
            </a:r>
            <a:r>
              <a:t>) has been used for this study. The MOD11A1 V6 product provides daily land surface temperature (LST) values in a 1200 x 1200 kilometer grid.</a:t>
            </a:r>
          </a:p>
          <a:p>
            <a:pPr marL="0" lvl="0" indent="0">
              <a:buNone/>
            </a:pPr>
            <a:r>
              <a:t>Choosing diurnal instead of nocturnal data, and Terra-MODIS rather than Aqua-MODIS. MODIS Terra Satellite daily datasets could be calculated mean LST anomalies, standard deviation from January in each fire season peaks during the previous 20 years.</a:t>
            </a:r>
          </a:p>
          <a:p>
            <a:pPr lvl="1">
              <a:buAutoNum type="arabicPeriod" startAt="2"/>
            </a:pPr>
            <a:r>
              <a:t>Fire Ignition Dataset:</a:t>
            </a:r>
          </a:p>
          <a:p>
            <a:pPr marL="0" lvl="0" indent="0">
              <a:buNone/>
            </a:pPr>
            <a:r>
              <a:t>This dataset describes recorded fire’s spatial information since 2001 to 2019, covering bushfires and DELWP (Department of Environment, Land, Water and Planning) planned burn information in state of Victoria. CFA data on fires occurring on private land has been covered from 2009. The dataset includes fire ignition, recorded date and time of fire extinction, and presumed causes (Department of Environment, Land, Water &amp; Planning of Victoria, 2015).</a:t>
            </a:r>
          </a:p>
          <a:p>
            <a:pPr marL="0" lvl="0" indent="0">
              <a:buNone/>
            </a:pPr>
            <a:r>
              <a:t>Fire causes summary in January from 2001 to 2019</a:t>
            </a:r>
          </a:p>
          <a:p>
            <a:pPr lvl="1">
              <a:buAutoNum type="arabicPeriod" startAt="3"/>
            </a:pPr>
            <a:r>
              <a:t>Variables :</a:t>
            </a:r>
          </a:p>
          <a:p>
            <a:pPr marL="0" lvl="0" indent="0">
              <a:buNone/>
            </a:pPr>
            <a:r>
              <a:t>Response : (derived variable)(Fire(0/1) binary variable. If (number of fires)Firenum_lodate &gt;0, Fire =1 else Fire =0 Predictor: Land Surface Temprature anomaly(LST), latitude(lat), longitude(lon), t(derived variable: time sequence) Spatial location : Victoria, Australia (Bounding box: xmin: 140.9617 ymin: -39.13396 xmax: 149.9763 ymax: -33.99605)(use ozmap ‘R’ function) Time : Month of January across 2001 to 2019</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Methodology</a:t>
            </a:r>
          </a:p>
        </p:txBody>
      </p:sp>
      <p:sp>
        <p:nvSpPr>
          <p:cNvPr id="3" name="Content Placeholder 2"/>
          <p:cNvSpPr>
            <a:spLocks noGrp="1"/>
          </p:cNvSpPr>
          <p:nvPr>
            <p:ph idx="1"/>
          </p:nvPr>
        </p:nvSpPr>
        <p:spPr/>
        <p:txBody>
          <a:bodyPr/>
          <a:lstStyle/>
          <a:p>
            <a:pPr lvl="1">
              <a:buAutoNum type="arabicPeriod"/>
            </a:pPr>
            <a:r>
              <a:t>LST Anomalies Calculation:</a:t>
            </a:r>
          </a:p>
          <a:p>
            <a:pPr marL="0" lvl="0" indent="0">
              <a:buNone/>
            </a:pPr>
            <a:r>
              <a:t>To analyse each year’s LST variation we have chosen January data between the year 2001 and 2019 as the fire season peaks in January.</a:t>
            </a:r>
          </a:p>
          <a:p>
            <a:pPr marL="0" lvl="0" indent="0">
              <a:buNone/>
            </a:pPr>
            <a:r>
              <a:t>LST anomalies = </a:t>
            </a:r>
            <a14:m xmlns:a14="http://schemas.microsoft.com/office/drawing/2010/main">
              <m:oMath xmlns:m="http://schemas.openxmlformats.org/officeDocument/2006/math">
                <m:f>
                  <m:fPr>
                    <m:ctrlPr>
                      <a:rPr>
                        <a:latin typeface="Cambria Math" panose="02040503050406030204" pitchFamily="18" charset="0"/>
                      </a:rPr>
                    </m:ctrlPr>
                  </m:fPr>
                  <m:num>
                    <m:sSub>
                      <m:sSubPr>
                        <m:ctrlPr>
                          <a:rPr>
                            <a:latin typeface="Cambria Math" panose="02040503050406030204" pitchFamily="18" charset="0"/>
                          </a:rPr>
                        </m:ctrlPr>
                      </m:sSubPr>
                      <m:e>
                        <m:r>
                          <a:rPr>
                            <a:latin typeface="Cambria Math" panose="02040503050406030204" pitchFamily="18" charset="0"/>
                          </a:rPr>
                          <m:t>𝑥</m:t>
                        </m:r>
                      </m:e>
                      <m:sub>
                        <m:r>
                          <a:rPr>
                            <a:latin typeface="Cambria Math" panose="02040503050406030204" pitchFamily="18" charset="0"/>
                          </a:rPr>
                          <m:t>𝐷𝑂𝑌</m:t>
                        </m:r>
                      </m:sub>
                    </m:sSub>
                    <m:r>
                      <a:rPr>
                        <a:latin typeface="Cambria Math" panose="02040503050406030204" pitchFamily="18" charset="0"/>
                      </a:rPr>
                      <m:t>−</m:t>
                    </m:r>
                    <m:sSub>
                      <m:sSubPr>
                        <m:ctrlPr>
                          <a:rPr i="1">
                            <a:latin typeface="Cambria Math" panose="02040503050406030204" pitchFamily="18" charset="0"/>
                          </a:rPr>
                        </m:ctrlPr>
                      </m:sSubPr>
                      <m:e>
                        <m:acc>
                          <m:accPr>
                            <m:chr m:val="‾"/>
                            <m:ctrlPr>
                              <a:rPr i="1">
                                <a:latin typeface="Cambria Math" panose="02040503050406030204" pitchFamily="18" charset="0"/>
                              </a:rPr>
                            </m:ctrlPr>
                          </m:accPr>
                          <m:e>
                            <m:r>
                              <a:rPr>
                                <a:latin typeface="Cambria Math" panose="02040503050406030204" pitchFamily="18" charset="0"/>
                              </a:rPr>
                              <m:t>𝑥</m:t>
                            </m:r>
                          </m:e>
                        </m:acc>
                      </m:e>
                      <m:sub>
                        <m:r>
                          <a:rPr>
                            <a:latin typeface="Cambria Math" panose="02040503050406030204" pitchFamily="18" charset="0"/>
                          </a:rPr>
                          <m:t>𝐷𝑂𝑌</m:t>
                        </m:r>
                      </m:sub>
                    </m:sSub>
                  </m:num>
                  <m:den>
                    <m:sSub>
                      <m:sSubPr>
                        <m:ctrlPr>
                          <a:rPr i="1">
                            <a:latin typeface="Cambria Math" panose="02040503050406030204" pitchFamily="18" charset="0"/>
                          </a:rPr>
                        </m:ctrlPr>
                      </m:sSubPr>
                      <m:e>
                        <m:r>
                          <a:rPr>
                            <a:latin typeface="Cambria Math" panose="02040503050406030204" pitchFamily="18" charset="0"/>
                          </a:rPr>
                          <m:t>𝜎</m:t>
                        </m:r>
                      </m:e>
                      <m:sub>
                        <m:r>
                          <a:rPr>
                            <a:latin typeface="Cambria Math" panose="02040503050406030204" pitchFamily="18" charset="0"/>
                          </a:rPr>
                          <m:t>𝐷𝑂𝑌</m:t>
                        </m:r>
                      </m:sub>
                    </m:sSub>
                  </m:den>
                </m:f>
              </m:oMath>
            </a14:m>
            <a:endParaRPr/>
          </a:p>
          <a:p>
            <a:pPr marL="0" lvl="0" indent="0">
              <a:buNone/>
            </a:pPr>
            <a:r>
              <a:t>where:</a:t>
            </a:r>
          </a:p>
          <a:p>
            <a:pPr marL="0" lvl="0" indent="0">
              <a:buNone/>
            </a:pPr>
            <a14:m xmlns:a14="http://schemas.microsoft.com/office/drawing/2010/main">
              <m:oMath xmlns:m="http://schemas.openxmlformats.org/officeDocument/2006/math">
                <m:sSub>
                  <m:sSubPr>
                    <m:ctrlPr>
                      <a:rPr>
                        <a:latin typeface="Cambria Math" panose="02040503050406030204" pitchFamily="18" charset="0"/>
                      </a:rPr>
                    </m:ctrlPr>
                  </m:sSubPr>
                  <m:e>
                    <m:r>
                      <a:rPr>
                        <a:latin typeface="Cambria Math" panose="02040503050406030204" pitchFamily="18" charset="0"/>
                      </a:rPr>
                      <m:t>𝑥</m:t>
                    </m:r>
                  </m:e>
                  <m:sub>
                    <m:r>
                      <a:rPr>
                        <a:latin typeface="Cambria Math" panose="02040503050406030204" pitchFamily="18" charset="0"/>
                      </a:rPr>
                      <m:t>𝐷𝑂𝑌</m:t>
                    </m:r>
                  </m:sub>
                </m:sSub>
              </m:oMath>
            </a14:m>
            <a:r>
              <a:t> is observed LST for pixel x,y on day of year in year y</a:t>
            </a:r>
          </a:p>
          <a:p>
            <a:pPr marL="0" lvl="0" indent="0">
              <a:buNone/>
            </a:pPr>
            <a14:m xmlns:a14="http://schemas.microsoft.com/office/drawing/2010/main">
              <m:oMath xmlns:m="http://schemas.openxmlformats.org/officeDocument/2006/math">
                <m:sSub>
                  <m:sSubPr>
                    <m:ctrlPr>
                      <a:rPr>
                        <a:latin typeface="Cambria Math" panose="02040503050406030204" pitchFamily="18" charset="0"/>
                      </a:rPr>
                    </m:ctrlPr>
                  </m:sSubPr>
                  <m:e>
                    <m:acc>
                      <m:accPr>
                        <m:chr m:val="‾"/>
                        <m:ctrlPr>
                          <a:rPr>
                            <a:latin typeface="Cambria Math" panose="02040503050406030204" pitchFamily="18" charset="0"/>
                          </a:rPr>
                        </m:ctrlPr>
                      </m:accPr>
                      <m:e>
                        <m:r>
                          <a:rPr>
                            <a:latin typeface="Cambria Math" panose="02040503050406030204" pitchFamily="18" charset="0"/>
                          </a:rPr>
                          <m:t>𝑥</m:t>
                        </m:r>
                      </m:e>
                    </m:acc>
                  </m:e>
                  <m:sub>
                    <m:r>
                      <a:rPr>
                        <a:latin typeface="Cambria Math" panose="02040503050406030204" pitchFamily="18" charset="0"/>
                      </a:rPr>
                      <m:t>𝐷𝑂𝑌</m:t>
                    </m:r>
                  </m:sub>
                </m:sSub>
              </m:oMath>
            </a14:m>
            <a:r>
              <a:t> is mean LST of day of year over 19 years</a:t>
            </a:r>
          </a:p>
          <a:p>
            <a:pPr marL="0" lvl="0" indent="0">
              <a:buNone/>
            </a:pPr>
            <a14:m xmlns:a14="http://schemas.microsoft.com/office/drawing/2010/main">
              <m:oMath xmlns:m="http://schemas.openxmlformats.org/officeDocument/2006/math">
                <m:sSub>
                  <m:sSubPr>
                    <m:ctrlPr>
                      <a:rPr>
                        <a:latin typeface="Cambria Math" panose="02040503050406030204" pitchFamily="18" charset="0"/>
                      </a:rPr>
                    </m:ctrlPr>
                  </m:sSubPr>
                  <m:e>
                    <m:r>
                      <a:rPr>
                        <a:latin typeface="Cambria Math" panose="02040503050406030204" pitchFamily="18" charset="0"/>
                      </a:rPr>
                      <m:t>𝜎</m:t>
                    </m:r>
                  </m:e>
                  <m:sub>
                    <m:r>
                      <a:rPr>
                        <a:latin typeface="Cambria Math" panose="02040503050406030204" pitchFamily="18" charset="0"/>
                      </a:rPr>
                      <m:t>𝐷𝑂𝑌</m:t>
                    </m:r>
                  </m:sub>
                </m:sSub>
              </m:oMath>
            </a14:m>
            <a:r>
              <a:t> is standard deviation of LST of day of year over 19 years</a:t>
            </a:r>
          </a:p>
          <a:p>
            <a:pPr lvl="1">
              <a:buAutoNum type="arabicPeriod" startAt="2"/>
            </a:pPr>
            <a:r>
              <a:t>Study the LST Data</a:t>
            </a:r>
          </a:p>
          <a:p>
            <a:pPr marL="0" lvl="0" indent="0">
              <a:buNone/>
            </a:pPr>
            <a:r>
              <a:t>Read the data from tiff files.(Tiff files are data stored as images)</a:t>
            </a:r>
          </a:p>
          <a:p>
            <a:pPr lvl="1">
              <a:buAutoNum type="romanLcParenR"/>
            </a:pPr>
            <a:r>
              <a:t>Read the Land Surface Temprature data from two tiff files for the month of January from 2001 - 2019 as “Raster object”.</a:t>
            </a:r>
          </a:p>
          <a:p>
            <a:pPr lvl="1">
              <a:buAutoNum type="romanLcParenR"/>
            </a:pPr>
            <a:r>
              <a:t>There are two raster objects LST1_15 and LST1_16.</a:t>
            </a:r>
          </a:p>
          <a:p>
            <a:pPr lvl="1">
              <a:buAutoNum type="romanLcParenR"/>
            </a:pPr>
            <a:r>
              <a:t>Each raster object has multiple raster layers and a projection string.</a:t>
            </a:r>
          </a:p>
          <a:p>
            <a:pPr lvl="1">
              <a:buAutoNum type="romanLcParenR"/>
            </a:pPr>
            <a:r>
              <a:t>Since both the tiff files are for Victoria, Australia their coordinate reference system are same.</a:t>
            </a:r>
          </a:p>
          <a:p>
            <a:pPr lvl="1">
              <a:buAutoNum type="romanLcParenR"/>
            </a:pPr>
            <a:r>
              <a:t>LST1_15 has(15 x 19 layers : Each layer has data for a single date) and LST16_31 has(16x 19) layers.</a:t>
            </a:r>
          </a:p>
          <a:p>
            <a:pPr lvl="1">
              <a:buAutoNum type="romanLcParenR"/>
            </a:pPr>
            <a:r>
              <a:t>Extract all the layers and stack them and convert the stack into a data frame. Since data frames are easy to analyse.</a:t>
            </a:r>
          </a:p>
          <a:p>
            <a:pPr lvl="1">
              <a:buAutoNum type="arabicPeriod" startAt="3"/>
            </a:pPr>
            <a:r>
              <a:t>Study the Fire data</a:t>
            </a:r>
          </a:p>
          <a:p>
            <a:pPr lvl="1">
              <a:buAutoNum type="alphaLcPeriod"/>
            </a:pPr>
            <a:r>
              <a:t>Study the distribution of fire data across different Fire causes and across all years.</a:t>
            </a:r>
          </a:p>
          <a:p>
            <a:pPr lvl="1">
              <a:buAutoNum type="arabicPeriod" startAt="4"/>
            </a:pPr>
            <a:r>
              <a:t>Merge the LST Data and Fire Data.</a:t>
            </a:r>
          </a:p>
          <a:p>
            <a:pPr lvl="1">
              <a:buAutoNum type="alphaLcPeriod"/>
            </a:pPr>
            <a:r>
              <a:t>Assign the coordinate reference system(crs) of LST data to Fire data.</a:t>
            </a:r>
          </a:p>
          <a:p>
            <a:pPr lvl="1">
              <a:buAutoNum type="alphaLcPeriod"/>
            </a:pPr>
            <a:r>
              <a:t>Match(overlay on) the coordinates Fire data with LST data using ‘Nearest neighbor coordinate matching’.</a:t>
            </a:r>
          </a:p>
          <a:p>
            <a:pPr lvl="1">
              <a:buAutoNum type="alphaLcPeriod"/>
            </a:pPr>
            <a:r>
              <a:t>Aggregate the data by month.</a:t>
            </a:r>
          </a:p>
          <a:p>
            <a:pPr lvl="1">
              <a:buAutoNum type="alphaLcPeriod"/>
            </a:pPr>
            <a:r>
              <a:t>Study the aggregated merged data set.</a:t>
            </a:r>
          </a:p>
          <a:p>
            <a:pPr lvl="1">
              <a:buAutoNum type="alphaLcPeriod"/>
            </a:pPr>
            <a:r>
              <a:t>Study the Empirical Spatial and temporal LST mean.</a:t>
            </a:r>
          </a:p>
          <a:p>
            <a:pPr lvl="1">
              <a:buAutoNum type="alphaLcPeriod"/>
            </a:pPr>
            <a:r>
              <a:t>Empirical ST Covariogram :Study the covariabillity in the LST data as a function of temporal lags and spatial lags.</a:t>
            </a:r>
          </a:p>
          <a:p>
            <a:pPr lvl="1">
              <a:buAutoNum type="arabicPeriod" startAt="5"/>
            </a:pPr>
            <a:r>
              <a:t>Modelling</a:t>
            </a:r>
          </a:p>
          <a:p>
            <a:pPr lvl="1">
              <a:buAutoNum type="alphaLcPeriod"/>
            </a:pPr>
            <a:r>
              <a:t>Study the LST and Fire relationship : Pixelwise binary regression to study the relation between LST and Fire.</a:t>
            </a:r>
          </a:p>
          <a:p>
            <a:pPr lvl="1">
              <a:buAutoNum type="alphaLcPeriod"/>
            </a:pPr>
            <a:r>
              <a:t>Forecasting: Predict Fire incidents using temporal basis and spatial random effects.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Raw Land Surface Temprature Data stored in Tiff files</a:t>
            </a:r>
          </a:p>
        </p:txBody>
      </p:sp>
      <p:sp>
        <p:nvSpPr>
          <p:cNvPr id="3" name="Content Placeholder 2"/>
          <p:cNvSpPr>
            <a:spLocks noGrp="1"/>
          </p:cNvSpPr>
          <p:nvPr>
            <p:ph idx="1"/>
          </p:nvPr>
        </p:nvSpPr>
        <p:spPr/>
        <p:txBody>
          <a:bodyPr/>
          <a:lstStyle/>
          <a:p>
            <a:pPr lvl="0" indent="0">
              <a:buNone/>
            </a:pPr>
            <a:r>
              <a:rPr>
                <a:latin typeface="Courier"/>
              </a:rPr>
              <a:t>raster</a:t>
            </a:r>
            <a:r>
              <a:rPr>
                <a:solidFill>
                  <a:srgbClr val="4070A0"/>
                </a:solidFill>
                <a:latin typeface="Courier"/>
              </a:rPr>
              <a:t>::</a:t>
            </a:r>
            <a:r>
              <a:rPr>
                <a:solidFill>
                  <a:srgbClr val="06287E"/>
                </a:solidFill>
                <a:latin typeface="Courier"/>
              </a:rPr>
              <a:t>plot</a:t>
            </a:r>
            <a:r>
              <a:rPr>
                <a:latin typeface="Courier"/>
              </a:rPr>
              <a:t>(LST_anomaly1_15,</a:t>
            </a:r>
            <a:r>
              <a:rPr>
                <a:solidFill>
                  <a:srgbClr val="7D9029"/>
                </a:solidFill>
                <a:latin typeface="Courier"/>
              </a:rPr>
              <a:t>col=</a:t>
            </a:r>
            <a:r>
              <a:rPr>
                <a:solidFill>
                  <a:srgbClr val="06287E"/>
                </a:solidFill>
                <a:latin typeface="Courier"/>
              </a:rPr>
              <a:t>terrain.colors</a:t>
            </a:r>
            <a:r>
              <a:rPr>
                <a:latin typeface="Courier"/>
              </a:rPr>
              <a:t>(</a:t>
            </a:r>
            <a:r>
              <a:rPr>
                <a:solidFill>
                  <a:srgbClr val="40A070"/>
                </a:solidFill>
                <a:latin typeface="Courier"/>
              </a:rPr>
              <a:t>10</a:t>
            </a:r>
            <a:r>
              <a:rPr>
                <a:latin typeface="Courier"/>
              </a:rPr>
              <a:t>),</a:t>
            </a:r>
            <a:r>
              <a:rPr>
                <a:solidFill>
                  <a:srgbClr val="7D9029"/>
                </a:solidFill>
                <a:latin typeface="Courier"/>
              </a:rPr>
              <a:t>main=</a:t>
            </a:r>
            <a:r>
              <a:rPr>
                <a:latin typeface="Courier"/>
              </a:rPr>
              <a:t> </a:t>
            </a:r>
            <a:r>
              <a:rPr>
                <a:solidFill>
                  <a:srgbClr val="4070A0"/>
                </a:solidFill>
                <a:latin typeface="Courier"/>
              </a:rPr>
              <a:t>"LST anomaly Jan1_15(2001 - 2019)"</a:t>
            </a:r>
            <a:r>
              <a:rPr>
                <a:latin typeface="Courier"/>
              </a:rPr>
              <a: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0</TotalTime>
  <Words>2677</Words>
  <Application>Microsoft Macintosh PowerPoint</Application>
  <PresentationFormat>On-screen Show (4:3)</PresentationFormat>
  <Paragraphs>129</Paragraphs>
  <Slides>27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Arial</vt:lpstr>
      <vt:lpstr>Calibri</vt:lpstr>
      <vt:lpstr>Cambria Math</vt:lpstr>
      <vt:lpstr>Courier</vt:lpstr>
      <vt:lpstr>Office Theme</vt:lpstr>
      <vt:lpstr>Group project Proposal</vt:lpstr>
      <vt:lpstr>PowerPoint Presentation</vt:lpstr>
      <vt:lpstr>Introduction</vt:lpstr>
      <vt:lpstr>Objective</vt:lpstr>
      <vt:lpstr>Hypothesis</vt:lpstr>
      <vt:lpstr>Study Area:</vt:lpstr>
      <vt:lpstr>Data</vt:lpstr>
      <vt:lpstr>Methodology</vt:lpstr>
      <vt:lpstr>Raw Land Surface Temprature Data stored in Tiff files</vt:lpstr>
      <vt:lpstr>PowerPoint Presentation</vt:lpstr>
      <vt:lpstr>PowerPoint Presentation</vt:lpstr>
      <vt:lpstr>Extract the data for the State of Victoria by taking a subset(lon,lat)</vt:lpstr>
      <vt:lpstr>Victoria, Australia - xmin: 140.9617 ymin: -39.13396 xmax: 149.9763 ymax: -33.99605</vt:lpstr>
      <vt:lpstr>PowerPoint Presentation</vt:lpstr>
      <vt:lpstr>PowerPoint Presentation</vt:lpstr>
      <vt:lpstr>Fire data stored in shape files.[Saptialpoint objects]</vt:lpstr>
      <vt:lpstr>PowerPoint Presentation</vt:lpstr>
      <vt:lpstr>PowerPoint Presentation</vt:lpstr>
      <vt:lpstr>PowerPoint Presentation</vt:lpstr>
      <vt:lpstr>PowerPoint Presentation</vt:lpstr>
      <vt:lpstr>Connect Fires and the Land Surface Temperature Data</vt:lpstr>
      <vt:lpstr>Nearest Neighbor coordinate matching:</vt:lpstr>
      <vt:lpstr>PowerPoint Presentation</vt:lpstr>
      <vt:lpstr>PowerPoint Presentation</vt:lpstr>
      <vt:lpstr>Some aggregated plots</vt:lpstr>
      <vt:lpstr>PowerPoint Presentation</vt:lpstr>
      <vt:lpstr>PowerPoint Presentation</vt:lpstr>
    </vt:vector>
  </TitlesOfParts>
  <LinksUpToDate>false</LinksUpToDate>
  <SharedDoc>false</SharedDoc>
  <HyperlinksChanged>false</HyperlinksChanged>
  <AppVersion>16.0000</AppVersion>
</Properties>
</file>

<file path=docProps/app0.xml><?xml version="1.0" encoding="utf-8"?>
<Properties xmlns="http://schemas.openxmlformats.org/officeDocument/2006/extended-properties" xmlns:vt="http://schemas.openxmlformats.org/officeDocument/2006/docPropsVTypes">
  <TotalTime>2</TotalTime>
  <Words>49</Words>
  <Application>Microsoft Office PowerPoint</Application>
  <PresentationFormat>On-screen Show (4:3)</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Group project Proposal</dc:title>
  <dc:creator>Kirsten Barkmeier and Savita Upadhayay</dc:creator>
  <cp:keywords/>
  <cp:lastModifiedBy>Savita Upadhyay</cp:lastModifiedBy>
  <cp:revision>1</cp:revision>
  <dcterms:created xsi:type="dcterms:W3CDTF">2022-03-15T04:28:47Z</dcterms:created>
  <dcterms:modified xsi:type="dcterms:W3CDTF">2022-03-15T04:29:35Z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1/18/2022</vt:lpwstr>
  </property>
  <property fmtid="{D5CDD505-2E9C-101B-9397-08002B2CF9AE}" pid="3" name="output">
    <vt:lpwstr>powerpoint_presentation</vt:lpwstr>
  </property>
</Properties>
</file>