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8" r:id="rId3"/>
    <p:sldId id="269" r:id="rId4"/>
    <p:sldId id="271" r:id="rId5"/>
    <p:sldId id="257" r:id="rId6"/>
    <p:sldId id="258" r:id="rId7"/>
    <p:sldId id="266" r:id="rId8"/>
    <p:sldId id="267" r:id="rId9"/>
    <p:sldId id="273" r:id="rId10"/>
    <p:sldId id="272" r:id="rId11"/>
    <p:sldId id="278" r:id="rId12"/>
    <p:sldId id="270" r:id="rId13"/>
    <p:sldId id="274" r:id="rId14"/>
    <p:sldId id="27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3" autoAdjust="0"/>
    <p:restoredTop sz="94718" autoAdjust="0"/>
  </p:normalViewPr>
  <p:slideViewPr>
    <p:cSldViewPr snapToGrid="0" snapToObjects="1">
      <p:cViewPr varScale="1">
        <p:scale>
          <a:sx n="117" d="100"/>
          <a:sy n="117" d="100"/>
        </p:scale>
        <p:origin x="139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37D0A-C4D4-4741-8DC8-FB688669AF1F}" type="datetimeFigureOut">
              <a:rPr lang="en-US" smtClean="0"/>
              <a:t>12/9/21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777A5-875B-0840-AAC1-F01CC2D447C2}" type="slidenum">
              <a:rPr lang="en-US" smtClean="0"/>
              <a:t>‹#›</a:t>
            </a:fld>
            <a:endParaRPr lang="en-US"/>
          </a:p>
        </p:txBody>
      </p:sp>
    </p:spTree>
    <p:extLst>
      <p:ext uri="{BB962C8B-B14F-4D97-AF65-F5344CB8AC3E}">
        <p14:creationId xmlns:p14="http://schemas.microsoft.com/office/powerpoint/2010/main" val="182957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reasons for having different priors for testing and estimation. </a:t>
            </a:r>
          </a:p>
          <a:p>
            <a:endParaRPr lang="en-US" dirty="0"/>
          </a:p>
          <a:p>
            <a:r>
              <a:rPr lang="en-US" dirty="0"/>
              <a:t>One of them is that some priors commonly used for estimation have a terrible behavior when used for testing (such as converging  to the null model with probability 1 as n—&gt; infinity regardless of what the truth is, one example is using a flat prior on the real line for the regression coefficients, this one is commonly used for estimation but has this terrible behavior for testing).  This is for example the case of the Jeffreys’ prior for the multivariate normal model, which can be used for estimation but not for testing.  </a:t>
            </a:r>
            <a:br>
              <a:rPr lang="en-US" dirty="0"/>
            </a:br>
            <a:endParaRPr lang="en-US" dirty="0"/>
          </a:p>
          <a:p>
            <a:r>
              <a:rPr lang="en-US" dirty="0"/>
              <a:t>Also, there is the issue that the author mentions in the paper, if you are testing a sharp null hypothesis you want that event to have probability greater than 0, and that is not the case if you have a continuous parameter</a:t>
            </a:r>
          </a:p>
          <a:p>
            <a:endParaRPr lang="en-US" dirty="0"/>
          </a:p>
        </p:txBody>
      </p:sp>
      <p:sp>
        <p:nvSpPr>
          <p:cNvPr id="4" name="Slide Number Placeholder 3"/>
          <p:cNvSpPr>
            <a:spLocks noGrp="1"/>
          </p:cNvSpPr>
          <p:nvPr>
            <p:ph type="sldNum" sz="quarter" idx="5"/>
          </p:nvPr>
        </p:nvSpPr>
        <p:spPr/>
        <p:txBody>
          <a:bodyPr/>
          <a:lstStyle/>
          <a:p>
            <a:fld id="{F1E777A5-875B-0840-AAC1-F01CC2D447C2}" type="slidenum">
              <a:rPr lang="en-US" smtClean="0"/>
              <a:t>3</a:t>
            </a:fld>
            <a:endParaRPr lang="en-US"/>
          </a:p>
        </p:txBody>
      </p:sp>
    </p:spTree>
    <p:extLst>
      <p:ext uri="{BB962C8B-B14F-4D97-AF65-F5344CB8AC3E}">
        <p14:creationId xmlns:p14="http://schemas.microsoft.com/office/powerpoint/2010/main" val="305260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fontScale="90000"/>
          </a:bodyPr>
          <a:lstStyle/>
          <a:p>
            <a:pPr marL="0" lvl="0" indent="0">
              <a:buNone/>
            </a:pPr>
            <a:r>
              <a:rPr sz="2800" i="1" dirty="0"/>
              <a:t>Comparing Proportions</a:t>
            </a:r>
            <a:r>
              <a:rPr lang="en-US" sz="2800" i="1" dirty="0"/>
              <a:t>: A modern solution to a classical problem</a:t>
            </a:r>
            <a:br>
              <a:rPr lang="en-US" sz="2800" i="1" dirty="0"/>
            </a:br>
            <a:br>
              <a:rPr lang="en-US" sz="2800" i="1" dirty="0"/>
            </a:br>
            <a:r>
              <a:rPr lang="en-US" sz="2800" i="1" dirty="0"/>
              <a:t>Presented By: Savita Upadhyay</a:t>
            </a:r>
            <a:endParaRPr sz="2800" i="1" dirty="0"/>
          </a:p>
        </p:txBody>
      </p:sp>
      <p:sp>
        <p:nvSpPr>
          <p:cNvPr id="3" name="Subtitle 2"/>
          <p:cNvSpPr>
            <a:spLocks noGrp="1"/>
          </p:cNvSpPr>
          <p:nvPr>
            <p:ph type="subTitle" idx="1"/>
          </p:nvPr>
        </p:nvSpPr>
        <p:spPr>
          <a:xfrm>
            <a:off x="1371600" y="3886200"/>
            <a:ext cx="6400800" cy="175260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2EF-EFD6-4844-9184-B8D436D3C10B}"/>
              </a:ext>
            </a:extLst>
          </p:cNvPr>
          <p:cNvSpPr>
            <a:spLocks noGrp="1"/>
          </p:cNvSpPr>
          <p:nvPr>
            <p:ph type="title"/>
          </p:nvPr>
        </p:nvSpPr>
        <p:spPr/>
        <p:txBody>
          <a:bodyPr>
            <a:normAutofit/>
          </a:bodyPr>
          <a:lstStyle/>
          <a:p>
            <a:r>
              <a:rPr lang="en-US" sz="2400" dirty="0"/>
              <a:t>HIV Trials : Reference posterior efficacy of </a:t>
            </a:r>
            <a:r>
              <a:rPr lang="en-US" sz="2400" dirty="0" err="1"/>
              <a:t>vaccince</a:t>
            </a:r>
            <a:endParaRPr lang="en-US" sz="2400" dirty="0"/>
          </a:p>
        </p:txBody>
      </p:sp>
      <p:pic>
        <p:nvPicPr>
          <p:cNvPr id="4" name="Content Placeholder 3" descr="Chart&#10;&#10;Description automatically generated">
            <a:extLst>
              <a:ext uri="{FF2B5EF4-FFF2-40B4-BE49-F238E27FC236}">
                <a16:creationId xmlns:a16="http://schemas.microsoft.com/office/drawing/2014/main" id="{6443BFF8-5164-214D-949F-1EC8146CAF05}"/>
              </a:ext>
            </a:extLst>
          </p:cNvPr>
          <p:cNvPicPr>
            <a:picLocks noGrp="1" noChangeAspect="1"/>
          </p:cNvPicPr>
          <p:nvPr>
            <p:ph idx="1"/>
          </p:nvPr>
        </p:nvPicPr>
        <p:blipFill>
          <a:blip r:embed="rId2"/>
          <a:stretch>
            <a:fillRect/>
          </a:stretch>
        </p:blipFill>
        <p:spPr>
          <a:xfrm>
            <a:off x="1466850" y="1608931"/>
            <a:ext cx="6210300" cy="4508500"/>
          </a:xfrm>
          <a:prstGeom prst="rect">
            <a:avLst/>
          </a:prstGeom>
        </p:spPr>
      </p:pic>
    </p:spTree>
    <p:extLst>
      <p:ext uri="{BB962C8B-B14F-4D97-AF65-F5344CB8AC3E}">
        <p14:creationId xmlns:p14="http://schemas.microsoft.com/office/powerpoint/2010/main" val="291878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4104-EEA1-5240-84EC-C66348DC07D2}"/>
              </a:ext>
            </a:extLst>
          </p:cNvPr>
          <p:cNvSpPr>
            <a:spLocks noGrp="1"/>
          </p:cNvSpPr>
          <p:nvPr>
            <p:ph type="ctrTitle"/>
          </p:nvPr>
        </p:nvSpPr>
        <p:spPr>
          <a:xfrm>
            <a:off x="1511710" y="2009980"/>
            <a:ext cx="6400800" cy="1752599"/>
          </a:xfrm>
        </p:spPr>
        <p:txBody>
          <a:bodyPr/>
          <a:lstStyle/>
          <a:p>
            <a:r>
              <a:rPr lang="en-US" dirty="0"/>
              <a:t>Appendix</a:t>
            </a:r>
          </a:p>
        </p:txBody>
      </p:sp>
      <p:sp>
        <p:nvSpPr>
          <p:cNvPr id="3" name="Subtitle 2">
            <a:extLst>
              <a:ext uri="{FF2B5EF4-FFF2-40B4-BE49-F238E27FC236}">
                <a16:creationId xmlns:a16="http://schemas.microsoft.com/office/drawing/2014/main" id="{56D1FFBB-416B-3E42-A21C-1E1FF5E72DD4}"/>
              </a:ext>
            </a:extLst>
          </p:cNvPr>
          <p:cNvSpPr>
            <a:spLocks noGrp="1"/>
          </p:cNvSpPr>
          <p:nvPr>
            <p:ph type="subTitle" idx="1"/>
          </p:nvPr>
        </p:nvSpPr>
        <p:spPr>
          <a:xfrm>
            <a:off x="1691148" y="2458064"/>
            <a:ext cx="6327058" cy="1304515"/>
          </a:xfrm>
        </p:spPr>
        <p:txBody>
          <a:bodyPr/>
          <a:lstStyle/>
          <a:p>
            <a:r>
              <a:rPr lang="en-US" dirty="0"/>
              <a:t>       </a:t>
            </a:r>
          </a:p>
        </p:txBody>
      </p:sp>
    </p:spTree>
    <p:extLst>
      <p:ext uri="{BB962C8B-B14F-4D97-AF65-F5344CB8AC3E}">
        <p14:creationId xmlns:p14="http://schemas.microsoft.com/office/powerpoint/2010/main" val="73871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EBC8-14BC-E84C-B379-AA49128BCC55}"/>
              </a:ext>
            </a:extLst>
          </p:cNvPr>
          <p:cNvSpPr>
            <a:spLocks noGrp="1"/>
          </p:cNvSpPr>
          <p:nvPr>
            <p:ph type="title"/>
          </p:nvPr>
        </p:nvSpPr>
        <p:spPr/>
        <p:txBody>
          <a:bodyPr>
            <a:normAutofit/>
          </a:bodyPr>
          <a:lstStyle/>
          <a:p>
            <a:r>
              <a:rPr lang="en-US" sz="2800" dirty="0"/>
              <a:t>Very short summary of Jeffreys proposal</a:t>
            </a:r>
          </a:p>
        </p:txBody>
      </p:sp>
      <p:sp>
        <p:nvSpPr>
          <p:cNvPr id="3" name="Content Placeholder 2">
            <a:extLst>
              <a:ext uri="{FF2B5EF4-FFF2-40B4-BE49-F238E27FC236}">
                <a16:creationId xmlns:a16="http://schemas.microsoft.com/office/drawing/2014/main" id="{A3BBDE5E-E4BF-9848-BBFA-54C2EEB70F97}"/>
              </a:ext>
            </a:extLst>
          </p:cNvPr>
          <p:cNvSpPr>
            <a:spLocks noGrp="1"/>
          </p:cNvSpPr>
          <p:nvPr>
            <p:ph idx="1"/>
          </p:nvPr>
        </p:nvSpPr>
        <p:spPr/>
        <p:txBody>
          <a:bodyPr>
            <a:normAutofit fontScale="55000" lnSpcReduction="20000"/>
          </a:bodyPr>
          <a:lstStyle/>
          <a:p>
            <a:endParaRPr lang="en-US" sz="2000" dirty="0"/>
          </a:p>
          <a:p>
            <a:r>
              <a:rPr lang="en-US" dirty="0"/>
              <a:t>There are a few reasons for having different priors for testing and estimation. </a:t>
            </a:r>
          </a:p>
          <a:p>
            <a:endParaRPr lang="en-US" dirty="0"/>
          </a:p>
          <a:p>
            <a:r>
              <a:rPr lang="en-US" dirty="0"/>
              <a:t>One of them is that some priors commonly used for estimation have a terrible behavior when used for testing (such as converging  to the null model with probability 1 as n—&gt; infinity regardless of what the truth is, one example is using a flat prior on the real line for the regression coefficients, this one is commonly used for estimation but has this terrible behavior for testing).  This is for example the case of the Jeffreys’ prior for the multivariate normal model, which can be used for estimation but not for testing.  </a:t>
            </a:r>
            <a:br>
              <a:rPr lang="en-US" dirty="0"/>
            </a:br>
            <a:endParaRPr lang="en-US" dirty="0"/>
          </a:p>
          <a:p>
            <a:r>
              <a:rPr lang="en-US" dirty="0"/>
              <a:t>Also, there is the issue that the author mentions in the paper, if you are testing a sharp null hypothesis you want that event to have probability greater than 0, and that is not the case if you have a continuous parameter</a:t>
            </a:r>
          </a:p>
          <a:p>
            <a:br>
              <a:rPr lang="en-US" sz="2000" dirty="0"/>
            </a:br>
            <a:endParaRPr lang="en-US" sz="2000" dirty="0"/>
          </a:p>
        </p:txBody>
      </p:sp>
    </p:spTree>
    <p:extLst>
      <p:ext uri="{BB962C8B-B14F-4D97-AF65-F5344CB8AC3E}">
        <p14:creationId xmlns:p14="http://schemas.microsoft.com/office/powerpoint/2010/main" val="195007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B383-5103-1446-B5DF-A8C62A94A5E9}"/>
              </a:ext>
            </a:extLst>
          </p:cNvPr>
          <p:cNvSpPr>
            <a:spLocks noGrp="1"/>
          </p:cNvSpPr>
          <p:nvPr>
            <p:ph type="title"/>
          </p:nvPr>
        </p:nvSpPr>
        <p:spPr/>
        <p:txBody>
          <a:bodyPr/>
          <a:lstStyle/>
          <a:p>
            <a:r>
              <a:rPr lang="en-US" dirty="0"/>
              <a:t>Proof </a:t>
            </a:r>
          </a:p>
        </p:txBody>
      </p:sp>
      <p:pic>
        <p:nvPicPr>
          <p:cNvPr id="5" name="Content Placeholder 4" descr="Text, letter&#10;&#10;Description automatically generated">
            <a:extLst>
              <a:ext uri="{FF2B5EF4-FFF2-40B4-BE49-F238E27FC236}">
                <a16:creationId xmlns:a16="http://schemas.microsoft.com/office/drawing/2014/main" id="{237553E6-D1EC-5347-B567-69083ABA657D}"/>
              </a:ext>
            </a:extLst>
          </p:cNvPr>
          <p:cNvPicPr>
            <a:picLocks noGrp="1" noChangeAspect="1"/>
          </p:cNvPicPr>
          <p:nvPr>
            <p:ph idx="1"/>
          </p:nvPr>
        </p:nvPicPr>
        <p:blipFill>
          <a:blip r:embed="rId2"/>
          <a:stretch>
            <a:fillRect/>
          </a:stretch>
        </p:blipFill>
        <p:spPr>
          <a:xfrm>
            <a:off x="743466" y="1501878"/>
            <a:ext cx="3894805" cy="4525963"/>
          </a:xfrm>
        </p:spPr>
      </p:pic>
      <p:pic>
        <p:nvPicPr>
          <p:cNvPr id="7" name="Picture 6">
            <a:extLst>
              <a:ext uri="{FF2B5EF4-FFF2-40B4-BE49-F238E27FC236}">
                <a16:creationId xmlns:a16="http://schemas.microsoft.com/office/drawing/2014/main" id="{0726EAFF-1792-AF45-B8E0-05B5A0EFF069}"/>
              </a:ext>
            </a:extLst>
          </p:cNvPr>
          <p:cNvPicPr>
            <a:picLocks noChangeAspect="1"/>
          </p:cNvPicPr>
          <p:nvPr/>
        </p:nvPicPr>
        <p:blipFill>
          <a:blip r:embed="rId3"/>
          <a:srcRect/>
          <a:stretch/>
        </p:blipFill>
        <p:spPr>
          <a:xfrm>
            <a:off x="4638271" y="1501877"/>
            <a:ext cx="3894806" cy="4525963"/>
          </a:xfrm>
          <a:prstGeom prst="rect">
            <a:avLst/>
          </a:prstGeom>
        </p:spPr>
      </p:pic>
    </p:spTree>
    <p:extLst>
      <p:ext uri="{BB962C8B-B14F-4D97-AF65-F5344CB8AC3E}">
        <p14:creationId xmlns:p14="http://schemas.microsoft.com/office/powerpoint/2010/main" val="80823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045C-D964-A147-8950-15132D57530A}"/>
              </a:ext>
            </a:extLst>
          </p:cNvPr>
          <p:cNvSpPr>
            <a:spLocks noGrp="1"/>
          </p:cNvSpPr>
          <p:nvPr>
            <p:ph type="title"/>
          </p:nvPr>
        </p:nvSpPr>
        <p:spPr/>
        <p:txBody>
          <a:bodyPr/>
          <a:lstStyle/>
          <a:p>
            <a:r>
              <a:rPr lang="en-US" dirty="0"/>
              <a:t>Normal Intrinsic loss</a:t>
            </a:r>
          </a:p>
        </p:txBody>
      </p:sp>
      <p:pic>
        <p:nvPicPr>
          <p:cNvPr id="5" name="Content Placeholder 4" descr="Chart, line chart&#10;&#10;Description automatically generated">
            <a:extLst>
              <a:ext uri="{FF2B5EF4-FFF2-40B4-BE49-F238E27FC236}">
                <a16:creationId xmlns:a16="http://schemas.microsoft.com/office/drawing/2014/main" id="{2C889809-B929-1342-B078-A27B8270E4D2}"/>
              </a:ext>
            </a:extLst>
          </p:cNvPr>
          <p:cNvPicPr>
            <a:picLocks noGrp="1" noChangeAspect="1"/>
          </p:cNvPicPr>
          <p:nvPr>
            <p:ph idx="1"/>
          </p:nvPr>
        </p:nvPicPr>
        <p:blipFill>
          <a:blip r:embed="rId2"/>
          <a:stretch>
            <a:fillRect/>
          </a:stretch>
        </p:blipFill>
        <p:spPr>
          <a:xfrm>
            <a:off x="1885500" y="1600200"/>
            <a:ext cx="5373000" cy="4525963"/>
          </a:xfrm>
        </p:spPr>
      </p:pic>
    </p:spTree>
    <p:extLst>
      <p:ext uri="{BB962C8B-B14F-4D97-AF65-F5344CB8AC3E}">
        <p14:creationId xmlns:p14="http://schemas.microsoft.com/office/powerpoint/2010/main" val="145006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1216-64B7-6F42-AFF5-8086683472B7}"/>
              </a:ext>
            </a:extLst>
          </p:cNvPr>
          <p:cNvSpPr>
            <a:spLocks noGrp="1"/>
          </p:cNvSpPr>
          <p:nvPr>
            <p:ph type="title"/>
          </p:nvPr>
        </p:nvSpPr>
        <p:spPr/>
        <p:txBody>
          <a:bodyPr/>
          <a:lstStyle/>
          <a:p>
            <a:r>
              <a:rPr lang="en-US" dirty="0"/>
              <a:t>Thailand HIV Vaccine Trials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B89B3-411E-FA4A-BD1B-D4FEA2CD2CF4}"/>
                  </a:ext>
                </a:extLst>
              </p:cNvPr>
              <p:cNvSpPr>
                <a:spLocks noGrp="1"/>
              </p:cNvSpPr>
              <p:nvPr>
                <p:ph idx="1"/>
              </p:nvPr>
            </p:nvSpPr>
            <p:spPr>
              <a:xfrm>
                <a:off x="337457" y="1417638"/>
                <a:ext cx="8349343" cy="4863419"/>
              </a:xfrm>
            </p:spPr>
            <p:txBody>
              <a:bodyPr>
                <a:normAutofit/>
              </a:bodyPr>
              <a:lstStyle/>
              <a:p>
                <a:pPr marL="0" indent="0">
                  <a:buNone/>
                </a:pPr>
                <a:r>
                  <a:rPr lang="en-US" sz="2200" b="1" dirty="0"/>
                  <a:t>Hypothesis Testing</a:t>
                </a:r>
                <a:endParaRPr lang="en-US" sz="2200" dirty="0"/>
              </a:p>
              <a:p>
                <a:r>
                  <a:rPr lang="en-US" sz="2200" dirty="0"/>
                  <a:t>Vaccine group: r1 = 51 (infected), n1 = 8197 </a:t>
                </a:r>
              </a:p>
              <a:p>
                <a:r>
                  <a:rPr lang="en-US" sz="2200" dirty="0"/>
                  <a:t>Placebo group: r2 = 74 (infected), n2 = 8198</a:t>
                </a:r>
              </a:p>
              <a:p>
                <a:r>
                  <a:rPr lang="en-US" sz="2200" dirty="0"/>
                  <a:t>VE (vaccine efficacy) = </a:t>
                </a:r>
                <a14:m>
                  <m:oMath xmlns:m="http://schemas.openxmlformats.org/officeDocument/2006/math">
                    <m:r>
                      <a:rPr lang="en-US" sz="2200">
                        <a:latin typeface="Cambria Math" panose="02040503050406030204" pitchFamily="18" charset="0"/>
                      </a:rPr>
                      <m:t>1</m:t>
                    </m:r>
                    <m:r>
                      <a:rPr lang="en-US" sz="2200" i="1">
                        <a:latin typeface="Cambria Math" panose="02040503050406030204" pitchFamily="18" charset="0"/>
                      </a:rPr>
                      <m:t>−</m:t>
                    </m:r>
                    <m:f>
                      <m:fPr>
                        <m:ctrlPr>
                          <a:rPr lang="en-US" sz="2200" i="1">
                            <a:latin typeface="Cambria Math" panose="02040503050406030204" pitchFamily="18" charset="0"/>
                          </a:rPr>
                        </m:ctrlPr>
                      </m:fPr>
                      <m:num>
                        <m:r>
                          <m:rPr>
                            <m:sty m:val="p"/>
                          </m:rPr>
                          <a:rPr lang="en-US" sz="2200">
                            <a:latin typeface="Cambria Math" panose="02040503050406030204" pitchFamily="18" charset="0"/>
                          </a:rPr>
                          <m:t>r</m:t>
                        </m:r>
                        <m:r>
                          <a:rPr lang="en-US" sz="2200">
                            <a:latin typeface="Cambria Math" panose="02040503050406030204" pitchFamily="18" charset="0"/>
                          </a:rPr>
                          <m:t>1</m:t>
                        </m:r>
                        <m:r>
                          <m:rPr>
                            <m:lit/>
                          </m:rPr>
                          <a:rPr lang="en-US" sz="2200">
                            <a:latin typeface="Cambria Math" panose="02040503050406030204" pitchFamily="18" charset="0"/>
                          </a:rPr>
                          <m:t>/</m:t>
                        </m:r>
                        <m:r>
                          <m:rPr>
                            <m:sty m:val="p"/>
                          </m:rPr>
                          <a:rPr lang="en-US" sz="2200">
                            <a:latin typeface="Cambria Math" panose="02040503050406030204" pitchFamily="18" charset="0"/>
                          </a:rPr>
                          <m:t>n</m:t>
                        </m:r>
                        <m:r>
                          <a:rPr lang="en-US" sz="2200">
                            <a:latin typeface="Cambria Math" panose="02040503050406030204" pitchFamily="18" charset="0"/>
                          </a:rPr>
                          <m:t>1</m:t>
                        </m:r>
                      </m:num>
                      <m:den>
                        <m:r>
                          <a:rPr lang="en-US" sz="2200" i="1">
                            <a:latin typeface="Cambria Math" panose="02040503050406030204" pitchFamily="18" charset="0"/>
                          </a:rPr>
                          <m:t>𝑟</m:t>
                        </m:r>
                        <m:r>
                          <a:rPr lang="en-US" sz="2200" i="1">
                            <a:latin typeface="Cambria Math" panose="02040503050406030204" pitchFamily="18" charset="0"/>
                          </a:rPr>
                          <m:t>2</m:t>
                        </m:r>
                        <m:r>
                          <m:rPr>
                            <m:lit/>
                          </m:rP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2</m:t>
                        </m:r>
                      </m:den>
                    </m:f>
                  </m:oMath>
                </a14:m>
                <a:r>
                  <a:rPr lang="en-US" sz="2200" dirty="0"/>
                  <a:t> = 0.31. It was reported that HIV vaccine conferred about 30% protection against HIV acquisition.</a:t>
                </a:r>
              </a:p>
              <a:p>
                <a:r>
                  <a:rPr lang="en-US" sz="2200" dirty="0"/>
                  <a:t>Using Conventional frequentist testing, two corresponding binomial params </a:t>
                </a:r>
                <a14:m>
                  <m:oMath xmlns:m="http://schemas.openxmlformats.org/officeDocument/2006/math">
                    <m:r>
                      <m:rPr>
                        <m:sty m:val="p"/>
                      </m:rPr>
                      <a:rPr lang="en-US" sz="2200">
                        <a:latin typeface="Cambria Math" panose="02040503050406030204" pitchFamily="18" charset="0"/>
                      </a:rPr>
                      <m:t>θ</m:t>
                    </m:r>
                    <m:r>
                      <a:rPr lang="en-US" sz="2200" i="1" baseline="-25000">
                        <a:latin typeface="Cambria Math" panose="02040503050406030204" pitchFamily="18" charset="0"/>
                      </a:rPr>
                      <m:t>1</m:t>
                    </m:r>
                    <m:r>
                      <a:rPr lang="en-US" sz="2200" i="1">
                        <a:latin typeface="Cambria Math" panose="02040503050406030204" pitchFamily="18" charset="0"/>
                      </a:rPr>
                      <m:t>, </m:t>
                    </m:r>
                    <m:r>
                      <m:rPr>
                        <m:sty m:val="p"/>
                      </m:rPr>
                      <a:rPr lang="en-US" sz="2200">
                        <a:latin typeface="Cambria Math" panose="02040503050406030204" pitchFamily="18" charset="0"/>
                      </a:rPr>
                      <m:t>θ</m:t>
                    </m:r>
                    <m:r>
                      <a:rPr lang="en-US" sz="2200" i="1" baseline="-25000">
                        <a:latin typeface="Cambria Math" panose="02040503050406030204" pitchFamily="18" charset="0"/>
                      </a:rPr>
                      <m:t>2</m:t>
                    </m:r>
                  </m:oMath>
                </a14:m>
                <a:r>
                  <a:rPr lang="en-US" sz="2200" dirty="0"/>
                  <a:t> were said to be significantly different with p-value = 0.04. </a:t>
                </a:r>
              </a:p>
              <a:p>
                <a:r>
                  <a:rPr lang="en-US" sz="2200" dirty="0"/>
                  <a:t>Is this correct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458B89B3-411E-FA4A-BD1B-D4FEA2CD2CF4}"/>
                  </a:ext>
                </a:extLst>
              </p:cNvPr>
              <p:cNvSpPr>
                <a:spLocks noGrp="1" noRot="1" noChangeAspect="1" noMove="1" noResize="1" noEditPoints="1" noAdjustHandles="1" noChangeArrowheads="1" noChangeShapeType="1" noTextEdit="1"/>
              </p:cNvSpPr>
              <p:nvPr>
                <p:ph idx="1"/>
              </p:nvPr>
            </p:nvSpPr>
            <p:spPr>
              <a:xfrm>
                <a:off x="337457" y="1417638"/>
                <a:ext cx="8349343" cy="4863419"/>
              </a:xfrm>
              <a:blipFill>
                <a:blip r:embed="rId2"/>
                <a:stretch>
                  <a:fillRect l="-912" t="-781"/>
                </a:stretch>
              </a:blipFill>
            </p:spPr>
            <p:txBody>
              <a:bodyPr/>
              <a:lstStyle/>
              <a:p>
                <a:r>
                  <a:rPr lang="en-US">
                    <a:noFill/>
                  </a:rPr>
                  <a:t> </a:t>
                </a:r>
              </a:p>
            </p:txBody>
          </p:sp>
        </mc:Fallback>
      </mc:AlternateContent>
    </p:spTree>
    <p:extLst>
      <p:ext uri="{BB962C8B-B14F-4D97-AF65-F5344CB8AC3E}">
        <p14:creationId xmlns:p14="http://schemas.microsoft.com/office/powerpoint/2010/main" val="82206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ABC2-120C-A446-9379-0E1586BB2906}"/>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E7A0E42D-0294-6449-AC7D-1B73C2F262D0}"/>
              </a:ext>
            </a:extLst>
          </p:cNvPr>
          <p:cNvSpPr>
            <a:spLocks noGrp="1"/>
          </p:cNvSpPr>
          <p:nvPr>
            <p:ph idx="1"/>
          </p:nvPr>
        </p:nvSpPr>
        <p:spPr/>
        <p:txBody>
          <a:bodyPr/>
          <a:lstStyle/>
          <a:p>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A211D85-3C54-BC4B-BF56-CFED63E65A92}"/>
                  </a:ext>
                </a:extLst>
              </p:cNvPr>
              <p:cNvSpPr txBox="1">
                <a:spLocks/>
              </p:cNvSpPr>
              <p:nvPr/>
            </p:nvSpPr>
            <p:spPr>
              <a:xfrm>
                <a:off x="207072" y="1532186"/>
                <a:ext cx="8729855" cy="466198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US" sz="2000" dirty="0"/>
                  <a:t>Probability model: </a:t>
                </a:r>
                <a14:m>
                  <m:oMath xmlns:m="http://schemas.openxmlformats.org/officeDocument/2006/math">
                    <m:sSub>
                      <m:sSubPr>
                        <m:ctrlPr>
                          <a:rPr lang="ar-AE" sz="2000" i="1">
                            <a:latin typeface="Cambria Math" panose="02040503050406030204" pitchFamily="18" charset="0"/>
                          </a:rPr>
                        </m:ctrlPr>
                      </m:sSubPr>
                      <m:e>
                        <m:r>
                          <a:rPr lang="ar-AE" sz="2000">
                            <a:latin typeface="Cambria Math" panose="02040503050406030204" pitchFamily="18" charset="0"/>
                          </a:rPr>
                          <m:t>𝑀</m:t>
                        </m:r>
                      </m:e>
                      <m:sub>
                        <m:r>
                          <a:rPr lang="ar-AE" sz="2000">
                            <a:latin typeface="Cambria Math" panose="02040503050406030204" pitchFamily="18" charset="0"/>
                          </a:rPr>
                          <m:t>𝑧</m:t>
                        </m:r>
                      </m:sub>
                    </m:sSub>
                    <m:r>
                      <a:rPr lang="en-US" sz="2000">
                        <a:latin typeface="Cambria Math" panose="02040503050406030204" pitchFamily="18" charset="0"/>
                      </a:rPr>
                      <m:t>=</m:t>
                    </m:r>
                    <m:r>
                      <m:rPr>
                        <m:lit/>
                      </m:rPr>
                      <a:rPr lang="en-US" sz="2000">
                        <a:latin typeface="Cambria Math" panose="02040503050406030204" pitchFamily="18" charset="0"/>
                      </a:rPr>
                      <m:t>{</m:t>
                    </m:r>
                    <m:r>
                      <m:rPr>
                        <m:sty m:val="p"/>
                      </m:rPr>
                      <a:rPr lang="en-US" sz="2000">
                        <a:latin typeface="Cambria Math" panose="02040503050406030204" pitchFamily="18" charset="0"/>
                      </a:rPr>
                      <m:t>p</m:t>
                    </m:r>
                    <m:d>
                      <m:dPr>
                        <m:ctrlPr>
                          <a:rPr lang="en-US" sz="2000" i="1">
                            <a:latin typeface="Cambria Math" panose="02040503050406030204" pitchFamily="18" charset="0"/>
                          </a:rPr>
                        </m:ctrlPr>
                      </m:dPr>
                      <m:e>
                        <m:r>
                          <m:rPr>
                            <m:sty m:val="p"/>
                          </m:rPr>
                          <a:rPr lang="en-US" sz="2000">
                            <a:latin typeface="Cambria Math" panose="02040503050406030204" pitchFamily="18" charset="0"/>
                          </a:rPr>
                          <m:t>z</m:t>
                        </m:r>
                      </m:e>
                      <m:e>
                        <m:r>
                          <m:rPr>
                            <m:sty m:val="p"/>
                          </m:rPr>
                          <a:rPr lang="en-US" sz="2000">
                            <a:latin typeface="Cambria Math" panose="02040503050406030204" pitchFamily="18" charset="0"/>
                          </a:rPr>
                          <m:t>ω</m:t>
                        </m:r>
                      </m:e>
                    </m:d>
                    <m:r>
                      <a:rPr lang="en-US" sz="2000">
                        <a:latin typeface="Cambria Math" panose="02040503050406030204" pitchFamily="18" charset="0"/>
                      </a:rPr>
                      <m:t>,</m:t>
                    </m:r>
                    <m:r>
                      <m:rPr>
                        <m:sty m:val="p"/>
                      </m:rPr>
                      <a:rPr lang="en-US" sz="2000">
                        <a:latin typeface="Cambria Math" panose="02040503050406030204" pitchFamily="18" charset="0"/>
                      </a:rPr>
                      <m:t>z</m:t>
                    </m:r>
                    <m:r>
                      <a:rPr lang="en-US" sz="2000">
                        <a:latin typeface="Cambria Math" panose="02040503050406030204" pitchFamily="18" charset="0"/>
                      </a:rPr>
                      <m:t>∈</m:t>
                    </m:r>
                    <m:r>
                      <m:rPr>
                        <m:sty m:val="p"/>
                      </m:rPr>
                      <a:rPr lang="en-US" sz="2000">
                        <a:latin typeface="Cambria Math" panose="02040503050406030204" pitchFamily="18" charset="0"/>
                      </a:rPr>
                      <m:t>Z</m:t>
                    </m:r>
                    <m:r>
                      <a:rPr lang="en-US" sz="2000">
                        <a:latin typeface="Cambria Math" panose="02040503050406030204" pitchFamily="18" charset="0"/>
                      </a:rPr>
                      <m:t>,</m:t>
                    </m:r>
                    <m:r>
                      <m:rPr>
                        <m:sty m:val="p"/>
                      </m:rPr>
                      <a:rPr lang="en-US" sz="2000" smtClean="0">
                        <a:latin typeface="Cambria Math" panose="02040503050406030204" pitchFamily="18" charset="0"/>
                      </a:rPr>
                      <m:t>ω</m:t>
                    </m:r>
                    <m:r>
                      <a:rPr lang="en-US" sz="2000">
                        <a:latin typeface="Cambria Math" panose="02040503050406030204" pitchFamily="18" charset="0"/>
                      </a:rPr>
                      <m:t>∈</m:t>
                    </m:r>
                    <m:r>
                      <m:rPr>
                        <m:sty m:val="p"/>
                      </m:rPr>
                      <a:rPr lang="en-US" sz="2000">
                        <a:latin typeface="Cambria Math" panose="02040503050406030204" pitchFamily="18" charset="0"/>
                      </a:rPr>
                      <m:t>Ω</m:t>
                    </m:r>
                    <m:r>
                      <m:rPr>
                        <m:lit/>
                      </m:rPr>
                      <a:rPr lang="en-US" sz="2000">
                        <a:latin typeface="Cambria Math" panose="02040503050406030204" pitchFamily="18" charset="0"/>
                      </a:rPr>
                      <m:t>}</m:t>
                    </m:r>
                    <m:r>
                      <a:rPr lang="en-US" sz="2000" b="0" i="0" smtClean="0">
                        <a:latin typeface="Cambria Math" panose="02040503050406030204" pitchFamily="18" charset="0"/>
                      </a:rPr>
                      <m:t>.</m:t>
                    </m:r>
                  </m:oMath>
                </a14:m>
                <a:endParaRPr lang="en-US" sz="2000" b="0" dirty="0"/>
              </a:p>
              <a:p>
                <a:r>
                  <a:rPr lang="en-US" sz="2000" dirty="0"/>
                  <a:t>All that can be said about any function </a:t>
                </a: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θ</m:t>
                    </m:r>
                    <m:d>
                      <m:dPr>
                        <m:ctrlPr>
                          <a:rPr lang="en-US" sz="2000" i="1">
                            <a:latin typeface="Cambria Math" panose="02040503050406030204" pitchFamily="18" charset="0"/>
                          </a:rPr>
                        </m:ctrlPr>
                      </m:dPr>
                      <m:e>
                        <m:r>
                          <m:rPr>
                            <m:sty m:val="p"/>
                          </m:rPr>
                          <a:rPr lang="en-US" sz="2000">
                            <a:latin typeface="Cambria Math" panose="02040503050406030204" pitchFamily="18" charset="0"/>
                          </a:rPr>
                          <m:t>z</m:t>
                        </m:r>
                      </m:e>
                      <m:e>
                        <m:r>
                          <m:rPr>
                            <m:sty m:val="p"/>
                          </m:rPr>
                          <a:rPr lang="en-US" sz="2000">
                            <a:latin typeface="Cambria Math" panose="02040503050406030204" pitchFamily="18" charset="0"/>
                          </a:rPr>
                          <m:t>ω</m:t>
                        </m:r>
                      </m:e>
                    </m:d>
                  </m:oMath>
                </a14:m>
                <a:r>
                  <a:rPr lang="en-US" sz="2000" dirty="0"/>
                  <a:t> </a:t>
                </a:r>
                <a14:m>
                  <m:oMath xmlns:m="http://schemas.openxmlformats.org/officeDocument/2006/math">
                    <m:r>
                      <a:rPr lang="en-US" sz="2000">
                        <a:latin typeface="Cambria Math" panose="02040503050406030204" pitchFamily="18" charset="0"/>
                      </a:rPr>
                      <m:t>∈</m:t>
                    </m:r>
                  </m:oMath>
                </a14:m>
                <a:r>
                  <a:rPr lang="en-US" sz="2000" dirty="0"/>
                  <a:t> </a:t>
                </a:r>
                <a14:m>
                  <m:oMath xmlns:m="http://schemas.openxmlformats.org/officeDocument/2006/math">
                    <m:r>
                      <m:rPr>
                        <m:sty m:val="p"/>
                      </m:rPr>
                      <a:rPr lang="el-GR" sz="2000" i="1" dirty="0" smtClean="0">
                        <a:latin typeface="Cambria Math" panose="02040503050406030204" pitchFamily="18" charset="0"/>
                        <a:ea typeface="Cambria Math" panose="02040503050406030204" pitchFamily="18" charset="0"/>
                      </a:rPr>
                      <m:t>Θ</m:t>
                    </m:r>
                  </m:oMath>
                </a14:m>
                <a:r>
                  <a:rPr lang="en-US" sz="2000" dirty="0"/>
                  <a:t> of vector </a:t>
                </a:r>
                <a14:m>
                  <m:oMath xmlns:m="http://schemas.openxmlformats.org/officeDocument/2006/math">
                    <m:r>
                      <m:rPr>
                        <m:sty m:val="p"/>
                      </m:rPr>
                      <a:rPr lang="en-US" sz="2000">
                        <a:latin typeface="Cambria Math" panose="02040503050406030204" pitchFamily="18" charset="0"/>
                      </a:rPr>
                      <m:t>ω</m:t>
                    </m:r>
                  </m:oMath>
                </a14:m>
                <a:r>
                  <a:rPr lang="en-US" sz="2000" dirty="0"/>
                  <a:t> is contained in its posterior distribution p(</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θ</m:t>
                    </m:r>
                    <m:r>
                      <a:rPr lang="el-GR" sz="2000" i="1">
                        <a:latin typeface="Cambria Math" panose="02040503050406030204" pitchFamily="18" charset="0"/>
                        <a:ea typeface="Cambria Math" panose="02040503050406030204" pitchFamily="18" charset="0"/>
                      </a:rPr>
                      <m:t> </m:t>
                    </m:r>
                  </m:oMath>
                </a14:m>
                <a:r>
                  <a:rPr lang="en-US" sz="2000" dirty="0"/>
                  <a:t>|z). </a:t>
                </a:r>
              </a:p>
              <a:p>
                <a:endParaRPr lang="en-US" dirty="0"/>
              </a:p>
            </p:txBody>
          </p:sp>
        </mc:Choice>
        <mc:Fallback xmlns="">
          <p:sp>
            <p:nvSpPr>
              <p:cNvPr id="5" name="Content Placeholder 2">
                <a:extLst>
                  <a:ext uri="{FF2B5EF4-FFF2-40B4-BE49-F238E27FC236}">
                    <a16:creationId xmlns:a16="http://schemas.microsoft.com/office/drawing/2014/main" id="{CA211D85-3C54-BC4B-BF56-CFED63E65A92}"/>
                  </a:ext>
                </a:extLst>
              </p:cNvPr>
              <p:cNvSpPr txBox="1">
                <a:spLocks noRot="1" noChangeAspect="1" noMove="1" noResize="1" noEditPoints="1" noAdjustHandles="1" noChangeArrowheads="1" noChangeShapeType="1" noTextEdit="1"/>
              </p:cNvSpPr>
              <p:nvPr/>
            </p:nvSpPr>
            <p:spPr>
              <a:xfrm>
                <a:off x="207072" y="1532186"/>
                <a:ext cx="8729855" cy="4661989"/>
              </a:xfrm>
              <a:prstGeom prst="rect">
                <a:avLst/>
              </a:prstGeom>
              <a:blipFill>
                <a:blip r:embed="rId3"/>
                <a:stretch>
                  <a:fillRect l="-435" t="-270"/>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553A539E-5311-B44A-B166-21634EA3E922}"/>
              </a:ext>
            </a:extLst>
          </p:cNvPr>
          <p:cNvSpPr/>
          <p:nvPr/>
        </p:nvSpPr>
        <p:spPr>
          <a:xfrm>
            <a:off x="1214314" y="2876971"/>
            <a:ext cx="2242159" cy="585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Bayesian Theory</a:t>
            </a:r>
          </a:p>
        </p:txBody>
      </p:sp>
      <p:cxnSp>
        <p:nvCxnSpPr>
          <p:cNvPr id="7" name="Straight Arrow Connector 6">
            <a:extLst>
              <a:ext uri="{FF2B5EF4-FFF2-40B4-BE49-F238E27FC236}">
                <a16:creationId xmlns:a16="http://schemas.microsoft.com/office/drawing/2014/main" id="{F6FC3BA1-2843-934C-9EF5-6830589C5574}"/>
              </a:ext>
            </a:extLst>
          </p:cNvPr>
          <p:cNvCxnSpPr>
            <a:cxnSpLocks/>
          </p:cNvCxnSpPr>
          <p:nvPr/>
        </p:nvCxnSpPr>
        <p:spPr>
          <a:xfrm flipH="1">
            <a:off x="1214314" y="3491893"/>
            <a:ext cx="865192" cy="617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7C39821-D2E6-D040-B4DD-27D1E60C61D4}"/>
              </a:ext>
            </a:extLst>
          </p:cNvPr>
          <p:cNvCxnSpPr>
            <a:cxnSpLocks/>
          </p:cNvCxnSpPr>
          <p:nvPr/>
        </p:nvCxnSpPr>
        <p:spPr>
          <a:xfrm>
            <a:off x="2922478" y="3509099"/>
            <a:ext cx="1022733" cy="600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629A45EE-4205-7E4D-95DA-D37E4216BB71}"/>
              </a:ext>
            </a:extLst>
          </p:cNvPr>
          <p:cNvSpPr/>
          <p:nvPr/>
        </p:nvSpPr>
        <p:spPr>
          <a:xfrm>
            <a:off x="462302" y="4120905"/>
            <a:ext cx="1842371" cy="8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Estimation (Point and Region)</a:t>
            </a:r>
          </a:p>
        </p:txBody>
      </p:sp>
      <p:sp>
        <p:nvSpPr>
          <p:cNvPr id="10" name="Rounded Rectangle 9">
            <a:extLst>
              <a:ext uri="{FF2B5EF4-FFF2-40B4-BE49-F238E27FC236}">
                <a16:creationId xmlns:a16="http://schemas.microsoft.com/office/drawing/2014/main" id="{2C76710E-E022-384A-A1C0-83B81E42ECEA}"/>
              </a:ext>
            </a:extLst>
          </p:cNvPr>
          <p:cNvSpPr/>
          <p:nvPr/>
        </p:nvSpPr>
        <p:spPr>
          <a:xfrm>
            <a:off x="2922478" y="4109946"/>
            <a:ext cx="1842370" cy="8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Hypothesis testing</a:t>
            </a:r>
          </a:p>
        </p:txBody>
      </p:sp>
      <p:cxnSp>
        <p:nvCxnSpPr>
          <p:cNvPr id="11" name="Straight Connector 10">
            <a:extLst>
              <a:ext uri="{FF2B5EF4-FFF2-40B4-BE49-F238E27FC236}">
                <a16:creationId xmlns:a16="http://schemas.microsoft.com/office/drawing/2014/main" id="{27FA86E7-0813-8547-AE9D-C2A3DB06ED40}"/>
              </a:ext>
            </a:extLst>
          </p:cNvPr>
          <p:cNvCxnSpPr>
            <a:cxnSpLocks/>
          </p:cNvCxnSpPr>
          <p:nvPr/>
        </p:nvCxnSpPr>
        <p:spPr>
          <a:xfrm>
            <a:off x="4880297" y="2320413"/>
            <a:ext cx="0" cy="336640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D96B16A2-713A-D847-B921-0DFD8239F707}"/>
                  </a:ext>
                </a:extLst>
              </p:cNvPr>
              <p:cNvSpPr/>
              <p:nvPr/>
            </p:nvSpPr>
            <p:spPr>
              <a:xfrm>
                <a:off x="5009658" y="2423628"/>
                <a:ext cx="3838184" cy="33945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One would expect the same prior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m:rPr>
                            <m:sty m:val="p"/>
                          </m:rPr>
                          <a:rPr lang="en-US">
                            <a:latin typeface="Cambria Math" panose="02040503050406030204" pitchFamily="18" charset="0"/>
                          </a:rPr>
                          <m:t>ω</m:t>
                        </m:r>
                      </m:e>
                    </m:d>
                  </m:oMath>
                </a14:m>
                <a:r>
                  <a:rPr lang="en-US" dirty="0">
                    <a:effectLst/>
                  </a:rPr>
                  <a:t> </a:t>
                </a:r>
                <a:r>
                  <a:rPr lang="en-US" dirty="0"/>
                  <a:t>could be used to derive both type of summaries(estimation and hypothesis testing).</a:t>
                </a:r>
              </a:p>
              <a:p>
                <a:pPr algn="ctr"/>
                <a:endParaRPr lang="en-US" dirty="0"/>
              </a:p>
              <a:p>
                <a:pPr marL="285750" indent="-285750" algn="ctr">
                  <a:buFont typeface="Arial" panose="020B0604020202020204" pitchFamily="34" charset="0"/>
                  <a:buChar char="•"/>
                </a:pPr>
                <a:r>
                  <a:rPr lang="en-US" dirty="0"/>
                  <a:t>However, since Theory Of Probability (</a:t>
                </a:r>
                <a:r>
                  <a:rPr lang="en-US" dirty="0">
                    <a:hlinkClick r:id="" action="ppaction://hlinkshowjump?jump=lastslide"/>
                  </a:rPr>
                  <a:t>Jeffrey’s</a:t>
                </a:r>
                <a:r>
                  <a:rPr lang="en-US" dirty="0"/>
                  <a:t>), Bayesian methods have made use of radically difference types of prior</a:t>
                </a:r>
              </a:p>
            </p:txBody>
          </p:sp>
        </mc:Choice>
        <mc:Fallback xmlns="">
          <p:sp>
            <p:nvSpPr>
              <p:cNvPr id="12" name="Rounded Rectangle 11">
                <a:extLst>
                  <a:ext uri="{FF2B5EF4-FFF2-40B4-BE49-F238E27FC236}">
                    <a16:creationId xmlns:a16="http://schemas.microsoft.com/office/drawing/2014/main" id="{D96B16A2-713A-D847-B921-0DFD8239F707}"/>
                  </a:ext>
                </a:extLst>
              </p:cNvPr>
              <p:cNvSpPr>
                <a:spLocks noRot="1" noChangeAspect="1" noMove="1" noResize="1" noEditPoints="1" noAdjustHandles="1" noChangeArrowheads="1" noChangeShapeType="1" noTextEdit="1"/>
              </p:cNvSpPr>
              <p:nvPr/>
            </p:nvSpPr>
            <p:spPr>
              <a:xfrm>
                <a:off x="5009658" y="2423628"/>
                <a:ext cx="3838184" cy="3394553"/>
              </a:xfrm>
              <a:prstGeom prst="roundRect">
                <a:avLst/>
              </a:prstGeom>
              <a:blipFill>
                <a:blip r:embed="rId4"/>
                <a:stretch>
                  <a:fillRect b="-2602"/>
                </a:stretch>
              </a:blipFill>
            </p:spPr>
            <p:txBody>
              <a:bodyPr/>
              <a:lstStyle/>
              <a:p>
                <a:r>
                  <a:rPr lang="en-US">
                    <a:noFill/>
                  </a:rPr>
                  <a:t> </a:t>
                </a:r>
              </a:p>
            </p:txBody>
          </p:sp>
        </mc:Fallback>
      </mc:AlternateContent>
    </p:spTree>
    <p:extLst>
      <p:ext uri="{BB962C8B-B14F-4D97-AF65-F5344CB8AC3E}">
        <p14:creationId xmlns:p14="http://schemas.microsoft.com/office/powerpoint/2010/main" val="111554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7D85-9043-EB4B-A673-7D1510839783}"/>
              </a:ext>
            </a:extLst>
          </p:cNvPr>
          <p:cNvSpPr>
            <a:spLocks noGrp="1"/>
          </p:cNvSpPr>
          <p:nvPr>
            <p:ph type="title"/>
          </p:nvPr>
        </p:nvSpPr>
        <p:spPr/>
        <p:txBody>
          <a:bodyPr>
            <a:normAutofit/>
          </a:bodyPr>
          <a:lstStyle/>
          <a:p>
            <a:r>
              <a:rPr lang="en-US" sz="2800" dirty="0"/>
              <a:t>Key Ideas of the paper</a:t>
            </a:r>
          </a:p>
        </p:txBody>
      </p:sp>
      <p:sp>
        <p:nvSpPr>
          <p:cNvPr id="3" name="Content Placeholder 2">
            <a:extLst>
              <a:ext uri="{FF2B5EF4-FFF2-40B4-BE49-F238E27FC236}">
                <a16:creationId xmlns:a16="http://schemas.microsoft.com/office/drawing/2014/main" id="{B0489F8B-18D9-A648-B40D-92518F8EF5A9}"/>
              </a:ext>
            </a:extLst>
          </p:cNvPr>
          <p:cNvSpPr>
            <a:spLocks noGrp="1"/>
          </p:cNvSpPr>
          <p:nvPr>
            <p:ph idx="1"/>
          </p:nvPr>
        </p:nvSpPr>
        <p:spPr>
          <a:xfrm>
            <a:off x="457200" y="1240972"/>
            <a:ext cx="8229600" cy="4885192"/>
          </a:xfrm>
        </p:spPr>
        <p:txBody>
          <a:bodyPr>
            <a:normAutofit/>
          </a:bodyPr>
          <a:lstStyle/>
          <a:p>
            <a:endParaRPr lang="en-US" sz="1900" dirty="0"/>
          </a:p>
          <a:p>
            <a:pPr marL="0" indent="0">
              <a:buNone/>
            </a:pPr>
            <a:r>
              <a:rPr lang="en-US" sz="1900" i="1" dirty="0"/>
              <a:t>It is argued that this is certainly not necessary use two radically different types of prior for estimation and some for hypothesis testing. A coherent solution to both problems using the same prior is possible within the standard framework of Bayesian decision theory.</a:t>
            </a:r>
          </a:p>
          <a:p>
            <a:pPr marL="0" indent="0">
              <a:buNone/>
            </a:pPr>
            <a:endParaRPr lang="en-US" sz="1900" i="1" dirty="0"/>
          </a:p>
          <a:p>
            <a:pPr marL="0" indent="0">
              <a:buNone/>
            </a:pPr>
            <a:r>
              <a:rPr lang="en-US" sz="1900" dirty="0"/>
              <a:t>The paper specifies:</a:t>
            </a:r>
          </a:p>
          <a:p>
            <a:r>
              <a:rPr lang="en-US" sz="1900" dirty="0"/>
              <a:t>Point estimation, Region estimation and precise hypothesis testing results are dependent of on the choice of both the loss function and prior distribution</a:t>
            </a:r>
          </a:p>
          <a:p>
            <a:r>
              <a:rPr lang="en-US" sz="1900" dirty="0"/>
              <a:t>Proposes the required properties of a loss function (intrinsic log loss) as a self – calibrated information bases continuous loss function for Hypothesis Testing</a:t>
            </a:r>
          </a:p>
          <a:p>
            <a:r>
              <a:rPr lang="en-US" sz="1900" dirty="0"/>
              <a:t>Shows that by using a common prior and intrinsic log loss on Normal and binomial distributions we can do both estimation and Hypothesis testing</a:t>
            </a:r>
          </a:p>
          <a:p>
            <a:r>
              <a:rPr lang="en-US" sz="1900" dirty="0"/>
              <a:t>Application to HIV trial data from Thailand</a:t>
            </a:r>
          </a:p>
          <a:p>
            <a:endParaRPr lang="en-US" dirty="0"/>
          </a:p>
        </p:txBody>
      </p:sp>
    </p:spTree>
    <p:extLst>
      <p:ext uri="{BB962C8B-B14F-4D97-AF65-F5344CB8AC3E}">
        <p14:creationId xmlns:p14="http://schemas.microsoft.com/office/powerpoint/2010/main" val="377873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2771" y="827314"/>
                <a:ext cx="8284029" cy="5298849"/>
              </a:xfrm>
            </p:spPr>
            <p:txBody>
              <a:bodyPr>
                <a:normAutofit/>
              </a:bodyPr>
              <a:lstStyle/>
              <a:p>
                <a:pPr marL="0" lvl="0" indent="0">
                  <a:buNone/>
                </a:pPr>
                <a:r>
                  <a:rPr lang="en-US" sz="2000" b="1" dirty="0"/>
                  <a:t>Integrated Bayesian analysis:</a:t>
                </a:r>
              </a:p>
              <a:p>
                <a:pPr marL="0" lvl="0" indent="0">
                  <a:buNone/>
                </a:pPr>
                <a:endParaRPr lang="en-US" sz="1400" dirty="0"/>
              </a:p>
              <a:p>
                <a:pPr lvl="0">
                  <a:buAutoNum type="arabicPeriod"/>
                </a:pPr>
                <a:r>
                  <a:rPr lang="en-US" sz="1400" dirty="0"/>
                  <a:t>A decision theoretic formulation for estimation(point and region) and hypothesis testing highly depend on the choices of both the loss function and the prior distribution.</a:t>
                </a:r>
              </a:p>
              <a:p>
                <a:pPr marL="0" lvl="0" indent="0">
                  <a:buNone/>
                </a:pPr>
                <a:endParaRPr lang="en-US" sz="1400" dirty="0"/>
              </a:p>
              <a:p>
                <a:pPr>
                  <a:buAutoNum type="arabicPeriod"/>
                </a:pPr>
                <a:r>
                  <a:rPr lang="en-US" sz="1400" dirty="0"/>
                  <a:t>It is argued that their construction is better made with a coherent decision theoretical framework, making use of the same prior distribution in all cases.</a:t>
                </a:r>
              </a:p>
              <a:p>
                <a:pPr>
                  <a:buAutoNum type="arabicPeriod"/>
                </a:pPr>
                <a:endParaRPr lang="en-US" sz="1400" dirty="0"/>
              </a:p>
              <a:p>
                <a:pPr>
                  <a:buAutoNum type="arabicPeriod"/>
                </a:pPr>
                <a:r>
                  <a:rPr lang="en-US" sz="1400" dirty="0"/>
                  <a:t>Let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𝑀</m:t>
                        </m:r>
                      </m:e>
                      <m:sub>
                        <m:r>
                          <a:rPr lang="ar-AE" sz="1400">
                            <a:latin typeface="Cambria Math" panose="02040503050406030204" pitchFamily="18" charset="0"/>
                          </a:rPr>
                          <m:t>𝑧</m:t>
                        </m:r>
                      </m:sub>
                    </m:sSub>
                    <m:r>
                      <a:rPr lang="ar-AE" sz="1400">
                        <a:latin typeface="Cambria Math" panose="02040503050406030204" pitchFamily="18" charset="0"/>
                      </a:rPr>
                      <m:t>=</m:t>
                    </m:r>
                    <m:r>
                      <a:rPr lang="en-US" sz="1400" b="0" i="0" smtClean="0">
                        <a:latin typeface="Cambria Math" panose="02040503050406030204" pitchFamily="18" charset="0"/>
                      </a:rPr>
                      <m:t>{</m:t>
                    </m:r>
                    <m:r>
                      <a:rPr lang="ar-AE" sz="1400">
                        <a:latin typeface="Cambria Math" panose="02040503050406030204" pitchFamily="18" charset="0"/>
                      </a:rPr>
                      <m:t>𝑝</m:t>
                    </m:r>
                    <m:d>
                      <m:dPr>
                        <m:ctrlPr>
                          <a:rPr lang="ar-AE" sz="1400" i="1">
                            <a:latin typeface="Cambria Math" panose="02040503050406030204" pitchFamily="18" charset="0"/>
                          </a:rPr>
                        </m:ctrlPr>
                      </m:dPr>
                      <m:e>
                        <m:r>
                          <a:rPr lang="ar-AE" sz="1400">
                            <a:latin typeface="Cambria Math" panose="02040503050406030204" pitchFamily="18" charset="0"/>
                          </a:rPr>
                          <m:t>𝑧</m:t>
                        </m:r>
                        <m:r>
                          <a:rPr lang="ar-AE" sz="1400">
                            <a:latin typeface="Cambria Math" panose="02040503050406030204" pitchFamily="18" charset="0"/>
                          </a:rPr>
                          <m:t>|</m:t>
                        </m:r>
                        <m:r>
                          <a:rPr lang="ar-AE" sz="1400">
                            <a:latin typeface="Cambria Math" panose="02040503050406030204" pitchFamily="18" charset="0"/>
                          </a:rPr>
                          <m:t>𝜔</m:t>
                        </m:r>
                      </m:e>
                    </m:d>
                    <m:r>
                      <a:rPr lang="ar-AE" sz="1400">
                        <a:latin typeface="Cambria Math" panose="02040503050406030204" pitchFamily="18" charset="0"/>
                      </a:rPr>
                      <m:t>,</m:t>
                    </m:r>
                    <m:r>
                      <a:rPr lang="ar-AE" sz="1400">
                        <a:latin typeface="Cambria Math" panose="02040503050406030204" pitchFamily="18" charset="0"/>
                      </a:rPr>
                      <m:t>𝑧</m:t>
                    </m:r>
                    <m:r>
                      <a:rPr lang="ar-AE" sz="1400">
                        <a:latin typeface="Cambria Math" panose="02040503050406030204" pitchFamily="18" charset="0"/>
                      </a:rPr>
                      <m:t>∈</m:t>
                    </m:r>
                    <m:r>
                      <a:rPr lang="ar-AE" sz="1400">
                        <a:latin typeface="Cambria Math" panose="02040503050406030204" pitchFamily="18" charset="0"/>
                      </a:rPr>
                      <m:t>𝑍</m:t>
                    </m:r>
                    <m:r>
                      <a:rPr lang="ar-AE" sz="1400">
                        <a:latin typeface="Cambria Math" panose="02040503050406030204" pitchFamily="18" charset="0"/>
                      </a:rPr>
                      <m:t>,</m:t>
                    </m:r>
                    <m:r>
                      <a:rPr lang="ar-AE" sz="1400">
                        <a:latin typeface="Cambria Math" panose="02040503050406030204" pitchFamily="18" charset="0"/>
                      </a:rPr>
                      <m:t>𝜔</m:t>
                    </m:r>
                    <m:r>
                      <a:rPr lang="ar-AE" sz="1400">
                        <a:latin typeface="Cambria Math" panose="02040503050406030204" pitchFamily="18" charset="0"/>
                      </a:rPr>
                      <m:t>∈ </m:t>
                    </m:r>
                    <m:r>
                      <m:rPr>
                        <m:sty m:val="p"/>
                      </m:rPr>
                      <a:rPr lang="el-GR" sz="1400" b="0" i="1" smtClean="0">
                        <a:latin typeface="Cambria Math" panose="02040503050406030204" pitchFamily="18" charset="0"/>
                        <a:ea typeface="Cambria Math" panose="02040503050406030204" pitchFamily="18" charset="0"/>
                      </a:rPr>
                      <m:t>Ω</m:t>
                    </m:r>
                  </m:oMath>
                </a14:m>
                <a:r>
                  <a:rPr lang="ar-AE" sz="1400" dirty="0"/>
                  <a:t> </a:t>
                </a:r>
                <a:r>
                  <a:rPr lang="en-US" sz="1400" dirty="0"/>
                  <a:t>} be data generating model where Z = </a:t>
                </a:r>
                <a14:m>
                  <m:oMath xmlns:m="http://schemas.openxmlformats.org/officeDocument/2006/math">
                    <m:sSup>
                      <m:sSupPr>
                        <m:ctrlPr>
                          <a:rPr lang="ar-AE" sz="1400" i="1">
                            <a:latin typeface="Cambria Math" panose="02040503050406030204" pitchFamily="18" charset="0"/>
                          </a:rPr>
                        </m:ctrlPr>
                      </m:sSupPr>
                      <m:e>
                        <m:r>
                          <a:rPr lang="ar-AE" sz="1400">
                            <a:latin typeface="Cambria Math" panose="02040503050406030204" pitchFamily="18" charset="0"/>
                          </a:rPr>
                          <m:t>𝑋</m:t>
                        </m:r>
                      </m:e>
                      <m:sup>
                        <m:r>
                          <a:rPr lang="ar-AE" sz="1400">
                            <a:latin typeface="Cambria Math" panose="02040503050406030204" pitchFamily="18" charset="0"/>
                          </a:rPr>
                          <m:t>𝑛</m:t>
                        </m:r>
                      </m:sup>
                    </m:sSup>
                  </m:oMath>
                </a14:m>
                <a:r>
                  <a:rPr lang="ar-AE" sz="1400" dirty="0"/>
                  <a:t> </a:t>
                </a:r>
                <a:r>
                  <a:rPr lang="en-US" sz="1400" dirty="0"/>
                  <a:t>and </a:t>
                </a:r>
                <a14:m>
                  <m:oMath xmlns:m="http://schemas.openxmlformats.org/officeDocument/2006/math">
                    <m:r>
                      <a:rPr lang="en-US" sz="1400">
                        <a:latin typeface="Cambria Math" panose="02040503050406030204" pitchFamily="18" charset="0"/>
                      </a:rPr>
                      <m:t>𝜃</m:t>
                    </m:r>
                    <m:d>
                      <m:dPr>
                        <m:ctrlPr>
                          <a:rPr lang="ar-AE" sz="1400" i="1">
                            <a:latin typeface="Cambria Math" panose="02040503050406030204" pitchFamily="18" charset="0"/>
                          </a:rPr>
                        </m:ctrlPr>
                      </m:dPr>
                      <m:e>
                        <m:r>
                          <a:rPr lang="ar-AE" sz="1400">
                            <a:latin typeface="Cambria Math" panose="02040503050406030204" pitchFamily="18" charset="0"/>
                          </a:rPr>
                          <m:t>𝜔</m:t>
                        </m:r>
                      </m:e>
                    </m:d>
                  </m:oMath>
                </a14:m>
                <a:r>
                  <a:rPr lang="ar-AE" sz="1400" dirty="0"/>
                  <a:t> </a:t>
                </a:r>
                <a:r>
                  <a:rPr lang="en-US" sz="1400" dirty="0"/>
                  <a:t>is vector of interest.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𝑀</m:t>
                        </m:r>
                      </m:e>
                      <m:sub>
                        <m:r>
                          <a:rPr lang="ar-AE" sz="1400">
                            <a:latin typeface="Cambria Math" panose="02040503050406030204" pitchFamily="18" charset="0"/>
                          </a:rPr>
                          <m:t>𝑧</m:t>
                        </m:r>
                      </m:sub>
                    </m:sSub>
                  </m:oMath>
                </a14:m>
                <a:r>
                  <a:rPr lang="ar-AE" sz="1400" dirty="0"/>
                  <a:t> </a:t>
                </a:r>
                <a:r>
                  <a:rPr lang="en-US" sz="1400" dirty="0"/>
                  <a:t>can be expressed as: </a:t>
                </a:r>
              </a:p>
              <a:p>
                <a:pPr marL="0" indent="0">
                  <a:buNone/>
                </a:pPr>
                <a:r>
                  <a:rPr lang="en-US" sz="1400" dirty="0"/>
                  <a: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𝑀</m:t>
                        </m:r>
                      </m:e>
                      <m:sub>
                        <m:r>
                          <a:rPr lang="ar-AE" sz="1400">
                            <a:latin typeface="Cambria Math" panose="02040503050406030204" pitchFamily="18" charset="0"/>
                          </a:rPr>
                          <m:t>𝑧</m:t>
                        </m:r>
                      </m:sub>
                    </m:sSub>
                    <m:r>
                      <a:rPr lang="ar-AE" sz="1400">
                        <a:latin typeface="Cambria Math" panose="02040503050406030204" pitchFamily="18" charset="0"/>
                      </a:rPr>
                      <m:t>=</m:t>
                    </m:r>
                    <m:r>
                      <a:rPr lang="en-US" sz="1400" b="0" i="0" smtClean="0">
                        <a:latin typeface="Cambria Math" panose="02040503050406030204" pitchFamily="18" charset="0"/>
                      </a:rPr>
                      <m:t>{</m:t>
                    </m:r>
                    <m:r>
                      <a:rPr lang="ar-AE" sz="1400">
                        <a:latin typeface="Cambria Math" panose="02040503050406030204" pitchFamily="18" charset="0"/>
                      </a:rPr>
                      <m:t>𝑝</m:t>
                    </m:r>
                    <m:d>
                      <m:dPr>
                        <m:ctrlPr>
                          <a:rPr lang="ar-AE" sz="1400" i="1">
                            <a:latin typeface="Cambria Math" panose="02040503050406030204" pitchFamily="18" charset="0"/>
                          </a:rPr>
                        </m:ctrlPr>
                      </m:dPr>
                      <m:e>
                        <m:r>
                          <a:rPr lang="ar-AE" sz="1400">
                            <a:latin typeface="Cambria Math" panose="02040503050406030204" pitchFamily="18" charset="0"/>
                          </a:rPr>
                          <m:t>𝑧</m:t>
                        </m:r>
                        <m:r>
                          <a:rPr lang="ar-AE" sz="1400">
                            <a:latin typeface="Cambria Math" panose="02040503050406030204" pitchFamily="18" charset="0"/>
                          </a:rPr>
                          <m:t>|</m:t>
                        </m:r>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r>
                      <a:rPr lang="ar-AE" sz="1400">
                        <a:latin typeface="Cambria Math" panose="02040503050406030204" pitchFamily="18" charset="0"/>
                      </a:rPr>
                      <m:t>𝑧</m:t>
                    </m:r>
                    <m:r>
                      <a:rPr lang="ar-AE" sz="1400">
                        <a:latin typeface="Cambria Math" panose="02040503050406030204" pitchFamily="18" charset="0"/>
                      </a:rPr>
                      <m:t>∈</m:t>
                    </m:r>
                    <m:r>
                      <a:rPr lang="ar-AE" sz="1400">
                        <a:latin typeface="Cambria Math" panose="02040503050406030204" pitchFamily="18" charset="0"/>
                      </a:rPr>
                      <m:t>𝑍</m:t>
                    </m:r>
                    <m:r>
                      <a:rPr lang="ar-AE" sz="1400">
                        <a:latin typeface="Cambria Math" panose="02040503050406030204" pitchFamily="18" charset="0"/>
                      </a:rPr>
                      <m:t>,</m:t>
                    </m:r>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𝛩</m:t>
                    </m:r>
                    <m:r>
                      <a:rPr lang="ar-AE" sz="1400">
                        <a:latin typeface="Cambria Math" panose="02040503050406030204" pitchFamily="18" charset="0"/>
                      </a:rPr>
                      <m:t>,</m:t>
                    </m:r>
                    <m:r>
                      <a:rPr lang="ar-AE" sz="1400">
                        <a:latin typeface="Cambria Math" panose="02040503050406030204" pitchFamily="18" charset="0"/>
                      </a:rPr>
                      <m:t>𝜆</m:t>
                    </m:r>
                    <m:r>
                      <a:rPr lang="en-US" sz="1400">
                        <a:latin typeface="Cambria Math" panose="02040503050406030204" pitchFamily="18" charset="0"/>
                      </a:rPr>
                      <m:t>∈</m:t>
                    </m:r>
                    <m:r>
                      <a:rPr lang="en-US" sz="1400" b="0" i="0" smtClean="0">
                        <a:latin typeface="Cambria Math" panose="02040503050406030204" pitchFamily="18" charset="0"/>
                      </a:rPr>
                      <m:t> </m:t>
                    </m:r>
                    <m:r>
                      <a:rPr lang="ar-AE" sz="1400">
                        <a:latin typeface="Cambria Math" panose="02040503050406030204" pitchFamily="18" charset="0"/>
                      </a:rPr>
                      <m:t>𝛬</m:t>
                    </m:r>
                  </m:oMath>
                </a14:m>
                <a:r>
                  <a:rPr lang="en-US" sz="1400" dirty="0"/>
                  <a:t>}</a:t>
                </a:r>
                <a:r>
                  <a:rPr lang="ar-AE" sz="1400" dirty="0"/>
                  <a:t>, </a:t>
                </a:r>
                <a:r>
                  <a:rPr lang="en-US" sz="1400" dirty="0"/>
                  <a:t>where </a:t>
                </a:r>
                <a14:m>
                  <m:oMath xmlns:m="http://schemas.openxmlformats.org/officeDocument/2006/math">
                    <m:r>
                      <a:rPr lang="en-US" sz="1400">
                        <a:latin typeface="Cambria Math" panose="02040503050406030204" pitchFamily="18" charset="0"/>
                      </a:rPr>
                      <m:t>𝜆</m:t>
                    </m:r>
                  </m:oMath>
                </a14:m>
                <a:r>
                  <a:rPr lang="en-US" sz="1400" dirty="0"/>
                  <a:t> is some appropriately chosen nuisance parameter.</a:t>
                </a:r>
              </a:p>
              <a:p>
                <a:pPr marL="0" indent="0">
                  <a:buNone/>
                </a:pPr>
                <a:endParaRPr lang="en-US" sz="1400" dirty="0"/>
              </a:p>
              <a:p>
                <a:pPr>
                  <a:buAutoNum type="arabicPlain" startAt="4"/>
                </a:pPr>
                <a:r>
                  <a:rPr lang="en-US" sz="1400" dirty="0"/>
                  <a:t>The loss function for (unknown) parameter values </a:t>
                </a:r>
                <a14:m>
                  <m:oMath xmlns:m="http://schemas.openxmlformats.org/officeDocument/2006/math">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oMath>
                </a14:m>
                <a:r>
                  <a:rPr lang="ar-AE" sz="1400" dirty="0"/>
                  <a:t> </a:t>
                </a:r>
                <a:r>
                  <a:rPr lang="en-US" sz="1400" dirty="0"/>
                  <a:t>if working with model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𝑀</m:t>
                        </m:r>
                      </m:e>
                      <m:sub>
                        <m:r>
                          <a:rPr lang="ar-AE" sz="1400">
                            <a:latin typeface="Cambria Math" panose="02040503050406030204" pitchFamily="18" charset="0"/>
                          </a:rPr>
                          <m:t>𝑧</m:t>
                        </m:r>
                      </m:sub>
                    </m:sSub>
                  </m:oMath>
                </a14:m>
                <a:r>
                  <a:rPr lang="ar-AE" sz="1400" dirty="0"/>
                  <a:t> </a:t>
                </a:r>
                <a:r>
                  <a:rPr lang="en-US" sz="1400" dirty="0"/>
                  <a:t>and using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oMath>
                </a14:m>
                <a:r>
                  <a:rPr lang="ar-AE" sz="1400" dirty="0"/>
                  <a:t> </a:t>
                </a:r>
                <a:r>
                  <a:rPr lang="en-US" sz="1400" dirty="0"/>
                  <a:t>as proxy for </a:t>
                </a:r>
                <a14:m>
                  <m:oMath xmlns:m="http://schemas.openxmlformats.org/officeDocument/2006/math">
                    <m:r>
                      <a:rPr lang="en-US" sz="1400">
                        <a:latin typeface="Cambria Math" panose="02040503050406030204" pitchFamily="18" charset="0"/>
                      </a:rPr>
                      <m:t>𝜃</m:t>
                    </m:r>
                  </m:oMath>
                </a14:m>
                <a:r>
                  <a:rPr lang="en-US" sz="1400" dirty="0"/>
                  <a:t> is given as : </a:t>
                </a:r>
                <a14:m>
                  <m:oMath xmlns:m="http://schemas.openxmlformats.org/officeDocument/2006/math">
                    <m:r>
                      <a:rPr lang="ar-AE" sz="1400">
                        <a:latin typeface="Cambria Math" panose="02040503050406030204" pitchFamily="18" charset="0"/>
                      </a:rPr>
                      <m:t>𝑙</m:t>
                    </m:r>
                  </m:oMath>
                </a14:m>
                <a:r>
                  <a:rPr lang="en-US" sz="1400" b="1" dirty="0"/>
                  <a:t>{</a:t>
                </a:r>
                <a14:m>
                  <m:oMath xmlns:m="http://schemas.openxmlformats.org/officeDocument/2006/math">
                    <m:sSub>
                      <m:sSubPr>
                        <m:ctrlPr>
                          <a:rPr lang="ar-AE" sz="1400" b="1" i="1">
                            <a:latin typeface="Cambria Math" panose="02040503050406030204" pitchFamily="18" charset="0"/>
                          </a:rPr>
                        </m:ctrlPr>
                      </m:sSubPr>
                      <m:e>
                        <m:r>
                          <a:rPr lang="ar-AE" sz="1400" b="1" i="1">
                            <a:latin typeface="Cambria Math" panose="02040503050406030204" pitchFamily="18" charset="0"/>
                          </a:rPr>
                          <m:t>𝜽</m:t>
                        </m:r>
                      </m:e>
                      <m:sub>
                        <m:r>
                          <a:rPr lang="ar-AE" sz="1400" b="1" i="1">
                            <a:latin typeface="Cambria Math" panose="02040503050406030204" pitchFamily="18" charset="0"/>
                          </a:rPr>
                          <m:t>𝒐</m:t>
                        </m:r>
                      </m:sub>
                    </m:sSub>
                    <m:r>
                      <a:rPr lang="ar-AE" sz="1400" b="1">
                        <a:latin typeface="Cambria Math" panose="02040503050406030204" pitchFamily="18" charset="0"/>
                      </a:rPr>
                      <m:t>,</m:t>
                    </m:r>
                    <m:d>
                      <m:dPr>
                        <m:ctrlPr>
                          <a:rPr lang="ar-AE" sz="1400" b="1" i="1">
                            <a:latin typeface="Cambria Math" panose="02040503050406030204" pitchFamily="18" charset="0"/>
                          </a:rPr>
                        </m:ctrlPr>
                      </m:dPr>
                      <m:e>
                        <m:r>
                          <a:rPr lang="ar-AE" sz="1400" b="1" i="1">
                            <a:latin typeface="Cambria Math" panose="02040503050406030204" pitchFamily="18" charset="0"/>
                          </a:rPr>
                          <m:t>𝛉</m:t>
                        </m:r>
                        <m:r>
                          <a:rPr lang="ar-AE" sz="1400" b="1">
                            <a:latin typeface="Cambria Math" panose="02040503050406030204" pitchFamily="18" charset="0"/>
                          </a:rPr>
                          <m:t>,</m:t>
                        </m:r>
                        <m:r>
                          <a:rPr lang="ar-AE" sz="1400" b="1" i="1">
                            <a:latin typeface="Cambria Math" panose="02040503050406030204" pitchFamily="18" charset="0"/>
                          </a:rPr>
                          <m:t>𝝀</m:t>
                        </m:r>
                      </m:e>
                    </m:d>
                    <m:r>
                      <a:rPr lang="en-US" sz="1400" b="1" i="0" smtClean="0">
                        <a:latin typeface="Cambria Math" panose="02040503050406030204" pitchFamily="18" charset="0"/>
                      </a:rPr>
                      <m:t>}</m:t>
                    </m:r>
                  </m:oMath>
                </a14:m>
                <a:endParaRPr lang="en-US" sz="1400" b="1" dirty="0"/>
              </a:p>
              <a:p>
                <a:pPr marL="0" indent="0">
                  <a:buNone/>
                </a:pPr>
                <a:endParaRPr lang="ar-AE" sz="1400" b="1" dirty="0"/>
              </a:p>
              <a:p>
                <a:pPr>
                  <a:buAutoNum type="arabicPeriod" startAt="5"/>
                </a:pPr>
                <a:r>
                  <a:rPr lang="en-US" sz="1400" dirty="0"/>
                  <a:t>Posterior expected loss is given as:</a:t>
                </a:r>
              </a:p>
              <a:p>
                <a:pPr marL="0" lvl="0" indent="0">
                  <a:buNone/>
                </a:pPr>
                <a14:m>
                  <m:oMathPara xmlns:m="http://schemas.openxmlformats.org/officeDocument/2006/math">
                    <m:oMathParaPr>
                      <m:jc m:val="centerGroup"/>
                    </m:oMathParaPr>
                    <m:oMath xmlns:m="http://schemas.openxmlformats.org/officeDocument/2006/math">
                      <m:acc>
                        <m:accPr>
                          <m:chr m:val="‾"/>
                          <m:ctrlPr>
                            <a:rPr lang="ar-AE" sz="1400" i="1" smtClean="0">
                              <a:latin typeface="Cambria Math" panose="02040503050406030204" pitchFamily="18" charset="0"/>
                            </a:rPr>
                          </m:ctrlPr>
                        </m:accPr>
                        <m:e>
                          <m:r>
                            <a:rPr lang="ar-AE" sz="1400">
                              <a:latin typeface="Cambria Math" panose="02040503050406030204" pitchFamily="18" charset="0"/>
                            </a:rPr>
                            <m:t>𝑙</m:t>
                          </m:r>
                        </m:e>
                      </m:acc>
                      <m:d>
                        <m:dPr>
                          <m:ctrlPr>
                            <a:rPr lang="ar-AE" sz="1400" i="1">
                              <a:latin typeface="Cambria Math" panose="02040503050406030204" pitchFamily="18" charset="0"/>
                            </a:rPr>
                          </m:ctrlPr>
                        </m:dPr>
                        <m:e>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r>
                            <a:rPr lang="ar-AE" sz="1400">
                              <a:latin typeface="Cambria Math" panose="02040503050406030204" pitchFamily="18" charset="0"/>
                            </a:rPr>
                            <m:t>|</m:t>
                          </m:r>
                          <m:r>
                            <a:rPr lang="ar-AE" sz="1400">
                              <a:latin typeface="Cambria Math" panose="02040503050406030204" pitchFamily="18" charset="0"/>
                            </a:rPr>
                            <m:t>𝑧</m:t>
                          </m:r>
                        </m:e>
                      </m:d>
                      <m:r>
                        <a:rPr lang="ar-AE" sz="1400">
                          <a:latin typeface="Cambria Math" panose="02040503050406030204" pitchFamily="18" charset="0"/>
                        </a:rPr>
                        <m:t>=</m:t>
                      </m:r>
                      <m:nary>
                        <m:naryPr>
                          <m:limLoc m:val="subSup"/>
                          <m:ctrlPr>
                            <a:rPr lang="ar-AE" sz="1400" i="1">
                              <a:latin typeface="Cambria Math" panose="02040503050406030204" pitchFamily="18" charset="0"/>
                            </a:rPr>
                          </m:ctrlPr>
                        </m:naryPr>
                        <m:sub>
                          <m:r>
                            <a:rPr lang="ar-AE" sz="1400">
                              <a:latin typeface="Cambria Math" panose="02040503050406030204" pitchFamily="18" charset="0"/>
                            </a:rPr>
                            <m:t>𝛩</m:t>
                          </m:r>
                        </m:sub>
                        <m:sup>
                          <m:r>
                            <a:rPr lang="ar-AE" sz="1400">
                              <a:latin typeface="Cambria Math" panose="02040503050406030204" pitchFamily="18" charset="0"/>
                            </a:rPr>
                            <m:t>​</m:t>
                          </m:r>
                        </m:sup>
                        <m:e>
                          <m:nary>
                            <m:naryPr>
                              <m:limLoc m:val="subSup"/>
                              <m:ctrlPr>
                                <a:rPr lang="ar-AE" sz="1400" i="1">
                                  <a:latin typeface="Cambria Math" panose="02040503050406030204" pitchFamily="18" charset="0"/>
                                </a:rPr>
                              </m:ctrlPr>
                            </m:naryPr>
                            <m:sub>
                              <m:r>
                                <a:rPr lang="ar-AE" sz="1400">
                                  <a:latin typeface="Cambria Math" panose="02040503050406030204" pitchFamily="18" charset="0"/>
                                </a:rPr>
                                <m:t>𝛬</m:t>
                              </m:r>
                            </m:sub>
                            <m:sup>
                              <m:r>
                                <a:rPr lang="ar-AE" sz="1400">
                                  <a:latin typeface="Cambria Math" panose="02040503050406030204" pitchFamily="18" charset="0"/>
                                </a:rPr>
                                <m:t>​</m:t>
                              </m:r>
                            </m:sup>
                            <m:e>
                              <m:r>
                                <a:rPr lang="ar-AE" sz="1400">
                                  <a:latin typeface="Cambria Math" panose="02040503050406030204" pitchFamily="18" charset="0"/>
                                </a:rPr>
                                <m:t>𝑙</m:t>
                              </m:r>
                            </m:e>
                          </m:nary>
                        </m:e>
                      </m:nary>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r>
                        <a:rPr lang="ar-AE" sz="1400">
                          <a:latin typeface="Cambria Math" panose="02040503050406030204" pitchFamily="18" charset="0"/>
                        </a:rPr>
                        <m:t>𝑝</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r>
                            <a:rPr lang="ar-AE" sz="1400">
                              <a:latin typeface="Cambria Math" panose="02040503050406030204" pitchFamily="18" charset="0"/>
                            </a:rPr>
                            <m:t>|</m:t>
                          </m:r>
                          <m:r>
                            <a:rPr lang="ar-AE" sz="1400">
                              <a:latin typeface="Cambria Math" panose="02040503050406030204" pitchFamily="18" charset="0"/>
                            </a:rPr>
                            <m:t>𝑧</m:t>
                          </m:r>
                        </m:e>
                      </m:d>
                      <m:r>
                        <a:rPr lang="ar-AE" sz="1400">
                          <a:latin typeface="Cambria Math" panose="02040503050406030204" pitchFamily="18" charset="0"/>
                        </a:rPr>
                        <m:t>𝑑</m:t>
                      </m:r>
                      <m:d>
                        <m:dPr>
                          <m:ctrlPr>
                            <a:rPr lang="ar-AE" sz="1400" i="1">
                              <a:latin typeface="Cambria Math" panose="02040503050406030204" pitchFamily="18" charset="0"/>
                            </a:rPr>
                          </m:ctrlPr>
                        </m:dPr>
                        <m:e>
                          <m:r>
                            <a:rPr lang="ar-AE" sz="1400">
                              <a:latin typeface="Cambria Math" panose="02040503050406030204" pitchFamily="18" charset="0"/>
                            </a:rPr>
                            <m:t>𝜃</m:t>
                          </m:r>
                        </m:e>
                      </m:d>
                      <m:r>
                        <a:rPr lang="ar-AE" sz="1400">
                          <a:latin typeface="Cambria Math" panose="02040503050406030204" pitchFamily="18" charset="0"/>
                        </a:rPr>
                        <m:t>𝑑</m:t>
                      </m:r>
                      <m:d>
                        <m:dPr>
                          <m:ctrlPr>
                            <a:rPr lang="ar-AE" sz="1400" i="1">
                              <a:latin typeface="Cambria Math" panose="02040503050406030204" pitchFamily="18" charset="0"/>
                            </a:rPr>
                          </m:ctrlPr>
                        </m:dPr>
                        <m:e>
                          <m:r>
                            <a:rPr lang="ar-AE" sz="1400">
                              <a:latin typeface="Cambria Math" panose="02040503050406030204" pitchFamily="18" charset="0"/>
                            </a:rPr>
                            <m:t>𝜆</m:t>
                          </m:r>
                        </m:e>
                      </m:d>
                    </m:oMath>
                  </m:oMathPara>
                </a14:m>
                <a:endParaRPr lang="en-US" sz="1400" dirty="0"/>
              </a:p>
              <a:p>
                <a:pPr marL="0" lvl="0" indent="0">
                  <a:buNone/>
                </a:pPr>
                <a:r>
                  <a:rPr lang="en-US" sz="1400" dirty="0"/>
                  <a:t>Where </a:t>
                </a:r>
                <a14:m>
                  <m:oMath xmlns:m="http://schemas.openxmlformats.org/officeDocument/2006/math">
                    <m:r>
                      <a:rPr lang="ar-AE" sz="1400">
                        <a:latin typeface="Cambria Math" panose="02040503050406030204" pitchFamily="18" charset="0"/>
                      </a:rPr>
                      <m:t>𝑝</m:t>
                    </m:r>
                    <m:d>
                      <m:dPr>
                        <m:ctrlPr>
                          <a:rPr lang="ar-AE" sz="1400" i="1">
                            <a:latin typeface="Cambria Math" panose="02040503050406030204" pitchFamily="18" charset="0"/>
                          </a:rPr>
                        </m:ctrlPr>
                      </m:dPr>
                      <m:e>
                        <m:r>
                          <m:rPr>
                            <m:sty m:val="p"/>
                          </m:rPr>
                          <a:rPr lang="ar-AE" sz="1400" i="0">
                            <a:latin typeface="Cambria Math" panose="02040503050406030204" pitchFamily="18" charset="0"/>
                          </a:rPr>
                          <m:t>θ</m:t>
                        </m:r>
                        <m:r>
                          <a:rPr lang="ar-AE" sz="1400" i="0">
                            <a:latin typeface="Cambria Math" panose="02040503050406030204" pitchFamily="18" charset="0"/>
                          </a:rPr>
                          <m:t>,</m:t>
                        </m:r>
                        <m:r>
                          <m:rPr>
                            <m:sty m:val="p"/>
                          </m:rPr>
                          <a:rPr lang="ar-AE" sz="1400" i="0">
                            <a:latin typeface="Cambria Math" panose="02040503050406030204" pitchFamily="18" charset="0"/>
                          </a:rPr>
                          <m:t>λ</m:t>
                        </m:r>
                        <m:r>
                          <a:rPr lang="ar-AE" sz="1400" i="0">
                            <a:latin typeface="Cambria Math" panose="02040503050406030204" pitchFamily="18" charset="0"/>
                          </a:rPr>
                          <m:t>|</m:t>
                        </m:r>
                        <m:r>
                          <m:rPr>
                            <m:sty m:val="p"/>
                          </m:rPr>
                          <a:rPr lang="ar-AE" sz="1400" i="0">
                            <a:latin typeface="Cambria Math" panose="02040503050406030204" pitchFamily="18" charset="0"/>
                          </a:rPr>
                          <m:t>z</m:t>
                        </m:r>
                      </m:e>
                    </m:d>
                    <m:r>
                      <a:rPr lang="en-US" sz="1400" b="0" i="0" smtClean="0">
                        <a:latin typeface="Cambria Math" panose="02040503050406030204" pitchFamily="18" charset="0"/>
                      </a:rPr>
                      <m:t> </m:t>
                    </m:r>
                    <m:r>
                      <m:rPr>
                        <m:sty m:val="p"/>
                      </m:rPr>
                      <a:rPr lang="en-US" sz="1400" b="0" i="0" smtClean="0">
                        <a:latin typeface="Cambria Math" panose="02040503050406030204" pitchFamily="18" charset="0"/>
                      </a:rPr>
                      <m:t>is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the</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reference</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posterior</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distribution</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a:rPr lang="ar-AE" sz="1400">
                        <a:latin typeface="Cambria Math" panose="02040503050406030204" pitchFamily="18" charset="0"/>
                      </a:rPr>
                      <m:t>𝜃</m:t>
                    </m:r>
                  </m:oMath>
                </a14:m>
                <a:r>
                  <a:rPr lang="en-US" sz="1400" dirty="0"/>
                  <a:t>.</a:t>
                </a:r>
                <a:endParaRPr lang="ar-AE"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2771" y="827314"/>
                <a:ext cx="8284029" cy="5298849"/>
              </a:xfrm>
              <a:blipFill>
                <a:blip r:embed="rId2"/>
                <a:stretch>
                  <a:fillRect l="-766" t="-718" b="-8612"/>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lvl="0" indent="0">
                  <a:buNone/>
                </a:pPr>
                <a:r>
                  <a:rPr lang="en-US" sz="1400" b="1" dirty="0"/>
                  <a:t>1.Point Estimation:</a:t>
                </a:r>
              </a:p>
              <a:p>
                <a:pPr marL="0" lvl="0" indent="0">
                  <a:buNone/>
                </a:pPr>
                <a:r>
                  <a:rPr lang="en-US" sz="1400" dirty="0"/>
                  <a:t>Point estimate of </a:t>
                </a:r>
                <a14:m>
                  <m:oMath xmlns:m="http://schemas.openxmlformats.org/officeDocument/2006/math">
                    <m:r>
                      <a:rPr lang="en-US" sz="1400">
                        <a:latin typeface="Cambria Math" panose="02040503050406030204" pitchFamily="18" charset="0"/>
                      </a:rPr>
                      <m:t>𝜃</m:t>
                    </m:r>
                  </m:oMath>
                </a14:m>
                <a:r>
                  <a:rPr lang="en-US" sz="1400" dirty="0"/>
                  <a:t> is given by: </a:t>
                </a:r>
                <a14:m>
                  <m:oMath xmlns:m="http://schemas.openxmlformats.org/officeDocument/2006/math">
                    <m:sSup>
                      <m:sSupPr>
                        <m:ctrlPr>
                          <a:rPr lang="ar-AE" sz="1400" i="1">
                            <a:latin typeface="Cambria Math" panose="02040503050406030204" pitchFamily="18" charset="0"/>
                          </a:rPr>
                        </m:ctrlPr>
                      </m:sSupPr>
                      <m:e>
                        <m:r>
                          <a:rPr lang="ar-AE" sz="1400">
                            <a:latin typeface="Cambria Math" panose="02040503050406030204" pitchFamily="18" charset="0"/>
                          </a:rPr>
                          <m:t>𝜃</m:t>
                        </m:r>
                      </m:e>
                      <m:sup>
                        <m:r>
                          <a:rPr lang="ar-AE" sz="1400">
                            <a:latin typeface="Cambria Math" panose="02040503050406030204" pitchFamily="18" charset="0"/>
                          </a:rPr>
                          <m:t>∗</m:t>
                        </m:r>
                      </m:sup>
                    </m:sSup>
                    <m:d>
                      <m:dPr>
                        <m:ctrlPr>
                          <a:rPr lang="ar-AE" sz="1400" i="1">
                            <a:latin typeface="Cambria Math" panose="02040503050406030204" pitchFamily="18" charset="0"/>
                          </a:rPr>
                        </m:ctrlPr>
                      </m:dPr>
                      <m:e>
                        <m:r>
                          <a:rPr lang="ar-AE" sz="1400">
                            <a:latin typeface="Cambria Math" panose="02040503050406030204" pitchFamily="18" charset="0"/>
                          </a:rPr>
                          <m:t>𝑧</m:t>
                        </m:r>
                      </m:e>
                    </m:d>
                    <m:r>
                      <a:rPr lang="ar-AE" sz="1400">
                        <a:latin typeface="Cambria Math" panose="02040503050406030204" pitchFamily="18" charset="0"/>
                      </a:rPr>
                      <m:t>=</m:t>
                    </m:r>
                    <m:r>
                      <m:rPr>
                        <m:sty m:val="p"/>
                      </m:rPr>
                      <a:rPr lang="en-US" sz="1400" i="1">
                        <a:latin typeface="Cambria Math" panose="02040503050406030204" pitchFamily="18" charset="0"/>
                      </a:rPr>
                      <m:t>arg</m:t>
                    </m:r>
                    <m:r>
                      <a:rPr lang="en-US" sz="1400" b="0" i="0" smtClean="0">
                        <a:latin typeface="Cambria Math" panose="02040503050406030204" pitchFamily="18" charset="0"/>
                      </a:rPr>
                      <m:t>⁡{</m:t>
                    </m:r>
                    <m:r>
                      <a:rPr lang="en-US" sz="1400">
                        <a:latin typeface="Cambria Math" panose="02040503050406030204" pitchFamily="18" charset="0"/>
                      </a:rPr>
                      <m:t>𝑖𝑛</m:t>
                    </m:r>
                    <m:sSub>
                      <m:sSubPr>
                        <m:ctrlPr>
                          <a:rPr lang="ar-AE" sz="1400" i="1">
                            <a:latin typeface="Cambria Math" panose="02040503050406030204" pitchFamily="18" charset="0"/>
                          </a:rPr>
                        </m:ctrlPr>
                      </m:sSubPr>
                      <m:e>
                        <m:r>
                          <a:rPr lang="ar-AE" sz="1400">
                            <a:latin typeface="Cambria Math" panose="02040503050406030204" pitchFamily="18" charset="0"/>
                          </a:rPr>
                          <m:t>𝑓</m:t>
                        </m:r>
                        <m:r>
                          <a:rPr lang="en-US" sz="1400" b="0" i="0" smtClean="0">
                            <a:latin typeface="Cambria Math" panose="02040503050406030204" pitchFamily="18" charset="0"/>
                          </a:rPr>
                          <m:t>}</m:t>
                        </m:r>
                      </m:e>
                      <m:sub>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r>
                          <a:rPr lang="ar-AE" sz="1400">
                            <a:latin typeface="Cambria Math" panose="02040503050406030204" pitchFamily="18" charset="0"/>
                          </a:rPr>
                          <m:t>∈</m:t>
                        </m:r>
                        <m:r>
                          <a:rPr lang="ar-AE" sz="1400">
                            <a:latin typeface="Cambria Math" panose="02040503050406030204" pitchFamily="18" charset="0"/>
                          </a:rPr>
                          <m:t>𝛩</m:t>
                        </m:r>
                      </m:sub>
                    </m:sSub>
                    <m:acc>
                      <m:accPr>
                        <m:chr m:val="‾"/>
                        <m:ctrlPr>
                          <a:rPr lang="ar-AE" sz="1400" i="1">
                            <a:latin typeface="Cambria Math" panose="02040503050406030204" pitchFamily="18" charset="0"/>
                          </a:rPr>
                        </m:ctrlPr>
                      </m:accPr>
                      <m:e>
                        <m:r>
                          <a:rPr lang="ar-AE" sz="1400">
                            <a:latin typeface="Cambria Math" panose="02040503050406030204" pitchFamily="18" charset="0"/>
                          </a:rPr>
                          <m:t>𝑙</m:t>
                        </m:r>
                      </m:e>
                    </m:acc>
                    <m:d>
                      <m:dPr>
                        <m:ctrlPr>
                          <a:rPr lang="ar-AE" sz="1400" i="1">
                            <a:latin typeface="Cambria Math" panose="02040503050406030204" pitchFamily="18" charset="0"/>
                          </a:rPr>
                        </m:ctrlPr>
                      </m:dPr>
                      <m:e>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r>
                          <a:rPr lang="ar-AE" sz="1400">
                            <a:latin typeface="Cambria Math" panose="02040503050406030204" pitchFamily="18" charset="0"/>
                          </a:rPr>
                          <m:t>|</m:t>
                        </m:r>
                        <m:r>
                          <a:rPr lang="ar-AE" sz="1400">
                            <a:latin typeface="Cambria Math" panose="02040503050406030204" pitchFamily="18" charset="0"/>
                          </a:rPr>
                          <m:t>𝑧</m:t>
                        </m:r>
                      </m:e>
                    </m:d>
                  </m:oMath>
                </a14:m>
                <a:endParaRPr lang="en-US" sz="1400" dirty="0"/>
              </a:p>
              <a:p>
                <a:pPr marL="0" lvl="0" indent="0">
                  <a:buNone/>
                </a:pPr>
                <a:endParaRPr lang="en-US" sz="1400" dirty="0"/>
              </a:p>
              <a:p>
                <a:pPr marL="0" lvl="0" indent="0">
                  <a:buNone/>
                </a:pPr>
                <a:r>
                  <a:rPr lang="en-US" sz="1400" b="1" dirty="0"/>
                  <a:t>2. Region Estimation:</a:t>
                </a:r>
              </a:p>
              <a:p>
                <a:pPr marL="0" lvl="0" indent="0">
                  <a:buNone/>
                </a:pPr>
                <a:r>
                  <a:rPr lang="en-US" sz="1400" dirty="0"/>
                  <a:t>A Bayes q-credible region </a:t>
                </a:r>
                <a14:m>
                  <m:oMath xmlns:m="http://schemas.openxmlformats.org/officeDocument/2006/math">
                    <m:sSub>
                      <m:sSubPr>
                        <m:ctrlPr>
                          <a:rPr lang="ar-AE" sz="1400" i="1">
                            <a:latin typeface="Cambria Math" panose="02040503050406030204" pitchFamily="18" charset="0"/>
                          </a:rPr>
                        </m:ctrlPr>
                      </m:sSubPr>
                      <m:e>
                        <m:sSup>
                          <m:sSupPr>
                            <m:ctrlPr>
                              <a:rPr lang="ar-AE" sz="1400" i="1">
                                <a:latin typeface="Cambria Math" panose="02040503050406030204" pitchFamily="18" charset="0"/>
                              </a:rPr>
                            </m:ctrlPr>
                          </m:sSupPr>
                          <m:e>
                            <m:r>
                              <a:rPr lang="ar-AE" sz="1400">
                                <a:latin typeface="Cambria Math" panose="02040503050406030204" pitchFamily="18" charset="0"/>
                              </a:rPr>
                              <m:t>𝛩</m:t>
                            </m:r>
                          </m:e>
                          <m:sup>
                            <m:r>
                              <a:rPr lang="ar-AE" sz="1400">
                                <a:latin typeface="Cambria Math" panose="02040503050406030204" pitchFamily="18" charset="0"/>
                              </a:rPr>
                              <m:t>∗</m:t>
                            </m:r>
                          </m:sup>
                        </m:sSup>
                      </m:e>
                      <m:sub>
                        <m:r>
                          <a:rPr lang="ar-AE" sz="1400">
                            <a:latin typeface="Cambria Math" panose="02040503050406030204" pitchFamily="18" charset="0"/>
                          </a:rPr>
                          <m:t>𝑞</m:t>
                        </m:r>
                      </m:sub>
                    </m:sSub>
                    <m:d>
                      <m:dPr>
                        <m:ctrlPr>
                          <a:rPr lang="ar-AE" sz="1400" i="1">
                            <a:latin typeface="Cambria Math" panose="02040503050406030204" pitchFamily="18" charset="0"/>
                          </a:rPr>
                        </m:ctrlPr>
                      </m:dPr>
                      <m:e>
                        <m:r>
                          <a:rPr lang="ar-AE" sz="1400">
                            <a:latin typeface="Cambria Math" panose="02040503050406030204" pitchFamily="18" charset="0"/>
                          </a:rPr>
                          <m:t>𝑧</m:t>
                        </m:r>
                      </m:e>
                    </m:d>
                    <m:r>
                      <a:rPr lang="ar-AE" sz="1400">
                        <a:latin typeface="Cambria Math" panose="02040503050406030204" pitchFamily="18" charset="0"/>
                      </a:rPr>
                      <m:t>⊂</m:t>
                    </m:r>
                    <m:r>
                      <a:rPr lang="ar-AE" sz="1400">
                        <a:latin typeface="Cambria Math" panose="02040503050406030204" pitchFamily="18" charset="0"/>
                      </a:rPr>
                      <m:t>𝛩</m:t>
                    </m:r>
                  </m:oMath>
                </a14:m>
                <a:r>
                  <a:rPr lang="ar-AE" sz="1400" dirty="0"/>
                  <a:t> </a:t>
                </a:r>
                <a:r>
                  <a:rPr lang="en-US" sz="1400" dirty="0"/>
                  <a:t>is given as:</a:t>
                </a:r>
              </a:p>
              <a:p>
                <a:pPr marL="0" lvl="0" indent="0">
                  <a:buNone/>
                </a:pPr>
                <a14:m>
                  <m:oMathPara xmlns:m="http://schemas.openxmlformats.org/officeDocument/2006/math">
                    <m:oMathParaPr>
                      <m:jc m:val="centerGroup"/>
                    </m:oMathParaPr>
                    <m:oMath xmlns:m="http://schemas.openxmlformats.org/officeDocument/2006/math">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𝑖</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sSup>
                            <m:sSupPr>
                              <m:ctrlPr>
                                <a:rPr lang="ar-AE" sz="1400" i="1">
                                  <a:latin typeface="Cambria Math" panose="02040503050406030204" pitchFamily="18" charset="0"/>
                                </a:rPr>
                              </m:ctrlPr>
                            </m:sSupPr>
                            <m:e>
                              <m:r>
                                <a:rPr lang="ar-AE" sz="1400">
                                  <a:latin typeface="Cambria Math" panose="02040503050406030204" pitchFamily="18" charset="0"/>
                                </a:rPr>
                                <m:t>𝛩</m:t>
                              </m:r>
                            </m:e>
                            <m:sup>
                              <m:r>
                                <a:rPr lang="ar-AE" sz="1400">
                                  <a:latin typeface="Cambria Math" panose="02040503050406030204" pitchFamily="18" charset="0"/>
                                </a:rPr>
                                <m:t>∗</m:t>
                              </m:r>
                            </m:sup>
                          </m:sSup>
                        </m:e>
                        <m:sub>
                          <m:r>
                            <a:rPr lang="ar-AE" sz="1400">
                              <a:latin typeface="Cambria Math" panose="02040503050406030204" pitchFamily="18" charset="0"/>
                            </a:rPr>
                            <m:t>𝑞</m:t>
                          </m:r>
                        </m:sub>
                      </m:sSub>
                      <m:d>
                        <m:dPr>
                          <m:ctrlPr>
                            <a:rPr lang="ar-AE" sz="1400" i="1">
                              <a:latin typeface="Cambria Math" panose="02040503050406030204" pitchFamily="18" charset="0"/>
                            </a:rPr>
                          </m:ctrlPr>
                        </m:dPr>
                        <m:e>
                          <m:r>
                            <a:rPr lang="ar-AE" sz="1400">
                              <a:latin typeface="Cambria Math" panose="02040503050406030204" pitchFamily="18" charset="0"/>
                            </a:rPr>
                            <m:t>𝑧</m:t>
                          </m:r>
                        </m:e>
                      </m:d>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𝑗</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sSup>
                            <m:sSupPr>
                              <m:ctrlPr>
                                <a:rPr lang="ar-AE" sz="1400" i="1">
                                  <a:latin typeface="Cambria Math" panose="02040503050406030204" pitchFamily="18" charset="0"/>
                                </a:rPr>
                              </m:ctrlPr>
                            </m:sSupPr>
                            <m:e>
                              <m:r>
                                <a:rPr lang="ar-AE" sz="1400">
                                  <a:latin typeface="Cambria Math" panose="02040503050406030204" pitchFamily="18" charset="0"/>
                                </a:rPr>
                                <m:t>𝛩</m:t>
                              </m:r>
                            </m:e>
                            <m:sup>
                              <m:r>
                                <a:rPr lang="ar-AE" sz="1400">
                                  <a:latin typeface="Cambria Math" panose="02040503050406030204" pitchFamily="18" charset="0"/>
                                </a:rPr>
                                <m:t>∗</m:t>
                              </m:r>
                            </m:sup>
                          </m:sSup>
                        </m:e>
                        <m:sub>
                          <m:r>
                            <a:rPr lang="ar-AE" sz="1400">
                              <a:latin typeface="Cambria Math" panose="02040503050406030204" pitchFamily="18" charset="0"/>
                            </a:rPr>
                            <m:t>𝑞</m:t>
                          </m:r>
                        </m:sub>
                      </m:sSub>
                      <m:d>
                        <m:dPr>
                          <m:ctrlPr>
                            <a:rPr lang="ar-AE" sz="1400" i="1">
                              <a:latin typeface="Cambria Math" panose="02040503050406030204" pitchFamily="18" charset="0"/>
                            </a:rPr>
                          </m:ctrlPr>
                        </m:dPr>
                        <m:e>
                          <m:r>
                            <a:rPr lang="ar-AE" sz="1400">
                              <a:latin typeface="Cambria Math" panose="02040503050406030204" pitchFamily="18" charset="0"/>
                            </a:rPr>
                            <m:t>𝑧</m:t>
                          </m:r>
                        </m:e>
                      </m:d>
                      <m:r>
                        <a:rPr lang="ar-AE" sz="1400">
                          <a:latin typeface="Cambria Math" panose="02040503050406030204" pitchFamily="18" charset="0"/>
                        </a:rPr>
                        <m:t>,</m:t>
                      </m:r>
                      <m:acc>
                        <m:accPr>
                          <m:chr m:val="‾"/>
                          <m:ctrlPr>
                            <a:rPr lang="ar-AE" sz="1400" i="1">
                              <a:latin typeface="Cambria Math" panose="02040503050406030204" pitchFamily="18" charset="0"/>
                            </a:rPr>
                          </m:ctrlPr>
                        </m:accPr>
                        <m:e>
                          <m:r>
                            <a:rPr lang="ar-AE" sz="1400">
                              <a:latin typeface="Cambria Math" panose="02040503050406030204" pitchFamily="18" charset="0"/>
                            </a:rPr>
                            <m:t>𝑙</m:t>
                          </m:r>
                        </m:e>
                      </m:acc>
                      <m:d>
                        <m:dPr>
                          <m:ctrlPr>
                            <a:rPr lang="ar-AE" sz="1400" i="1">
                              <a:latin typeface="Cambria Math" panose="02040503050406030204" pitchFamily="18" charset="0"/>
                            </a:rPr>
                          </m:ctrlPr>
                        </m:dPr>
                        <m:e>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𝑖</m:t>
                              </m:r>
                            </m:sub>
                          </m:sSub>
                          <m:r>
                            <a:rPr lang="ar-AE" sz="1400">
                              <a:latin typeface="Cambria Math" panose="02040503050406030204" pitchFamily="18" charset="0"/>
                            </a:rPr>
                            <m:t>|</m:t>
                          </m:r>
                          <m:r>
                            <a:rPr lang="ar-AE" sz="1400">
                              <a:latin typeface="Cambria Math" panose="02040503050406030204" pitchFamily="18" charset="0"/>
                            </a:rPr>
                            <m:t>𝑧</m:t>
                          </m:r>
                        </m:e>
                      </m:d>
                      <m:r>
                        <a:rPr lang="ar-AE" sz="1400">
                          <a:latin typeface="Cambria Math" panose="02040503050406030204" pitchFamily="18" charset="0"/>
                        </a:rPr>
                        <m:t>&lt;</m:t>
                      </m:r>
                      <m:acc>
                        <m:accPr>
                          <m:chr m:val="‾"/>
                          <m:ctrlPr>
                            <a:rPr lang="ar-AE" sz="1400" i="1">
                              <a:latin typeface="Cambria Math" panose="02040503050406030204" pitchFamily="18" charset="0"/>
                            </a:rPr>
                          </m:ctrlPr>
                        </m:accPr>
                        <m:e>
                          <m:r>
                            <a:rPr lang="ar-AE" sz="1400">
                              <a:latin typeface="Cambria Math" panose="02040503050406030204" pitchFamily="18" charset="0"/>
                            </a:rPr>
                            <m:t>𝑙</m:t>
                          </m:r>
                        </m:e>
                      </m:acc>
                      <m:d>
                        <m:dPr>
                          <m:ctrlPr>
                            <a:rPr lang="ar-AE" sz="1400" i="1">
                              <a:latin typeface="Cambria Math" panose="02040503050406030204" pitchFamily="18" charset="0"/>
                            </a:rPr>
                          </m:ctrlPr>
                        </m:dPr>
                        <m:e>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𝑗</m:t>
                              </m:r>
                            </m:sub>
                          </m:sSub>
                          <m:r>
                            <a:rPr lang="ar-AE" sz="1400">
                              <a:latin typeface="Cambria Math" panose="02040503050406030204" pitchFamily="18" charset="0"/>
                            </a:rPr>
                            <m:t>|</m:t>
                          </m:r>
                          <m:r>
                            <a:rPr lang="ar-AE" sz="1400">
                              <a:latin typeface="Cambria Math" panose="02040503050406030204" pitchFamily="18" charset="0"/>
                            </a:rPr>
                            <m:t>𝑧</m:t>
                          </m:r>
                        </m:e>
                      </m:d>
                      <m:r>
                        <a:rPr lang="ar-AE" sz="1400" i="1">
                          <a:latin typeface="Cambria Math" panose="02040503050406030204" pitchFamily="18" charset="0"/>
                        </a:rPr>
                        <m:t> </m:t>
                      </m:r>
                    </m:oMath>
                  </m:oMathPara>
                </a14:m>
                <a:endParaRPr lang="en-US" sz="1400" dirty="0"/>
              </a:p>
              <a:p>
                <a:pPr marL="0" lvl="0" indent="0">
                  <a:buNone/>
                </a:pPr>
                <a:r>
                  <a:rPr lang="en-US" sz="1400" b="1" dirty="0"/>
                  <a:t>3.Hypothesis testing: </a:t>
                </a:r>
              </a:p>
              <a:p>
                <a:pPr lvl="0">
                  <a:buFont typeface="Arial" panose="020B0604020202020204" pitchFamily="34" charset="0"/>
                  <a:buChar char="•"/>
                </a:pPr>
                <a:r>
                  <a:rPr lang="en-US" sz="1400" b="1" dirty="0"/>
                  <a: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𝑜</m:t>
                        </m:r>
                      </m:sub>
                    </m:sSub>
                    <m:r>
                      <a:rPr lang="ar-AE" sz="1400">
                        <a:latin typeface="Cambria Math" panose="02040503050406030204" pitchFamily="18" charset="0"/>
                      </a:rPr>
                      <m:t>:</m:t>
                    </m:r>
                    <m:r>
                      <a:rPr lang="ar-AE" sz="1400">
                        <a:latin typeface="Cambria Math" panose="02040503050406030204" pitchFamily="18" charset="0"/>
                      </a:rPr>
                      <m:t>𝜃</m:t>
                    </m:r>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oMath>
                </a14:m>
                <a:r>
                  <a:rPr lang="ar-AE" sz="1400" dirty="0"/>
                  <a:t> </a:t>
                </a:r>
                <a:endParaRPr lang="en-US" sz="1400" dirty="0"/>
              </a:p>
              <a:p>
                <a:r>
                  <a:rPr lang="en-US" sz="1400" dirty="0"/>
                  <a:t>Action space = { </a:t>
                </a:r>
                <a:r>
                  <a:rPr lang="en-US" sz="1400" dirty="0" err="1"/>
                  <a:t>a</a:t>
                </a:r>
                <a:r>
                  <a:rPr lang="en-US" sz="1400" baseline="-25000" dirty="0" err="1"/>
                  <a:t>o</a:t>
                </a:r>
                <a:r>
                  <a:rPr lang="en-US" sz="1400" dirty="0"/>
                  <a:t>: accept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𝑜</m:t>
                        </m:r>
                      </m:sub>
                    </m:sSub>
                  </m:oMath>
                </a14:m>
                <a:r>
                  <a:rPr lang="ar-AE" sz="1400" dirty="0"/>
                  <a:t>, </a:t>
                </a:r>
                <a:r>
                  <a:rPr lang="en-US" sz="1400" dirty="0"/>
                  <a:t>a</a:t>
                </a:r>
                <a:r>
                  <a:rPr lang="en-US" sz="1400" baseline="-25000" dirty="0"/>
                  <a:t>1</a:t>
                </a:r>
                <a:r>
                  <a:rPr lang="en-US" sz="1400" dirty="0"/>
                  <a:t>:reject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𝑜</m:t>
                        </m:r>
                      </m:sub>
                    </m:sSub>
                  </m:oMath>
                </a14:m>
                <a:r>
                  <a:rPr lang="ar-AE" sz="1400" dirty="0"/>
                  <a:t>} </a:t>
                </a:r>
                <a:r>
                  <a:rPr lang="en-US" sz="1400" dirty="0"/>
                  <a:t>loss function for accepting or rejecting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𝑜</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𝑎</m:t>
                        </m:r>
                      </m:e>
                      <m:sub>
                        <m:r>
                          <a:rPr lang="ar-AE" sz="1400">
                            <a:latin typeface="Cambria Math" panose="02040503050406030204" pitchFamily="18" charset="0"/>
                          </a:rPr>
                          <m:t>𝑖</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oMath>
                </a14:m>
                <a:endParaRPr lang="en-US" sz="1400" dirty="0"/>
              </a:p>
              <a:p>
                <a:pPr marL="0" indent="0">
                  <a:buNone/>
                </a:pPr>
                <a:endParaRPr lang="ar-AE" sz="1400" dirty="0"/>
              </a:p>
              <a:p>
                <a:r>
                  <a:rPr lang="en-US" sz="1400" dirty="0"/>
                  <a:t>We reject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𝑜</m:t>
                        </m:r>
                      </m:sub>
                    </m:sSub>
                  </m:oMath>
                </a14:m>
                <a:r>
                  <a:rPr lang="ar-AE" sz="1400" dirty="0"/>
                  <a:t> </a:t>
                </a:r>
                <a:r>
                  <a:rPr lang="en-US" sz="1400" dirty="0"/>
                  <a:t>if : </a:t>
                </a:r>
                <a14:m>
                  <m:oMath xmlns:m="http://schemas.openxmlformats.org/officeDocument/2006/math">
                    <m:nary>
                      <m:naryPr>
                        <m:limLoc m:val="subSup"/>
                        <m:ctrlPr>
                          <a:rPr lang="ar-AE" sz="1400" i="1">
                            <a:latin typeface="Cambria Math" panose="02040503050406030204" pitchFamily="18" charset="0"/>
                          </a:rPr>
                        </m:ctrlPr>
                      </m:naryPr>
                      <m:sub>
                        <m:r>
                          <a:rPr lang="ar-AE" sz="1400">
                            <a:latin typeface="Cambria Math" panose="02040503050406030204" pitchFamily="18" charset="0"/>
                          </a:rPr>
                          <m:t>𝛩</m:t>
                        </m:r>
                      </m:sub>
                      <m:sup>
                        <m:r>
                          <a:rPr lang="ar-AE" sz="1400">
                            <a:latin typeface="Cambria Math" panose="02040503050406030204" pitchFamily="18" charset="0"/>
                          </a:rPr>
                          <m:t>​</m:t>
                        </m:r>
                      </m:sup>
                      <m:e>
                        <m:nary>
                          <m:naryPr>
                            <m:limLoc m:val="subSup"/>
                            <m:ctrlPr>
                              <a:rPr lang="ar-AE" sz="1400" i="1">
                                <a:latin typeface="Cambria Math" panose="02040503050406030204" pitchFamily="18" charset="0"/>
                              </a:rPr>
                            </m:ctrlPr>
                          </m:naryPr>
                          <m:sub>
                            <m:r>
                              <a:rPr lang="ar-AE" sz="1400">
                                <a:latin typeface="Cambria Math" panose="02040503050406030204" pitchFamily="18" charset="0"/>
                              </a:rPr>
                              <m:t>𝛬</m:t>
                            </m:r>
                          </m:sub>
                          <m:sup>
                            <m:r>
                              <a:rPr lang="ar-AE" sz="1400">
                                <a:latin typeface="Cambria Math" panose="02040503050406030204" pitchFamily="18" charset="0"/>
                              </a:rPr>
                              <m:t>​</m:t>
                            </m:r>
                          </m:sup>
                          <m:e>
                            <m:d>
                              <m:dPr>
                                <m:ctrlPr>
                                  <a:rPr lang="ar-AE" sz="1400" i="1">
                                    <a:latin typeface="Cambria Math" panose="02040503050406030204" pitchFamily="18" charset="0"/>
                                  </a:rPr>
                                </m:ctrlPr>
                              </m:dPr>
                              <m:e>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𝑎</m:t>
                                    </m:r>
                                  </m:e>
                                  <m:sub>
                                    <m:r>
                                      <a:rPr lang="ar-AE" sz="1400">
                                        <a:latin typeface="Cambria Math" panose="02040503050406030204" pitchFamily="18" charset="0"/>
                                      </a:rPr>
                                      <m:t>𝑜</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𝑎</m:t>
                                    </m:r>
                                  </m:e>
                                  <m:sub>
                                    <m:r>
                                      <a:rPr lang="ar-AE" sz="1400">
                                        <a:latin typeface="Cambria Math" panose="02040503050406030204" pitchFamily="18" charset="0"/>
                                      </a:rPr>
                                      <m:t>1</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e>
                            </m:d>
                          </m:e>
                        </m:nary>
                      </m:e>
                    </m:nary>
                    <m:r>
                      <a:rPr lang="ar-AE" sz="1400">
                        <a:latin typeface="Cambria Math" panose="02040503050406030204" pitchFamily="18" charset="0"/>
                      </a:rPr>
                      <m:t>𝑝</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r>
                          <a:rPr lang="ar-AE" sz="1400">
                            <a:latin typeface="Cambria Math" panose="02040503050406030204" pitchFamily="18" charset="0"/>
                          </a:rPr>
                          <m:t>|</m:t>
                        </m:r>
                        <m:r>
                          <a:rPr lang="ar-AE" sz="1400">
                            <a:latin typeface="Cambria Math" panose="02040503050406030204" pitchFamily="18" charset="0"/>
                          </a:rPr>
                          <m:t>𝑧</m:t>
                        </m:r>
                      </m:e>
                    </m:d>
                    <m:r>
                      <a:rPr lang="ar-AE" sz="1400">
                        <a:latin typeface="Cambria Math" panose="02040503050406030204" pitchFamily="18" charset="0"/>
                      </a:rPr>
                      <m:t>𝑑</m:t>
                    </m:r>
                    <m:d>
                      <m:dPr>
                        <m:ctrlPr>
                          <a:rPr lang="ar-AE" sz="1400" i="1">
                            <a:latin typeface="Cambria Math" panose="02040503050406030204" pitchFamily="18" charset="0"/>
                          </a:rPr>
                        </m:ctrlPr>
                      </m:dPr>
                      <m:e>
                        <m:r>
                          <a:rPr lang="ar-AE" sz="1400">
                            <a:latin typeface="Cambria Math" panose="02040503050406030204" pitchFamily="18" charset="0"/>
                          </a:rPr>
                          <m:t>𝜃</m:t>
                        </m:r>
                      </m:e>
                    </m:d>
                    <m:r>
                      <a:rPr lang="ar-AE" sz="1400">
                        <a:latin typeface="Cambria Math" panose="02040503050406030204" pitchFamily="18" charset="0"/>
                      </a:rPr>
                      <m:t>𝑑</m:t>
                    </m:r>
                    <m:d>
                      <m:dPr>
                        <m:ctrlPr>
                          <a:rPr lang="ar-AE" sz="1400" i="1">
                            <a:latin typeface="Cambria Math" panose="02040503050406030204" pitchFamily="18" charset="0"/>
                          </a:rPr>
                        </m:ctrlPr>
                      </m:dPr>
                      <m:e>
                        <m:r>
                          <a:rPr lang="ar-AE" sz="1400">
                            <a:latin typeface="Cambria Math" panose="02040503050406030204" pitchFamily="18" charset="0"/>
                          </a:rPr>
                          <m:t>𝜆</m:t>
                        </m:r>
                      </m:e>
                    </m:d>
                    <m:r>
                      <a:rPr lang="ar-AE" sz="1400">
                        <a:latin typeface="Cambria Math" panose="02040503050406030204" pitchFamily="18" charset="0"/>
                      </a:rPr>
                      <m:t>&gt;0</m:t>
                    </m:r>
                  </m:oMath>
                </a14:m>
                <a:endParaRPr lang="en-US" sz="1400" dirty="0"/>
              </a:p>
              <a:p>
                <a:endParaRPr lang="ar-AE" sz="1400" dirty="0"/>
              </a:p>
              <a:p>
                <a:r>
                  <a:rPr lang="en-US" sz="1400" dirty="0"/>
                  <a:t>Marginal loss for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oMath>
                </a14:m>
                <a:r>
                  <a:rPr lang="ar-AE" sz="1400" dirty="0"/>
                  <a:t> </a:t>
                </a:r>
                <a:r>
                  <a:rPr lang="en-US" sz="1400" dirty="0"/>
                  <a:t>is given as:</a:t>
                </a:r>
              </a:p>
              <a:p>
                <a:pPr marL="0" indent="0">
                  <a:buNone/>
                </a:pPr>
                <a:r>
                  <a:rPr lang="en-US" sz="1400" dirty="0"/>
                  <a:t>         </a:t>
                </a:r>
                <a14:m>
                  <m:oMath xmlns:m="http://schemas.openxmlformats.org/officeDocument/2006/math">
                    <m:r>
                      <a:rPr lang="en-US" sz="1400">
                        <a:latin typeface="Cambria Math" panose="02040503050406030204" pitchFamily="18" charset="0"/>
                      </a:rPr>
                      <m:t>𝛥</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𝑎</m:t>
                        </m:r>
                      </m:e>
                      <m:sub>
                        <m:r>
                          <a:rPr lang="ar-AE" sz="1400">
                            <a:latin typeface="Cambria Math" panose="02040503050406030204" pitchFamily="18" charset="0"/>
                          </a:rPr>
                          <m:t>𝑜</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𝑎</m:t>
                        </m:r>
                      </m:e>
                      <m:sub>
                        <m:r>
                          <a:rPr lang="ar-AE" sz="1400">
                            <a:latin typeface="Cambria Math" panose="02040503050406030204" pitchFamily="18" charset="0"/>
                          </a:rPr>
                          <m:t>1</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oMath>
                </a14:m>
                <a:endParaRPr lang="en-US" sz="1400" dirty="0"/>
              </a:p>
              <a:p>
                <a:pPr marL="0" indent="0">
                  <a:buNone/>
                </a:pPr>
                <a:endParaRPr lang="ar-AE" sz="1400" dirty="0"/>
              </a:p>
              <a:p>
                <a:r>
                  <a:rPr lang="en-US" sz="1400" dirty="0"/>
                  <a:t>Let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d>
                      <m:dPr>
                        <m:begChr m:val="{"/>
                        <m:endChr m:val="}"/>
                        <m:ctrlPr>
                          <a:rPr lang="ar-AE" sz="1400" i="1">
                            <a:latin typeface="Cambria Math" panose="02040503050406030204" pitchFamily="18" charset="0"/>
                          </a:rPr>
                        </m:ctrlPr>
                      </m:dPr>
                      <m:e>
                        <m:sSub>
                          <m:sSubPr>
                            <m:ctrlPr>
                              <a:rPr lang="ar-AE" sz="1400" i="1">
                                <a:latin typeface="Cambria Math" panose="02040503050406030204" pitchFamily="18" charset="0"/>
                              </a:rPr>
                            </m:ctrlPr>
                          </m:sSubPr>
                          <m:e>
                            <m:r>
                              <a:rPr lang="ar-AE" sz="1400">
                                <a:latin typeface="Cambria Math" panose="02040503050406030204" pitchFamily="18" charset="0"/>
                              </a:rPr>
                              <m:t>𝑎</m:t>
                            </m:r>
                          </m:e>
                          <m:sub>
                            <m:r>
                              <a:rPr lang="en-US" sz="1400" b="0" i="1" smtClean="0">
                                <a:latin typeface="Cambria Math" panose="02040503050406030204" pitchFamily="18" charset="0"/>
                              </a:rPr>
                              <m:t>1</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e>
                    </m:d>
                    <m:r>
                      <a:rPr lang="en-US" sz="1400" b="0" i="1" smtClean="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𝑜</m:t>
                        </m:r>
                      </m:sub>
                    </m:sSub>
                    <m:r>
                      <a:rPr lang="ar-AE" sz="1400" i="1">
                        <a:latin typeface="Cambria Math" panose="02040503050406030204" pitchFamily="18" charset="0"/>
                      </a:rPr>
                      <m:t> </m:t>
                    </m:r>
                  </m:oMath>
                </a14:m>
                <a:r>
                  <a:rPr lang="en-US" sz="1400" dirty="0"/>
                  <a:t>. Since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m:rPr>
                            <m:sty m:val="p"/>
                          </m:rPr>
                          <a:rPr lang="en-US" sz="1400" b="0" i="0" baseline="-25000" smtClean="0">
                            <a:latin typeface="Cambria Math" panose="02040503050406030204" pitchFamily="18" charset="0"/>
                          </a:rPr>
                          <m:t>o</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oMath>
                </a14:m>
                <a:r>
                  <a:rPr lang="en-US" sz="1400" dirty="0"/>
                  <a:t>= 0, therefore </a:t>
                </a:r>
                <a14:m>
                  <m:oMath xmlns:m="http://schemas.openxmlformats.org/officeDocument/2006/math">
                    <m:r>
                      <a:rPr lang="en-US" sz="1400">
                        <a:latin typeface="Cambria Math" panose="02040503050406030204" pitchFamily="18" charset="0"/>
                      </a:rPr>
                      <m:t>𝛥</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h</m:t>
                        </m:r>
                      </m:sub>
                    </m:sSub>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𝜃</m:t>
                        </m:r>
                      </m:e>
                      <m:sub>
                        <m:r>
                          <a:rPr lang="ar-AE" sz="1400">
                            <a:latin typeface="Cambria Math" panose="02040503050406030204" pitchFamily="18" charset="0"/>
                          </a:rPr>
                          <m:t>𝑜</m:t>
                        </m:r>
                      </m:sub>
                    </m:sSub>
                    <m:r>
                      <a:rPr lang="ar-AE" sz="1400">
                        <a:latin typeface="Cambria Math" panose="02040503050406030204" pitchFamily="18" charset="0"/>
                      </a:rPr>
                      <m:t>,</m:t>
                    </m:r>
                    <m:d>
                      <m:dPr>
                        <m:ctrlPr>
                          <a:rPr lang="ar-AE" sz="1400" i="1">
                            <a:latin typeface="Cambria Math" panose="02040503050406030204" pitchFamily="18" charset="0"/>
                          </a:rPr>
                        </m:ctrlPr>
                      </m:dPr>
                      <m:e>
                        <m:r>
                          <a:rPr lang="ar-AE" sz="1400">
                            <a:latin typeface="Cambria Math" panose="02040503050406030204" pitchFamily="18" charset="0"/>
                          </a:rPr>
                          <m:t>𝜃</m:t>
                        </m:r>
                        <m:r>
                          <a:rPr lang="ar-AE" sz="1400">
                            <a:latin typeface="Cambria Math" panose="02040503050406030204" pitchFamily="18" charset="0"/>
                          </a:rPr>
                          <m:t>,</m:t>
                        </m:r>
                        <m:r>
                          <a:rPr lang="ar-AE" sz="1400">
                            <a:latin typeface="Cambria Math" panose="02040503050406030204" pitchFamily="18" charset="0"/>
                          </a:rPr>
                          <m:t>𝜆</m:t>
                        </m:r>
                      </m:e>
                    </m:d>
                    <m:r>
                      <a:rPr lang="ar-AE" sz="1400">
                        <a:latin typeface="Cambria Math" panose="02040503050406030204" pitchFamily="18" charset="0"/>
                      </a:rPr>
                      <m:t>}=−</m:t>
                    </m:r>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𝑜</m:t>
                        </m:r>
                      </m:sub>
                    </m:sSub>
                  </m:oMath>
                </a14:m>
                <a:endParaRPr lang="ar-AE" sz="1400" dirty="0"/>
              </a:p>
              <a:p>
                <a:pPr marL="0" lvl="0" indent="0">
                  <a:buNone/>
                </a:pPr>
                <a:endParaRPr lang="en-US" sz="1400" dirty="0"/>
              </a:p>
              <a:p>
                <a:pPr marL="0" lvl="0" indent="0">
                  <a:buNone/>
                </a:pPr>
                <a:r>
                  <a:rPr lang="en-US" sz="1400" dirty="0"/>
                  <a:t>Therefore we reject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𝑜</m:t>
                        </m:r>
                      </m:sub>
                    </m:sSub>
                  </m:oMath>
                </a14:m>
                <a:r>
                  <a:rPr lang="ar-AE" sz="1400" dirty="0"/>
                  <a:t> </a:t>
                </a:r>
                <a:r>
                  <a:rPr lang="en-US" sz="1400" dirty="0" err="1"/>
                  <a:t>iff</a:t>
                </a:r>
                <a:r>
                  <a:rPr lang="en-US" sz="1400" dirty="0"/>
                  <a:t>: </a:t>
                </a:r>
                <a14:m>
                  <m:oMath xmlns:m="http://schemas.openxmlformats.org/officeDocument/2006/math">
                    <m:acc>
                      <m:accPr>
                        <m:chr m:val="‾"/>
                        <m:ctrlPr>
                          <a:rPr lang="ar-AE" sz="1400" b="1" i="1">
                            <a:latin typeface="Cambria Math" panose="02040503050406030204" pitchFamily="18" charset="0"/>
                          </a:rPr>
                        </m:ctrlPr>
                      </m:accPr>
                      <m:e>
                        <m:r>
                          <a:rPr lang="ar-AE" sz="1400" b="1" i="1">
                            <a:latin typeface="Cambria Math" panose="02040503050406030204" pitchFamily="18" charset="0"/>
                          </a:rPr>
                          <m:t>𝒍</m:t>
                        </m:r>
                      </m:e>
                    </m:acc>
                    <m:d>
                      <m:dPr>
                        <m:ctrlPr>
                          <a:rPr lang="ar-AE" sz="1400" b="1" i="1">
                            <a:latin typeface="Cambria Math" panose="02040503050406030204" pitchFamily="18" charset="0"/>
                          </a:rPr>
                        </m:ctrlPr>
                      </m:dPr>
                      <m:e>
                        <m:sSub>
                          <m:sSubPr>
                            <m:ctrlPr>
                              <a:rPr lang="ar-AE" sz="1400" b="1" i="1">
                                <a:latin typeface="Cambria Math" panose="02040503050406030204" pitchFamily="18" charset="0"/>
                              </a:rPr>
                            </m:ctrlPr>
                          </m:sSubPr>
                          <m:e>
                            <m:r>
                              <a:rPr lang="ar-AE" sz="1400" b="1" i="1">
                                <a:latin typeface="Cambria Math" panose="02040503050406030204" pitchFamily="18" charset="0"/>
                              </a:rPr>
                              <m:t>𝜽</m:t>
                            </m:r>
                          </m:e>
                          <m:sub>
                            <m:r>
                              <a:rPr lang="ar-AE" sz="1400" b="1" i="1">
                                <a:latin typeface="Cambria Math" panose="02040503050406030204" pitchFamily="18" charset="0"/>
                              </a:rPr>
                              <m:t>𝒐</m:t>
                            </m:r>
                          </m:sub>
                        </m:sSub>
                        <m:r>
                          <a:rPr lang="ar-AE" sz="1400" b="1">
                            <a:latin typeface="Cambria Math" panose="02040503050406030204" pitchFamily="18" charset="0"/>
                          </a:rPr>
                          <m:t>|</m:t>
                        </m:r>
                        <m:r>
                          <a:rPr lang="ar-AE" sz="1400" b="1" i="1">
                            <a:latin typeface="Cambria Math" panose="02040503050406030204" pitchFamily="18" charset="0"/>
                          </a:rPr>
                          <m:t>𝒛</m:t>
                        </m:r>
                      </m:e>
                    </m:d>
                    <m:r>
                      <a:rPr lang="ar-AE" sz="1400" b="1">
                        <a:latin typeface="Cambria Math" panose="02040503050406030204" pitchFamily="18" charset="0"/>
                      </a:rPr>
                      <m:t>&gt;</m:t>
                    </m:r>
                    <m:sSub>
                      <m:sSubPr>
                        <m:ctrlPr>
                          <a:rPr lang="ar-AE" sz="1400" b="1" i="1">
                            <a:latin typeface="Cambria Math" panose="02040503050406030204" pitchFamily="18" charset="0"/>
                          </a:rPr>
                        </m:ctrlPr>
                      </m:sSubPr>
                      <m:e>
                        <m:r>
                          <a:rPr lang="ar-AE" sz="1400" b="1" i="1">
                            <a:latin typeface="Cambria Math" panose="02040503050406030204" pitchFamily="18" charset="0"/>
                          </a:rPr>
                          <m:t>𝒍</m:t>
                        </m:r>
                      </m:e>
                      <m:sub>
                        <m:r>
                          <a:rPr lang="ar-AE" sz="1400" b="1" i="1">
                            <a:latin typeface="Cambria Math" panose="02040503050406030204" pitchFamily="18" charset="0"/>
                          </a:rPr>
                          <m:t>𝒐</m:t>
                        </m:r>
                      </m:sub>
                    </m:sSub>
                  </m:oMath>
                </a14:m>
                <a:endParaRPr lang="ar-AE" sz="1400" b="1" dirty="0"/>
              </a:p>
              <a:p>
                <a:pPr marL="0" lvl="0" indent="0">
                  <a:buNone/>
                </a:pPr>
                <a:endParaRPr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9" t="-112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7A8039EF-2223-784C-B2B8-0EF6872FE08D}"/>
              </a:ext>
            </a:extLst>
          </p:cNvPr>
          <p:cNvSpPr>
            <a:spLocks noGrp="1"/>
          </p:cNvSpPr>
          <p:nvPr>
            <p:ph type="title"/>
          </p:nvPr>
        </p:nvSpPr>
        <p:spPr>
          <a:xfrm>
            <a:off x="457200" y="274638"/>
            <a:ext cx="8229600" cy="1143000"/>
          </a:xfrm>
        </p:spPr>
        <p:txBody>
          <a:bodyPr>
            <a:normAutofit/>
          </a:bodyPr>
          <a:lstStyle/>
          <a:p>
            <a:r>
              <a:rPr lang="en-US" sz="2400" dirty="0"/>
              <a:t>Point Estimation, Region Estimation and Hypothesis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0158-6400-5A49-9269-E06BB496E4A8}"/>
              </a:ext>
            </a:extLst>
          </p:cNvPr>
          <p:cNvSpPr>
            <a:spLocks noGrp="1"/>
          </p:cNvSpPr>
          <p:nvPr>
            <p:ph type="title"/>
          </p:nvPr>
        </p:nvSpPr>
        <p:spPr>
          <a:xfrm>
            <a:off x="457200" y="274638"/>
            <a:ext cx="8229600" cy="726848"/>
          </a:xfrm>
        </p:spPr>
        <p:txBody>
          <a:bodyPr>
            <a:normAutofit fontScale="90000"/>
          </a:bodyPr>
          <a:lstStyle/>
          <a:p>
            <a:pPr algn="l"/>
            <a:r>
              <a:rPr lang="en-US" sz="2400" b="1" dirty="0"/>
              <a:t>Loss Function</a:t>
            </a:r>
            <a:br>
              <a:rPr lang="en-US" sz="2400" dirty="0"/>
            </a:br>
            <a:endParaRPr lang="en-US"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0AE961-1A40-B84A-9151-BC2AE60DE0DB}"/>
                  </a:ext>
                </a:extLst>
              </p:cNvPr>
              <p:cNvSpPr>
                <a:spLocks noGrp="1"/>
              </p:cNvSpPr>
              <p:nvPr>
                <p:ph idx="1"/>
              </p:nvPr>
            </p:nvSpPr>
            <p:spPr>
              <a:xfrm>
                <a:off x="457200" y="914400"/>
                <a:ext cx="8229600" cy="5211763"/>
              </a:xfrm>
            </p:spPr>
            <p:txBody>
              <a:bodyPr>
                <a:normAutofit fontScale="92500" lnSpcReduction="10000"/>
              </a:bodyPr>
              <a:lstStyle/>
              <a:p>
                <a:pPr marL="0" lvl="0" indent="0">
                  <a:buNone/>
                </a:pPr>
                <a:r>
                  <a:rPr lang="en-US" sz="1400" dirty="0">
                    <a:solidFill>
                      <a:schemeClr val="tx1"/>
                    </a:solidFill>
                  </a:rPr>
                  <a:t>The threshold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𝑙</m:t>
                        </m:r>
                      </m:e>
                      <m:sub>
                        <m:r>
                          <a:rPr lang="ar-AE" sz="1400">
                            <a:solidFill>
                              <a:schemeClr val="tx1"/>
                            </a:solidFill>
                            <a:latin typeface="Cambria Math" panose="02040503050406030204" pitchFamily="18" charset="0"/>
                          </a:rPr>
                          <m:t>𝑜</m:t>
                        </m:r>
                      </m:sub>
                    </m:sSub>
                  </m:oMath>
                </a14:m>
                <a:r>
                  <a:rPr lang="ar-AE" sz="1400" dirty="0">
                    <a:solidFill>
                      <a:schemeClr val="tx1"/>
                    </a:solidFill>
                  </a:rPr>
                  <a:t> </a:t>
                </a:r>
                <a:r>
                  <a:rPr lang="en-US" sz="1400" dirty="0">
                    <a:solidFill>
                      <a:schemeClr val="tx1"/>
                    </a:solidFill>
                  </a:rPr>
                  <a:t>is part of specification of the decision problem and should be context dependent.</a:t>
                </a:r>
              </a:p>
              <a:p>
                <a:pPr marL="0" lvl="0" indent="0">
                  <a:buNone/>
                </a:pPr>
                <a:r>
                  <a:rPr lang="en-US" sz="1400" dirty="0">
                    <a:solidFill>
                      <a:schemeClr val="tx1"/>
                    </a:solidFill>
                  </a:rPr>
                  <a:t> However,  a judicial choice of loss function leads to self-calibrated losses.</a:t>
                </a:r>
              </a:p>
              <a:p>
                <a:pPr marL="0" indent="0">
                  <a:buNone/>
                </a:pPr>
                <a:r>
                  <a:rPr lang="en-US" sz="1400" dirty="0">
                    <a:solidFill>
                      <a:schemeClr val="tx1"/>
                    </a:solidFill>
                  </a:rPr>
                  <a:t>Since It may naively appear that what is needed is just some measure of the discrepancy between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𝜃</m:t>
                        </m:r>
                      </m:e>
                      <m:sub>
                        <m:r>
                          <a:rPr lang="ar-AE" sz="1400">
                            <a:solidFill>
                              <a:schemeClr val="tx1"/>
                            </a:solidFill>
                            <a:latin typeface="Cambria Math" panose="02040503050406030204" pitchFamily="18" charset="0"/>
                          </a:rPr>
                          <m:t>𝑜</m:t>
                        </m:r>
                      </m:sub>
                    </m:sSub>
                  </m:oMath>
                </a14:m>
                <a:r>
                  <a:rPr lang="ar-AE" sz="1400" dirty="0">
                    <a:solidFill>
                      <a:schemeClr val="tx1"/>
                    </a:solidFill>
                  </a:rPr>
                  <a:t> </a:t>
                </a:r>
                <a:r>
                  <a:rPr lang="en-US" sz="1400" dirty="0">
                    <a:solidFill>
                      <a:schemeClr val="tx1"/>
                    </a:solidFill>
                  </a:rPr>
                  <a:t>and </a:t>
                </a:r>
                <a14:m>
                  <m:oMath xmlns:m="http://schemas.openxmlformats.org/officeDocument/2006/math">
                    <m:r>
                      <a:rPr lang="en-US" sz="1400">
                        <a:solidFill>
                          <a:schemeClr val="tx1"/>
                        </a:solidFill>
                        <a:latin typeface="Cambria Math" panose="02040503050406030204" pitchFamily="18" charset="0"/>
                      </a:rPr>
                      <m:t>𝜃</m:t>
                    </m:r>
                  </m:oMath>
                </a14:m>
                <a:r>
                  <a:rPr lang="en-US" sz="1400" dirty="0">
                    <a:solidFill>
                      <a:schemeClr val="tx1"/>
                    </a:solidFill>
                  </a:rPr>
                  <a:t>. However, since all parameterizations are arbitrary, what is really required is some measure of the discrepancy between the models labelled by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𝜃</m:t>
                        </m:r>
                      </m:e>
                      <m:sub>
                        <m:r>
                          <a:rPr lang="ar-AE" sz="1400">
                            <a:solidFill>
                              <a:schemeClr val="tx1"/>
                            </a:solidFill>
                            <a:latin typeface="Cambria Math" panose="02040503050406030204" pitchFamily="18" charset="0"/>
                          </a:rPr>
                          <m:t>𝑜</m:t>
                        </m:r>
                      </m:sub>
                    </m:sSub>
                  </m:oMath>
                </a14:m>
                <a:r>
                  <a:rPr lang="ar-AE" sz="1400" dirty="0">
                    <a:solidFill>
                      <a:schemeClr val="tx1"/>
                    </a:solidFill>
                  </a:rPr>
                  <a:t> </a:t>
                </a:r>
                <a:r>
                  <a:rPr lang="en-US" sz="1400" dirty="0">
                    <a:solidFill>
                      <a:schemeClr val="tx1"/>
                    </a:solidFill>
                  </a:rPr>
                  <a:t>and </a:t>
                </a:r>
                <a14:m>
                  <m:oMath xmlns:m="http://schemas.openxmlformats.org/officeDocument/2006/math">
                    <m:r>
                      <a:rPr lang="en-US" sz="1400">
                        <a:solidFill>
                          <a:schemeClr val="tx1"/>
                        </a:solidFill>
                        <a:latin typeface="Cambria Math" panose="02040503050406030204" pitchFamily="18" charset="0"/>
                      </a:rPr>
                      <m:t>𝜃</m:t>
                    </m:r>
                  </m:oMath>
                </a14:m>
                <a:r>
                  <a:rPr lang="en-US" sz="1400" dirty="0">
                    <a:solidFill>
                      <a:schemeClr val="tx1"/>
                    </a:solidFill>
                  </a:rPr>
                  <a:t>. By construction, such a discrepancy measure will be independent of the particular parameterization used. C. P. Robert [17] coined the word intrinsic to refer to these model-based loss functions; by construction, they are always invariant under one-to-one reparameterizations.</a:t>
                </a:r>
              </a:p>
              <a:p>
                <a:pPr marL="0" indent="0">
                  <a:buNone/>
                </a:pPr>
                <a:endParaRPr lang="en-US" sz="1400" dirty="0">
                  <a:solidFill>
                    <a:schemeClr val="tx1"/>
                  </a:solidFill>
                </a:endParaRPr>
              </a:p>
              <a:p>
                <a:pPr marL="0" indent="0">
                  <a:buNone/>
                </a:pPr>
                <a:r>
                  <a:rPr lang="en-US" sz="1700" b="1" dirty="0">
                    <a:solidFill>
                      <a:schemeClr val="tx1"/>
                    </a:solidFill>
                  </a:rPr>
                  <a:t>The intrinsic logarithmic loss</a:t>
                </a:r>
                <a:endParaRPr lang="en-US" sz="2000" b="1" dirty="0">
                  <a:solidFill>
                    <a:schemeClr val="tx1"/>
                  </a:solidFill>
                </a:endParaRPr>
              </a:p>
              <a:p>
                <a:pPr>
                  <a:lnSpc>
                    <a:spcPct val="120000"/>
                  </a:lnSpc>
                  <a:buAutoNum type="arabicPeriod"/>
                </a:pPr>
                <a:r>
                  <a:rPr lang="en-US" sz="1400" dirty="0">
                    <a:solidFill>
                      <a:schemeClr val="tx1"/>
                    </a:solidFill>
                  </a:rPr>
                  <a:t>The intrinsic logarithmic loss works for both discrete and continuous function. It is invariant and leads to self-  calibrated losses.</a:t>
                </a:r>
              </a:p>
              <a:p>
                <a:pPr>
                  <a:lnSpc>
                    <a:spcPct val="120000"/>
                  </a:lnSpc>
                  <a:buFont typeface="+mj-lt"/>
                  <a:buAutoNum type="arabicPeriod"/>
                </a:pPr>
                <a:r>
                  <a:rPr lang="en-US" sz="1400" dirty="0">
                    <a:solidFill>
                      <a:schemeClr val="tx1"/>
                    </a:solidFill>
                  </a:rPr>
                  <a:t>Let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𝑀</m:t>
                        </m:r>
                      </m:e>
                      <m:sub>
                        <m:r>
                          <a:rPr lang="ar-AE" sz="1400">
                            <a:solidFill>
                              <a:schemeClr val="tx1"/>
                            </a:solidFill>
                            <a:latin typeface="Cambria Math" panose="02040503050406030204" pitchFamily="18" charset="0"/>
                          </a:rPr>
                          <m:t>𝑧</m:t>
                        </m:r>
                      </m:sub>
                    </m:sSub>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𝑝</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𝜔</m:t>
                        </m:r>
                      </m:e>
                    </m:d>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𝑍</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𝜔</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𝜔</m:t>
                    </m:r>
                  </m:oMath>
                </a14:m>
                <a:r>
                  <a:rPr lang="ar-AE" sz="1400" dirty="0">
                    <a:solidFill>
                      <a:schemeClr val="tx1"/>
                    </a:solidFill>
                  </a:rPr>
                  <a:t> </a:t>
                </a:r>
                <a:r>
                  <a:rPr lang="en-US" sz="1400" dirty="0">
                    <a:solidFill>
                      <a:schemeClr val="tx1"/>
                    </a:solidFill>
                  </a:rPr>
                  <a:t>be data generating model where Z = </a:t>
                </a:r>
                <a14:m>
                  <m:oMath xmlns:m="http://schemas.openxmlformats.org/officeDocument/2006/math">
                    <m:sSup>
                      <m:sSupPr>
                        <m:ctrlPr>
                          <a:rPr lang="ar-AE" sz="1400" i="1">
                            <a:solidFill>
                              <a:schemeClr val="tx1"/>
                            </a:solidFill>
                            <a:latin typeface="Cambria Math" panose="02040503050406030204" pitchFamily="18" charset="0"/>
                          </a:rPr>
                        </m:ctrlPr>
                      </m:sSupPr>
                      <m:e>
                        <m:r>
                          <a:rPr lang="ar-AE" sz="1400">
                            <a:solidFill>
                              <a:schemeClr val="tx1"/>
                            </a:solidFill>
                            <a:latin typeface="Cambria Math" panose="02040503050406030204" pitchFamily="18" charset="0"/>
                          </a:rPr>
                          <m:t>𝑋</m:t>
                        </m:r>
                      </m:e>
                      <m:sup>
                        <m:r>
                          <a:rPr lang="ar-AE" sz="1400">
                            <a:solidFill>
                              <a:schemeClr val="tx1"/>
                            </a:solidFill>
                            <a:latin typeface="Cambria Math" panose="02040503050406030204" pitchFamily="18" charset="0"/>
                          </a:rPr>
                          <m:t>𝑛</m:t>
                        </m:r>
                      </m:sup>
                    </m:sSup>
                  </m:oMath>
                </a14:m>
                <a:r>
                  <a:rPr lang="ar-AE" sz="1400" dirty="0">
                    <a:solidFill>
                      <a:schemeClr val="tx1"/>
                    </a:solidFill>
                  </a:rPr>
                  <a:t> </a:t>
                </a:r>
                <a:r>
                  <a:rPr lang="en-US" sz="1400" dirty="0">
                    <a:solidFill>
                      <a:schemeClr val="tx1"/>
                    </a:solidFill>
                  </a:rPr>
                  <a:t>and </a:t>
                </a:r>
                <a14:m>
                  <m:oMath xmlns:m="http://schemas.openxmlformats.org/officeDocument/2006/math">
                    <m:r>
                      <a:rPr lang="en-US" sz="1400">
                        <a:solidFill>
                          <a:schemeClr val="tx1"/>
                        </a:solidFill>
                        <a:latin typeface="Cambria Math" panose="02040503050406030204" pitchFamily="18" charset="0"/>
                      </a:rPr>
                      <m:t>𝜃</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𝜔</m:t>
                        </m:r>
                      </m:e>
                    </m:d>
                  </m:oMath>
                </a14:m>
                <a:r>
                  <a:rPr lang="ar-AE" sz="1400" dirty="0">
                    <a:solidFill>
                      <a:schemeClr val="tx1"/>
                    </a:solidFill>
                  </a:rPr>
                  <a:t> </a:t>
                </a:r>
                <a:r>
                  <a:rPr lang="en-US" sz="1400" dirty="0">
                    <a:solidFill>
                      <a:schemeClr val="tx1"/>
                    </a:solidFill>
                  </a:rPr>
                  <a:t>is vector of interest.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𝑀</m:t>
                        </m:r>
                      </m:e>
                      <m:sub>
                        <m:r>
                          <a:rPr lang="ar-AE" sz="1400">
                            <a:solidFill>
                              <a:schemeClr val="tx1"/>
                            </a:solidFill>
                            <a:latin typeface="Cambria Math" panose="02040503050406030204" pitchFamily="18" charset="0"/>
                          </a:rPr>
                          <m:t>𝑧</m:t>
                        </m:r>
                      </m:sub>
                    </m:sSub>
                  </m:oMath>
                </a14:m>
                <a:r>
                  <a:rPr lang="ar-AE" sz="1400" dirty="0">
                    <a:solidFill>
                      <a:schemeClr val="tx1"/>
                    </a:solidFill>
                  </a:rPr>
                  <a:t> </a:t>
                </a:r>
                <a:r>
                  <a:rPr lang="en-US" sz="1400" dirty="0">
                    <a:solidFill>
                      <a:schemeClr val="tx1"/>
                    </a:solidFill>
                  </a:rPr>
                  <a:t>can be expressed as: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𝑀</m:t>
                        </m:r>
                      </m:e>
                      <m:sub>
                        <m:r>
                          <a:rPr lang="ar-AE" sz="1400">
                            <a:solidFill>
                              <a:schemeClr val="tx1"/>
                            </a:solidFill>
                            <a:latin typeface="Cambria Math" panose="02040503050406030204" pitchFamily="18" charset="0"/>
                          </a:rPr>
                          <m:t>𝑧</m:t>
                        </m:r>
                      </m:sub>
                    </m:sSub>
                    <m:r>
                      <a:rPr lang="ar-AE" sz="1400">
                        <a:solidFill>
                          <a:schemeClr val="tx1"/>
                        </a:solidFill>
                        <a:latin typeface="Cambria Math" panose="02040503050406030204" pitchFamily="18" charset="0"/>
                      </a:rPr>
                      <m:t>=</m:t>
                    </m:r>
                    <m:r>
                      <a:rPr lang="en-US"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𝑝</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𝜆</m:t>
                        </m:r>
                      </m:e>
                    </m:d>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𝑍</m:t>
                    </m:r>
                    <m:r>
                      <a:rPr lang="ar-AE" sz="1400">
                        <a:solidFill>
                          <a:schemeClr val="tx1"/>
                        </a:solidFill>
                        <a:latin typeface="Cambria Math" panose="02040503050406030204" pitchFamily="18" charset="0"/>
                      </a:rPr>
                      <m:t>,}</m:t>
                    </m:r>
                  </m:oMath>
                </a14:m>
                <a:r>
                  <a:rPr lang="ar-AE" sz="1400" dirty="0">
                    <a:solidFill>
                      <a:schemeClr val="tx1"/>
                    </a:solidFill>
                  </a:rPr>
                  <a:t> </a:t>
                </a:r>
                <a:r>
                  <a:rPr lang="en-US" sz="1400" dirty="0">
                    <a:solidFill>
                      <a:schemeClr val="tx1"/>
                    </a:solidFill>
                  </a:rPr>
                  <a:t>be the model.</a:t>
                </a:r>
              </a:p>
              <a:p>
                <a:pPr>
                  <a:buFont typeface="+mj-lt"/>
                  <a:buAutoNum type="arabicPeriod"/>
                </a:pPr>
                <a:endParaRPr lang="en-US" sz="1400" dirty="0">
                  <a:solidFill>
                    <a:schemeClr val="tx1"/>
                  </a:solidFill>
                </a:endParaRPr>
              </a:p>
              <a:p>
                <a:pPr>
                  <a:buAutoNum type="arabicPeriod"/>
                </a:pPr>
                <a14:m>
                  <m:oMath xmlns:m="http://schemas.openxmlformats.org/officeDocument/2006/math">
                    <m:r>
                      <a:rPr lang="ar-AE" sz="1500">
                        <a:solidFill>
                          <a:schemeClr val="tx1"/>
                        </a:solidFill>
                        <a:latin typeface="Cambria Math" panose="02040503050406030204" pitchFamily="18" charset="0"/>
                      </a:rPr>
                      <m:t>𝜅</m:t>
                    </m:r>
                    <m:d>
                      <m:dPr>
                        <m:begChr m:val="{"/>
                        <m:endChr m:val="}"/>
                        <m:ctrlPr>
                          <a:rPr lang="en-US" sz="1500" i="1">
                            <a:solidFill>
                              <a:schemeClr val="tx1"/>
                            </a:solidFill>
                            <a:latin typeface="Cambria Math" panose="02040503050406030204" pitchFamily="18" charset="0"/>
                          </a:rPr>
                        </m:ctrlPr>
                      </m:dPr>
                      <m:e>
                        <m:sSub>
                          <m:sSubPr>
                            <m:ctrlPr>
                              <a:rPr lang="ar-AE" sz="1500" i="1">
                                <a:solidFill>
                                  <a:schemeClr val="tx1"/>
                                </a:solidFill>
                                <a:latin typeface="Cambria Math" panose="02040503050406030204" pitchFamily="18" charset="0"/>
                              </a:rPr>
                            </m:ctrlPr>
                          </m:sSubPr>
                          <m:e>
                            <m:r>
                              <a:rPr lang="ar-AE" sz="1500">
                                <a:solidFill>
                                  <a:schemeClr val="tx1"/>
                                </a:solidFill>
                                <a:latin typeface="Cambria Math" panose="02040503050406030204" pitchFamily="18" charset="0"/>
                              </a:rPr>
                              <m:t>𝑝</m:t>
                            </m:r>
                          </m:e>
                          <m:sub>
                            <m:r>
                              <a:rPr lang="ar-AE" sz="1500">
                                <a:solidFill>
                                  <a:schemeClr val="tx1"/>
                                </a:solidFill>
                                <a:latin typeface="Cambria Math" panose="02040503050406030204" pitchFamily="18" charset="0"/>
                              </a:rPr>
                              <m:t>𝑧</m:t>
                            </m:r>
                          </m:sub>
                        </m:sSub>
                        <m:d>
                          <m:dPr>
                            <m:ctrlPr>
                              <a:rPr lang="ar-AE" sz="1500" i="1">
                                <a:solidFill>
                                  <a:schemeClr val="tx1"/>
                                </a:solidFill>
                                <a:latin typeface="Cambria Math" panose="02040503050406030204" pitchFamily="18" charset="0"/>
                              </a:rPr>
                            </m:ctrlPr>
                          </m:dPr>
                          <m:e>
                            <m:r>
                              <a:rPr lang="ar-AE" sz="1500">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a:solidFill>
                                      <a:schemeClr val="tx1"/>
                                    </a:solidFill>
                                    <a:latin typeface="Cambria Math" panose="02040503050406030204" pitchFamily="18" charset="0"/>
                                  </a:rPr>
                                  <m:t>𝜔</m:t>
                                </m:r>
                              </m:e>
                              <m:sub>
                                <m:r>
                                  <a:rPr lang="ar-AE" sz="1500">
                                    <a:solidFill>
                                      <a:schemeClr val="tx1"/>
                                    </a:solidFill>
                                    <a:latin typeface="Cambria Math" panose="02040503050406030204" pitchFamily="18" charset="0"/>
                                  </a:rPr>
                                  <m:t>𝑜</m:t>
                                </m:r>
                              </m:sub>
                            </m:sSub>
                          </m:e>
                        </m:d>
                        <m:sSub>
                          <m:sSubPr>
                            <m:ctrlPr>
                              <a:rPr lang="ar-AE" sz="1500" i="1">
                                <a:solidFill>
                                  <a:schemeClr val="tx1"/>
                                </a:solidFill>
                                <a:latin typeface="Cambria Math" panose="02040503050406030204" pitchFamily="18" charset="0"/>
                              </a:rPr>
                            </m:ctrlPr>
                          </m:sSubPr>
                          <m:e>
                            <m:r>
                              <a:rPr lang="ar-AE" sz="1500">
                                <a:solidFill>
                                  <a:schemeClr val="tx1"/>
                                </a:solidFill>
                                <a:latin typeface="Cambria Math" panose="02040503050406030204" pitchFamily="18" charset="0"/>
                              </a:rPr>
                              <m:t>𝑝</m:t>
                            </m:r>
                          </m:e>
                          <m:sub>
                            <m:r>
                              <a:rPr lang="ar-AE" sz="1500">
                                <a:solidFill>
                                  <a:schemeClr val="tx1"/>
                                </a:solidFill>
                                <a:latin typeface="Cambria Math" panose="02040503050406030204" pitchFamily="18" charset="0"/>
                              </a:rPr>
                              <m:t>𝑧</m:t>
                            </m:r>
                          </m:sub>
                        </m:sSub>
                        <m:d>
                          <m:dPr>
                            <m:ctrlPr>
                              <a:rPr lang="ar-AE" sz="1500" i="1">
                                <a:solidFill>
                                  <a:schemeClr val="tx1"/>
                                </a:solidFill>
                                <a:latin typeface="Cambria Math" panose="02040503050406030204" pitchFamily="18" charset="0"/>
                              </a:rPr>
                            </m:ctrlPr>
                          </m:dPr>
                          <m:e>
                            <m:r>
                              <a:rPr lang="ar-AE" sz="1500">
                                <a:solidFill>
                                  <a:schemeClr val="tx1"/>
                                </a:solidFill>
                                <a:latin typeface="Cambria Math" panose="02040503050406030204" pitchFamily="18" charset="0"/>
                              </a:rPr>
                              <m:t>.|</m:t>
                            </m:r>
                            <m:r>
                              <a:rPr lang="ar-AE" sz="1500">
                                <a:solidFill>
                                  <a:schemeClr val="tx1"/>
                                </a:solidFill>
                                <a:latin typeface="Cambria Math" panose="02040503050406030204" pitchFamily="18" charset="0"/>
                              </a:rPr>
                              <m:t>𝜃</m:t>
                            </m:r>
                            <m:r>
                              <a:rPr lang="ar-AE" sz="1500">
                                <a:solidFill>
                                  <a:schemeClr val="tx1"/>
                                </a:solidFill>
                                <a:latin typeface="Cambria Math" panose="02040503050406030204" pitchFamily="18" charset="0"/>
                              </a:rPr>
                              <m:t>,</m:t>
                            </m:r>
                            <m:r>
                              <a:rPr lang="ar-AE" sz="1500">
                                <a:solidFill>
                                  <a:schemeClr val="tx1"/>
                                </a:solidFill>
                                <a:latin typeface="Cambria Math" panose="02040503050406030204" pitchFamily="18" charset="0"/>
                              </a:rPr>
                              <m:t>𝜆</m:t>
                            </m:r>
                          </m:e>
                        </m:d>
                      </m:e>
                    </m:d>
                    <m:r>
                      <a:rPr lang="ar-AE" sz="1500">
                        <a:solidFill>
                          <a:schemeClr val="tx1"/>
                        </a:solidFill>
                        <a:latin typeface="Cambria Math" panose="02040503050406030204" pitchFamily="18" charset="0"/>
                      </a:rPr>
                      <m:t>=</m:t>
                    </m:r>
                    <m:nary>
                      <m:naryPr>
                        <m:limLoc m:val="subSup"/>
                        <m:ctrlPr>
                          <a:rPr lang="ar-AE" sz="1500" i="1">
                            <a:solidFill>
                              <a:schemeClr val="tx1"/>
                            </a:solidFill>
                            <a:latin typeface="Cambria Math" panose="02040503050406030204" pitchFamily="18" charset="0"/>
                          </a:rPr>
                        </m:ctrlPr>
                      </m:naryPr>
                      <m:sub>
                        <m:r>
                          <a:rPr lang="ar-AE" sz="1500">
                            <a:solidFill>
                              <a:schemeClr val="tx1"/>
                            </a:solidFill>
                            <a:latin typeface="Cambria Math" panose="02040503050406030204" pitchFamily="18" charset="0"/>
                          </a:rPr>
                          <m:t>𝑍</m:t>
                        </m:r>
                      </m:sub>
                      <m:sup>
                        <m:r>
                          <a:rPr lang="ar-AE" sz="1500">
                            <a:solidFill>
                              <a:schemeClr val="tx1"/>
                            </a:solidFill>
                            <a:latin typeface="Cambria Math" panose="02040503050406030204" pitchFamily="18" charset="0"/>
                          </a:rPr>
                          <m:t>​</m:t>
                        </m:r>
                      </m:sup>
                      <m:e>
                        <m:r>
                          <a:rPr lang="ar-AE" sz="1500">
                            <a:solidFill>
                              <a:schemeClr val="tx1"/>
                            </a:solidFill>
                            <a:latin typeface="Cambria Math" panose="02040503050406030204" pitchFamily="18" charset="0"/>
                          </a:rPr>
                          <m:t>𝑝</m:t>
                        </m:r>
                      </m:e>
                    </m:nary>
                    <m:d>
                      <m:dPr>
                        <m:ctrlPr>
                          <a:rPr lang="ar-AE" sz="1500" i="1">
                            <a:solidFill>
                              <a:schemeClr val="tx1"/>
                            </a:solidFill>
                            <a:latin typeface="Cambria Math" panose="02040503050406030204" pitchFamily="18" charset="0"/>
                          </a:rPr>
                        </m:ctrlPr>
                      </m:dPr>
                      <m:e>
                        <m:r>
                          <a:rPr lang="ar-AE" sz="1500">
                            <a:solidFill>
                              <a:schemeClr val="tx1"/>
                            </a:solidFill>
                            <a:latin typeface="Cambria Math" panose="02040503050406030204" pitchFamily="18" charset="0"/>
                          </a:rPr>
                          <m:t>𝑧</m:t>
                        </m:r>
                        <m:r>
                          <a:rPr lang="ar-AE" sz="1500">
                            <a:solidFill>
                              <a:schemeClr val="tx1"/>
                            </a:solidFill>
                            <a:latin typeface="Cambria Math" panose="02040503050406030204" pitchFamily="18" charset="0"/>
                          </a:rPr>
                          <m:t>|</m:t>
                        </m:r>
                        <m:r>
                          <a:rPr lang="ar-AE" sz="1500">
                            <a:solidFill>
                              <a:schemeClr val="tx1"/>
                            </a:solidFill>
                            <a:latin typeface="Cambria Math" panose="02040503050406030204" pitchFamily="18" charset="0"/>
                          </a:rPr>
                          <m:t>𝜃</m:t>
                        </m:r>
                        <m:r>
                          <a:rPr lang="ar-AE" sz="1500">
                            <a:solidFill>
                              <a:schemeClr val="tx1"/>
                            </a:solidFill>
                            <a:latin typeface="Cambria Math" panose="02040503050406030204" pitchFamily="18" charset="0"/>
                          </a:rPr>
                          <m:t>,</m:t>
                        </m:r>
                        <m:r>
                          <a:rPr lang="ar-AE" sz="1500">
                            <a:solidFill>
                              <a:schemeClr val="tx1"/>
                            </a:solidFill>
                            <a:latin typeface="Cambria Math" panose="02040503050406030204" pitchFamily="18" charset="0"/>
                          </a:rPr>
                          <m:t>𝜆</m:t>
                        </m:r>
                      </m:e>
                    </m:d>
                    <m:r>
                      <a:rPr lang="ar-AE" sz="1500">
                        <a:solidFill>
                          <a:schemeClr val="tx1"/>
                        </a:solidFill>
                        <a:latin typeface="Cambria Math" panose="02040503050406030204" pitchFamily="18" charset="0"/>
                      </a:rPr>
                      <m:t>𝑙𝑜𝑔</m:t>
                    </m:r>
                    <m:f>
                      <m:fPr>
                        <m:ctrlPr>
                          <a:rPr lang="ar-AE" sz="1500" i="1">
                            <a:solidFill>
                              <a:schemeClr val="tx1"/>
                            </a:solidFill>
                            <a:latin typeface="Cambria Math" panose="02040503050406030204" pitchFamily="18" charset="0"/>
                          </a:rPr>
                        </m:ctrlPr>
                      </m:fPr>
                      <m:num>
                        <m:r>
                          <a:rPr lang="ar-AE" sz="1500">
                            <a:solidFill>
                              <a:schemeClr val="tx1"/>
                            </a:solidFill>
                            <a:latin typeface="Cambria Math" panose="02040503050406030204" pitchFamily="18" charset="0"/>
                          </a:rPr>
                          <m:t>𝑝</m:t>
                        </m:r>
                        <m:d>
                          <m:dPr>
                            <m:ctrlPr>
                              <a:rPr lang="ar-AE" sz="1500" i="1">
                                <a:solidFill>
                                  <a:schemeClr val="tx1"/>
                                </a:solidFill>
                                <a:latin typeface="Cambria Math" panose="02040503050406030204" pitchFamily="18" charset="0"/>
                              </a:rPr>
                            </m:ctrlPr>
                          </m:dPr>
                          <m:e>
                            <m:r>
                              <a:rPr lang="ar-AE" sz="1500">
                                <a:solidFill>
                                  <a:schemeClr val="tx1"/>
                                </a:solidFill>
                                <a:latin typeface="Cambria Math" panose="02040503050406030204" pitchFamily="18" charset="0"/>
                              </a:rPr>
                              <m:t>𝑧</m:t>
                            </m:r>
                            <m:r>
                              <a:rPr lang="ar-AE" sz="1500">
                                <a:solidFill>
                                  <a:schemeClr val="tx1"/>
                                </a:solidFill>
                                <a:latin typeface="Cambria Math" panose="02040503050406030204" pitchFamily="18" charset="0"/>
                              </a:rPr>
                              <m:t>|</m:t>
                            </m:r>
                            <m:r>
                              <a:rPr lang="ar-AE" sz="1500">
                                <a:solidFill>
                                  <a:schemeClr val="tx1"/>
                                </a:solidFill>
                                <a:latin typeface="Cambria Math" panose="02040503050406030204" pitchFamily="18" charset="0"/>
                              </a:rPr>
                              <m:t>𝜃</m:t>
                            </m:r>
                            <m:r>
                              <a:rPr lang="ar-AE" sz="1500">
                                <a:solidFill>
                                  <a:schemeClr val="tx1"/>
                                </a:solidFill>
                                <a:latin typeface="Cambria Math" panose="02040503050406030204" pitchFamily="18" charset="0"/>
                              </a:rPr>
                              <m:t>,</m:t>
                            </m:r>
                            <m:r>
                              <a:rPr lang="ar-AE" sz="1500">
                                <a:solidFill>
                                  <a:schemeClr val="tx1"/>
                                </a:solidFill>
                                <a:latin typeface="Cambria Math" panose="02040503050406030204" pitchFamily="18" charset="0"/>
                              </a:rPr>
                              <m:t>𝜆</m:t>
                            </m:r>
                          </m:e>
                        </m:d>
                      </m:num>
                      <m:den>
                        <m:r>
                          <a:rPr lang="ar-AE" sz="1500">
                            <a:solidFill>
                              <a:schemeClr val="tx1"/>
                            </a:solidFill>
                            <a:latin typeface="Cambria Math" panose="02040503050406030204" pitchFamily="18" charset="0"/>
                          </a:rPr>
                          <m:t>𝑝</m:t>
                        </m:r>
                        <m:d>
                          <m:dPr>
                            <m:ctrlPr>
                              <a:rPr lang="ar-AE" sz="1500" i="1">
                                <a:solidFill>
                                  <a:schemeClr val="tx1"/>
                                </a:solidFill>
                                <a:latin typeface="Cambria Math" panose="02040503050406030204" pitchFamily="18" charset="0"/>
                              </a:rPr>
                            </m:ctrlPr>
                          </m:dPr>
                          <m:e>
                            <m:r>
                              <a:rPr lang="ar-AE" sz="1500">
                                <a:solidFill>
                                  <a:schemeClr val="tx1"/>
                                </a:solidFill>
                                <a:latin typeface="Cambria Math" panose="02040503050406030204" pitchFamily="18" charset="0"/>
                              </a:rPr>
                              <m:t>𝑧</m:t>
                            </m:r>
                            <m:r>
                              <a:rPr lang="ar-AE" sz="1500">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a:solidFill>
                                      <a:schemeClr val="tx1"/>
                                    </a:solidFill>
                                    <a:latin typeface="Cambria Math" panose="02040503050406030204" pitchFamily="18" charset="0"/>
                                  </a:rPr>
                                  <m:t>𝜔</m:t>
                                </m:r>
                              </m:e>
                              <m:sub>
                                <m:r>
                                  <a:rPr lang="ar-AE" sz="1500">
                                    <a:solidFill>
                                      <a:schemeClr val="tx1"/>
                                    </a:solidFill>
                                    <a:latin typeface="Cambria Math" panose="02040503050406030204" pitchFamily="18" charset="0"/>
                                  </a:rPr>
                                  <m:t>𝑜</m:t>
                                </m:r>
                              </m:sub>
                            </m:sSub>
                          </m:e>
                        </m:d>
                      </m:den>
                    </m:f>
                    <m:r>
                      <a:rPr lang="ar-AE" sz="1500">
                        <a:solidFill>
                          <a:schemeClr val="tx1"/>
                        </a:solidFill>
                        <a:latin typeface="Cambria Math" panose="02040503050406030204" pitchFamily="18" charset="0"/>
                      </a:rPr>
                      <m:t>𝑑𝑧</m:t>
                    </m:r>
                  </m:oMath>
                </a14:m>
                <a:r>
                  <a:rPr lang="en-US" sz="1400" dirty="0">
                    <a:solidFill>
                      <a:schemeClr val="tx1"/>
                    </a:solidFill>
                  </a:rPr>
                  <a:t>; KL directed divergence Average log-likelihood ratio against the alternative model. This is known to be nonnegative and zero </a:t>
                </a:r>
                <a:r>
                  <a:rPr lang="en-US" sz="1400" dirty="0" err="1">
                    <a:solidFill>
                      <a:schemeClr val="tx1"/>
                    </a:solidFill>
                  </a:rPr>
                  <a:t>iff</a:t>
                </a:r>
                <a:r>
                  <a:rPr lang="en-US" sz="1400" dirty="0">
                    <a:solidFill>
                      <a:schemeClr val="tx1"/>
                    </a:solidFill>
                  </a:rPr>
                  <a:t> </a:t>
                </a:r>
                <a14:m>
                  <m:oMath xmlns:m="http://schemas.openxmlformats.org/officeDocument/2006/math">
                    <m:r>
                      <a:rPr lang="ar-AE" sz="1400">
                        <a:solidFill>
                          <a:schemeClr val="tx1"/>
                        </a:solidFill>
                        <a:latin typeface="Cambria Math" panose="02040503050406030204" pitchFamily="18" charset="0"/>
                      </a:rPr>
                      <m:t>𝑝</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𝜔</m:t>
                            </m:r>
                          </m:e>
                          <m:sub>
                            <m:r>
                              <a:rPr lang="ar-AE" sz="1400">
                                <a:solidFill>
                                  <a:schemeClr val="tx1"/>
                                </a:solidFill>
                                <a:latin typeface="Cambria Math" panose="02040503050406030204" pitchFamily="18" charset="0"/>
                              </a:rPr>
                              <m:t>𝑜</m:t>
                            </m:r>
                          </m:sub>
                        </m:sSub>
                      </m:e>
                    </m:d>
                  </m:oMath>
                </a14:m>
                <a:r>
                  <a:rPr lang="en-US" sz="1400" dirty="0">
                    <a:solidFill>
                      <a:schemeClr val="tx1"/>
                    </a:solidFill>
                  </a:rPr>
                  <a:t> = </a:t>
                </a:r>
                <a14:m>
                  <m:oMath xmlns:m="http://schemas.openxmlformats.org/officeDocument/2006/math">
                    <m:r>
                      <a:rPr lang="ar-AE" sz="1400">
                        <a:solidFill>
                          <a:schemeClr val="tx1"/>
                        </a:solidFill>
                        <a:latin typeface="Cambria Math" panose="02040503050406030204" pitchFamily="18" charset="0"/>
                      </a:rPr>
                      <m:t>𝑝</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𝜆</m:t>
                        </m:r>
                      </m:e>
                    </m:d>
                  </m:oMath>
                </a14:m>
                <a:r>
                  <a:rPr lang="en-US" sz="1400" dirty="0">
                    <a:solidFill>
                      <a:schemeClr val="tx1"/>
                    </a:solidFill>
                  </a:rPr>
                  <a:t> almost everywhere.</a:t>
                </a:r>
              </a:p>
              <a:p>
                <a:pPr>
                  <a:buAutoNum type="arabicPeriod"/>
                </a:pPr>
                <a:endParaRPr lang="en-US" sz="1400" dirty="0">
                  <a:solidFill>
                    <a:schemeClr val="tx1"/>
                  </a:solidFill>
                </a:endParaRPr>
              </a:p>
              <a:p>
                <a:pPr>
                  <a:buFont typeface="+mj-lt"/>
                  <a:buAutoNum type="arabicPeriod"/>
                </a:pPr>
                <a:r>
                  <a:rPr lang="en-US" sz="1400" dirty="0">
                    <a:solidFill>
                      <a:schemeClr val="tx1"/>
                    </a:solidFill>
                  </a:rPr>
                  <a:t>The intrinsic log-loss function assuming</a:t>
                </a:r>
                <a:r>
                  <a:rPr lang="ar-AE" sz="1400" dirty="0">
                    <a:solidFill>
                      <a:schemeClr val="tx1"/>
                    </a:solidFill>
                  </a:rPr>
                  <a:t>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𝐻</m:t>
                        </m:r>
                      </m:e>
                      <m:sub>
                        <m:r>
                          <a:rPr lang="ar-AE" sz="1400">
                            <a:solidFill>
                              <a:schemeClr val="tx1"/>
                            </a:solidFill>
                            <a:latin typeface="Cambria Math" panose="02040503050406030204" pitchFamily="18" charset="0"/>
                          </a:rPr>
                          <m:t>𝑜</m:t>
                        </m:r>
                      </m:sub>
                    </m:sSub>
                  </m:oMath>
                </a14:m>
                <a:r>
                  <a:rPr lang="en-US" sz="1400" dirty="0">
                    <a:solidFill>
                      <a:schemeClr val="tx1"/>
                    </a:solidFill>
                  </a:rPr>
                  <a:t> is the minimum average under sampling of the log-likelihood ratio against an element of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𝑀</m:t>
                        </m:r>
                      </m:e>
                      <m:sub>
                        <m:r>
                          <a:rPr lang="en-US" sz="1400" b="0" i="0" smtClean="0">
                            <a:solidFill>
                              <a:schemeClr val="tx1"/>
                            </a:solidFill>
                            <a:latin typeface="Cambria Math" panose="02040503050406030204" pitchFamily="18" charset="0"/>
                          </a:rPr>
                          <m:t>0</m:t>
                        </m:r>
                      </m:sub>
                    </m:sSub>
                  </m:oMath>
                </a14:m>
                <a:r>
                  <a:rPr lang="en-US" sz="1400" dirty="0">
                    <a:solidFill>
                      <a:schemeClr val="tx1"/>
                    </a:solidFill>
                  </a:rPr>
                  <a:t>:  </a:t>
                </a:r>
                <a:endParaRPr lang="en-US" sz="1400" dirty="0">
                  <a:solidFill>
                    <a:schemeClr val="tx1"/>
                  </a:solidFill>
                  <a:latin typeface="Cambria Math" panose="02040503050406030204" pitchFamily="18" charset="0"/>
                </a:endParaRPr>
              </a:p>
              <a:p>
                <a:pPr marL="0" indent="0">
                  <a:buNone/>
                </a:pPr>
                <a:r>
                  <a:rPr lang="en-US" sz="1400" dirty="0">
                    <a:solidFill>
                      <a:schemeClr val="tx1"/>
                    </a:solidFill>
                  </a:rPr>
                  <a:t>         </a:t>
                </a:r>
                <a14:m>
                  <m:oMath xmlns:m="http://schemas.openxmlformats.org/officeDocument/2006/math">
                    <m:r>
                      <a:rPr lang="en-US" sz="1400">
                        <a:solidFill>
                          <a:schemeClr val="tx1"/>
                        </a:solidFill>
                        <a:latin typeface="Cambria Math" panose="02040503050406030204" pitchFamily="18" charset="0"/>
                      </a:rPr>
                      <m:t>𝛿</m:t>
                    </m:r>
                    <m:r>
                      <a:rPr lang="en-US"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𝐻</m:t>
                        </m:r>
                      </m:e>
                      <m:sub>
                        <m:r>
                          <a:rPr lang="ar-AE" sz="1400">
                            <a:solidFill>
                              <a:schemeClr val="tx1"/>
                            </a:solidFill>
                            <a:latin typeface="Cambria Math" panose="02040503050406030204" pitchFamily="18" charset="0"/>
                          </a:rPr>
                          <m:t>𝑜</m:t>
                        </m:r>
                      </m:sub>
                    </m:sSub>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𝜆</m:t>
                    </m:r>
                    <m:r>
                      <a:rPr lang="ar-AE"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𝑀</m:t>
                        </m:r>
                      </m:e>
                      <m:sub>
                        <m:r>
                          <a:rPr lang="ar-AE" sz="1400">
                            <a:solidFill>
                              <a:schemeClr val="tx1"/>
                            </a:solidFill>
                            <a:latin typeface="Cambria Math" panose="02040503050406030204" pitchFamily="18" charset="0"/>
                          </a:rPr>
                          <m:t>𝑧</m:t>
                        </m:r>
                      </m:sub>
                    </m:sSub>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𝑖𝑛</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𝑓</m:t>
                        </m:r>
                      </m:e>
                      <m:sub>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𝜆</m:t>
                            </m:r>
                          </m:e>
                          <m:sub>
                            <m:r>
                              <a:rPr lang="ar-AE" sz="1400">
                                <a:solidFill>
                                  <a:schemeClr val="tx1"/>
                                </a:solidFill>
                                <a:latin typeface="Cambria Math" panose="02040503050406030204" pitchFamily="18" charset="0"/>
                              </a:rPr>
                              <m:t>𝑜</m:t>
                            </m:r>
                          </m:sub>
                        </m:sSub>
                        <m:r>
                          <a:rPr lang="ar-AE"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𝛬</m:t>
                            </m:r>
                          </m:e>
                          <m:sub>
                            <m:r>
                              <a:rPr lang="ar-AE" sz="1400">
                                <a:solidFill>
                                  <a:schemeClr val="tx1"/>
                                </a:solidFill>
                                <a:latin typeface="Cambria Math" panose="02040503050406030204" pitchFamily="18" charset="0"/>
                              </a:rPr>
                              <m:t>𝑜</m:t>
                            </m:r>
                          </m:sub>
                        </m:sSub>
                      </m:sub>
                    </m:sSub>
                    <m:nary>
                      <m:naryPr>
                        <m:limLoc m:val="subSup"/>
                        <m:ctrlPr>
                          <a:rPr lang="ar-AE" sz="1400" i="1">
                            <a:solidFill>
                              <a:schemeClr val="tx1"/>
                            </a:solidFill>
                            <a:latin typeface="Cambria Math" panose="02040503050406030204" pitchFamily="18" charset="0"/>
                          </a:rPr>
                        </m:ctrlPr>
                      </m:naryPr>
                      <m:sub>
                        <m:r>
                          <a:rPr lang="ar-AE" sz="1400">
                            <a:solidFill>
                              <a:schemeClr val="tx1"/>
                            </a:solidFill>
                            <a:latin typeface="Cambria Math" panose="02040503050406030204" pitchFamily="18" charset="0"/>
                          </a:rPr>
                          <m:t>𝑍</m:t>
                        </m:r>
                      </m:sub>
                      <m:sup>
                        <m:r>
                          <a:rPr lang="ar-AE" sz="1400">
                            <a:solidFill>
                              <a:schemeClr val="tx1"/>
                            </a:solidFill>
                            <a:latin typeface="Cambria Math" panose="02040503050406030204" pitchFamily="18" charset="0"/>
                          </a:rPr>
                          <m:t>​</m:t>
                        </m:r>
                      </m:sup>
                      <m:e>
                        <m:r>
                          <a:rPr lang="ar-AE" sz="1400">
                            <a:solidFill>
                              <a:schemeClr val="tx1"/>
                            </a:solidFill>
                            <a:latin typeface="Cambria Math" panose="02040503050406030204" pitchFamily="18" charset="0"/>
                          </a:rPr>
                          <m:t>𝑝</m:t>
                        </m:r>
                      </m:e>
                    </m:nary>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𝜆</m:t>
                        </m:r>
                      </m:e>
                    </m:d>
                    <m:r>
                      <a:rPr lang="ar-AE" sz="1400">
                        <a:solidFill>
                          <a:schemeClr val="tx1"/>
                        </a:solidFill>
                        <a:latin typeface="Cambria Math" panose="02040503050406030204" pitchFamily="18" charset="0"/>
                      </a:rPr>
                      <m:t>𝑙𝑜𝑔</m:t>
                    </m:r>
                    <m:f>
                      <m:fPr>
                        <m:ctrlPr>
                          <a:rPr lang="ar-AE" sz="1400" i="1">
                            <a:solidFill>
                              <a:schemeClr val="tx1"/>
                            </a:solidFill>
                            <a:latin typeface="Cambria Math" panose="02040503050406030204" pitchFamily="18" charset="0"/>
                          </a:rPr>
                        </m:ctrlPr>
                      </m:fPr>
                      <m:num>
                        <m:r>
                          <a:rPr lang="ar-AE" sz="1400">
                            <a:solidFill>
                              <a:schemeClr val="tx1"/>
                            </a:solidFill>
                            <a:latin typeface="Cambria Math" panose="02040503050406030204" pitchFamily="18" charset="0"/>
                          </a:rPr>
                          <m:t>𝑝</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𝜆</m:t>
                            </m:r>
                          </m:e>
                        </m:d>
                      </m:num>
                      <m:den>
                        <m:r>
                          <a:rPr lang="ar-AE" sz="1400">
                            <a:solidFill>
                              <a:schemeClr val="tx1"/>
                            </a:solidFill>
                            <a:latin typeface="Cambria Math" panose="02040503050406030204" pitchFamily="18" charset="0"/>
                          </a:rPr>
                          <m:t>𝑝</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𝑧</m:t>
                            </m:r>
                            <m:r>
                              <a:rPr lang="ar-AE"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𝜔</m:t>
                                </m:r>
                              </m:e>
                              <m:sub>
                                <m:r>
                                  <a:rPr lang="ar-AE" sz="1400">
                                    <a:solidFill>
                                      <a:schemeClr val="tx1"/>
                                    </a:solidFill>
                                    <a:latin typeface="Cambria Math" panose="02040503050406030204" pitchFamily="18" charset="0"/>
                                  </a:rPr>
                                  <m:t>𝑜</m:t>
                                </m:r>
                              </m:sub>
                            </m:sSub>
                          </m:e>
                        </m:d>
                      </m:den>
                    </m:f>
                    <m:r>
                      <a:rPr lang="ar-AE" sz="1400">
                        <a:solidFill>
                          <a:schemeClr val="tx1"/>
                        </a:solidFill>
                        <a:latin typeface="Cambria Math" panose="02040503050406030204" pitchFamily="18" charset="0"/>
                      </a:rPr>
                      <m:t>𝑑𝑧</m:t>
                    </m:r>
                  </m:oMath>
                </a14:m>
                <a:r>
                  <a:rPr lang="en-US" sz="1400" dirty="0">
                    <a:solidFill>
                      <a:schemeClr val="tx1"/>
                    </a:solidFill>
                  </a:rPr>
                  <a:t> …(using point 2)</a:t>
                </a:r>
              </a:p>
              <a:p>
                <a:pPr marL="0" indent="0">
                  <a:buNone/>
                </a:pPr>
                <a:r>
                  <a:rPr lang="en-US" sz="1400" dirty="0">
                    <a:solidFill>
                      <a:schemeClr val="tx1"/>
                    </a:solidFill>
                  </a:rPr>
                  <a:t>5. With this structure we reject  </a:t>
                </a:r>
                <a14:m>
                  <m:oMath xmlns:m="http://schemas.openxmlformats.org/officeDocument/2006/math">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𝐻</m:t>
                        </m:r>
                      </m:e>
                      <m:sub>
                        <m:r>
                          <a:rPr lang="ar-AE" sz="1400">
                            <a:solidFill>
                              <a:schemeClr val="tx1"/>
                            </a:solidFill>
                            <a:latin typeface="Cambria Math" panose="02040503050406030204" pitchFamily="18" charset="0"/>
                          </a:rPr>
                          <m:t>𝑜</m:t>
                        </m:r>
                      </m:sub>
                    </m:sSub>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𝜃</m:t>
                        </m:r>
                      </m:e>
                      <m:sub>
                        <m:r>
                          <a:rPr lang="ar-AE" sz="1400">
                            <a:solidFill>
                              <a:schemeClr val="tx1"/>
                            </a:solidFill>
                            <a:latin typeface="Cambria Math" panose="02040503050406030204" pitchFamily="18" charset="0"/>
                          </a:rPr>
                          <m:t>𝑜</m:t>
                        </m:r>
                      </m:sub>
                    </m:sSub>
                  </m:oMath>
                </a14:m>
                <a:r>
                  <a:rPr lang="ar-AE" sz="1400" dirty="0">
                    <a:solidFill>
                      <a:schemeClr val="tx1"/>
                    </a:solidFill>
                  </a:rPr>
                  <a:t> </a:t>
                </a:r>
                <a:r>
                  <a:rPr lang="en-US" sz="1400" dirty="0">
                    <a:solidFill>
                      <a:schemeClr val="tx1"/>
                    </a:solidFill>
                  </a:rPr>
                  <a:t>if and only if  the reference expected loss is greater than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𝑙</m:t>
                        </m:r>
                      </m:e>
                      <m:sub>
                        <m:r>
                          <a:rPr lang="ar-AE" sz="1400">
                            <a:latin typeface="Cambria Math" panose="02040503050406030204" pitchFamily="18" charset="0"/>
                          </a:rPr>
                          <m:t>𝑜</m:t>
                        </m:r>
                      </m:sub>
                    </m:sSub>
                    <m:r>
                      <a:rPr lang="ar-AE" sz="1400" i="1">
                        <a:latin typeface="Cambria Math" panose="02040503050406030204" pitchFamily="18" charset="0"/>
                      </a:rPr>
                      <m:t> </m:t>
                    </m:r>
                  </m:oMath>
                </a14:m>
                <a:endParaRPr lang="en-US" sz="1400" dirty="0"/>
              </a:p>
              <a:p>
                <a:pPr marL="0" indent="0">
                  <a:buNone/>
                </a:pPr>
                <a:r>
                  <a:rPr lang="en-US" sz="1400" dirty="0">
                    <a:solidFill>
                      <a:schemeClr val="tx1"/>
                    </a:solidFill>
                  </a:rPr>
                  <a:t> </a:t>
                </a:r>
                <a14:m>
                  <m:oMath xmlns:m="http://schemas.openxmlformats.org/officeDocument/2006/math">
                    <m:r>
                      <a:rPr lang="en-US" sz="1400">
                        <a:solidFill>
                          <a:schemeClr val="tx1"/>
                        </a:solidFill>
                        <a:latin typeface="Cambria Math" panose="02040503050406030204" pitchFamily="18" charset="0"/>
                      </a:rPr>
                      <m:t>𝑑</m:t>
                    </m:r>
                    <m:d>
                      <m:dPr>
                        <m:endChr m:val="}"/>
                        <m:ctrlPr>
                          <a:rPr lang="en-US" sz="1400" i="1">
                            <a:solidFill>
                              <a:schemeClr val="tx1"/>
                            </a:solidFill>
                            <a:latin typeface="Cambria Math" panose="02040503050406030204" pitchFamily="18" charset="0"/>
                          </a:rPr>
                        </m:ctrlPr>
                      </m:dPr>
                      <m:e>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𝐻</m:t>
                            </m:r>
                          </m:e>
                          <m:sub>
                            <m:r>
                              <a:rPr lang="ar-AE" sz="1400">
                                <a:solidFill>
                                  <a:schemeClr val="tx1"/>
                                </a:solidFill>
                                <a:latin typeface="Cambria Math" panose="02040503050406030204" pitchFamily="18" charset="0"/>
                              </a:rPr>
                              <m:t>𝑜</m:t>
                            </m:r>
                          </m:sub>
                        </m:sSub>
                        <m:d>
                          <m:dPr>
                            <m:begChr m:val="|"/>
                            <m:endChr m:val="|"/>
                            <m:ctrlPr>
                              <a:rPr lang="ar-AE" sz="1400" i="1">
                                <a:solidFill>
                                  <a:schemeClr val="tx1"/>
                                </a:solidFill>
                                <a:latin typeface="Cambria Math" panose="02040503050406030204" pitchFamily="18" charset="0"/>
                              </a:rPr>
                            </m:ctrlPr>
                          </m:dPr>
                          <m:e>
                            <m:r>
                              <a:rPr lang="ar-AE" sz="1400" smtClean="0">
                                <a:solidFill>
                                  <a:schemeClr val="tx1"/>
                                </a:solidFill>
                                <a:latin typeface="Cambria Math" panose="02040503050406030204" pitchFamily="18" charset="0"/>
                              </a:rPr>
                              <m:t>𝑧</m:t>
                            </m:r>
                            <m:r>
                              <a:rPr lang="ar-AE" sz="1400" smtClean="0">
                                <a:solidFill>
                                  <a:schemeClr val="tx1"/>
                                </a:solidFill>
                                <a:latin typeface="Cambria Math" panose="02040503050406030204" pitchFamily="18" charset="0"/>
                              </a:rPr>
                              <m:t>)=</m:t>
                            </m:r>
                            <m:nary>
                              <m:naryPr>
                                <m:limLoc m:val="subSup"/>
                                <m:ctrlPr>
                                  <a:rPr lang="ar-AE" sz="1400" i="1">
                                    <a:solidFill>
                                      <a:schemeClr val="tx1"/>
                                    </a:solidFill>
                                    <a:latin typeface="Cambria Math" panose="02040503050406030204" pitchFamily="18" charset="0"/>
                                  </a:rPr>
                                </m:ctrlPr>
                              </m:naryPr>
                              <m:sub>
                                <m:r>
                                  <a:rPr lang="ar-AE" sz="1400">
                                    <a:solidFill>
                                      <a:schemeClr val="tx1"/>
                                    </a:solidFill>
                                    <a:latin typeface="Cambria Math" panose="02040503050406030204" pitchFamily="18" charset="0"/>
                                  </a:rPr>
                                  <m:t>𝛩</m:t>
                                </m:r>
                              </m:sub>
                              <m:sup>
                                <m:r>
                                  <a:rPr lang="ar-AE" sz="1400">
                                    <a:solidFill>
                                      <a:schemeClr val="tx1"/>
                                    </a:solidFill>
                                    <a:latin typeface="Cambria Math" panose="02040503050406030204" pitchFamily="18" charset="0"/>
                                  </a:rPr>
                                  <m:t>​</m:t>
                                </m:r>
                              </m:sup>
                              <m:e>
                                <m:nary>
                                  <m:naryPr>
                                    <m:limLoc m:val="subSup"/>
                                    <m:ctrlPr>
                                      <a:rPr lang="ar-AE" sz="1400" i="1">
                                        <a:solidFill>
                                          <a:schemeClr val="tx1"/>
                                        </a:solidFill>
                                        <a:latin typeface="Cambria Math" panose="02040503050406030204" pitchFamily="18" charset="0"/>
                                      </a:rPr>
                                    </m:ctrlPr>
                                  </m:naryPr>
                                  <m:sub>
                                    <m:r>
                                      <a:rPr lang="ar-AE" sz="1400">
                                        <a:solidFill>
                                          <a:schemeClr val="tx1"/>
                                        </a:solidFill>
                                        <a:latin typeface="Cambria Math" panose="02040503050406030204" pitchFamily="18" charset="0"/>
                                      </a:rPr>
                                      <m:t>𝛬</m:t>
                                    </m:r>
                                  </m:sub>
                                  <m:sup>
                                    <m:r>
                                      <a:rPr lang="ar-AE" sz="1400">
                                        <a:solidFill>
                                          <a:schemeClr val="tx1"/>
                                        </a:solidFill>
                                        <a:latin typeface="Cambria Math" panose="02040503050406030204" pitchFamily="18" charset="0"/>
                                      </a:rPr>
                                      <m:t>​</m:t>
                                    </m:r>
                                  </m:sup>
                                  <m:e>
                                    <m:r>
                                      <a:rPr lang="ar-AE" sz="1400">
                                        <a:solidFill>
                                          <a:schemeClr val="tx1"/>
                                        </a:solidFill>
                                        <a:latin typeface="Cambria Math" panose="02040503050406030204" pitchFamily="18" charset="0"/>
                                      </a:rPr>
                                      <m:t>𝛿</m:t>
                                    </m:r>
                                  </m:e>
                                </m:nary>
                              </m:e>
                            </m:nary>
                            <m:r>
                              <a:rPr lang="ar-AE"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𝐻</m:t>
                                </m:r>
                              </m:e>
                              <m:sub>
                                <m:r>
                                  <a:rPr lang="ar-AE" sz="1400">
                                    <a:solidFill>
                                      <a:schemeClr val="tx1"/>
                                    </a:solidFill>
                                    <a:latin typeface="Cambria Math" panose="02040503050406030204" pitchFamily="18" charset="0"/>
                                  </a:rPr>
                                  <m:t>𝑜</m:t>
                                </m:r>
                              </m:sub>
                            </m:sSub>
                          </m:e>
                        </m:d>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𝜆</m:t>
                        </m:r>
                        <m:r>
                          <a:rPr lang="ar-AE" sz="1400">
                            <a:solidFill>
                              <a:schemeClr val="tx1"/>
                            </a:solidFill>
                            <a:latin typeface="Cambria Math" panose="02040503050406030204" pitchFamily="18" charset="0"/>
                          </a:rPr>
                          <m: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𝑀</m:t>
                            </m:r>
                          </m:e>
                          <m:sub>
                            <m:r>
                              <a:rPr lang="ar-AE" sz="1400">
                                <a:solidFill>
                                  <a:schemeClr val="tx1"/>
                                </a:solidFill>
                                <a:latin typeface="Cambria Math" panose="02040503050406030204" pitchFamily="18" charset="0"/>
                              </a:rPr>
                              <m:t>𝑧</m:t>
                            </m:r>
                          </m:sub>
                        </m:sSub>
                      </m:e>
                    </m:d>
                    <m:r>
                      <a:rPr lang="ar-AE" sz="1400">
                        <a:solidFill>
                          <a:schemeClr val="tx1"/>
                        </a:solidFill>
                        <a:latin typeface="Cambria Math" panose="02040503050406030204" pitchFamily="18" charset="0"/>
                      </a:rPr>
                      <m:t>𝑝</m:t>
                    </m:r>
                    <m:d>
                      <m:dPr>
                        <m:ctrlPr>
                          <a:rPr lang="ar-AE" sz="1400" i="1">
                            <a:solidFill>
                              <a:schemeClr val="tx1"/>
                            </a:solidFill>
                            <a:latin typeface="Cambria Math" panose="02040503050406030204" pitchFamily="18" charset="0"/>
                          </a:rPr>
                        </m:ctrlPr>
                      </m:dPr>
                      <m:e>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𝜆</m:t>
                        </m:r>
                        <m:r>
                          <a:rPr lang="ar-AE" sz="1400">
                            <a:solidFill>
                              <a:schemeClr val="tx1"/>
                            </a:solidFill>
                            <a:latin typeface="Cambria Math" panose="02040503050406030204" pitchFamily="18" charset="0"/>
                          </a:rPr>
                          <m:t>|</m:t>
                        </m:r>
                        <m:r>
                          <a:rPr lang="ar-AE" sz="1400">
                            <a:solidFill>
                              <a:schemeClr val="tx1"/>
                            </a:solidFill>
                            <a:latin typeface="Cambria Math" panose="02040503050406030204" pitchFamily="18" charset="0"/>
                          </a:rPr>
                          <m:t>𝑧</m:t>
                        </m:r>
                      </m:e>
                    </m:d>
                    <m:r>
                      <a:rPr lang="ar-AE" sz="1400">
                        <a:solidFill>
                          <a:schemeClr val="tx1"/>
                        </a:solidFill>
                        <a:latin typeface="Cambria Math" panose="02040503050406030204" pitchFamily="18" charset="0"/>
                      </a:rPr>
                      <m:t>𝑑</m:t>
                    </m:r>
                    <m:r>
                      <a:rPr lang="ar-AE" sz="1400">
                        <a:solidFill>
                          <a:schemeClr val="tx1"/>
                        </a:solidFill>
                        <a:latin typeface="Cambria Math" panose="02040503050406030204" pitchFamily="18" charset="0"/>
                      </a:rPr>
                      <m:t>𝜃</m:t>
                    </m:r>
                    <m:r>
                      <a:rPr lang="ar-AE" sz="1400">
                        <a:solidFill>
                          <a:schemeClr val="tx1"/>
                        </a:solidFill>
                        <a:latin typeface="Cambria Math" panose="02040503050406030204" pitchFamily="18" charset="0"/>
                      </a:rPr>
                      <m:t>𝑑</m:t>
                    </m:r>
                    <m:r>
                      <a:rPr lang="ar-AE" sz="1400">
                        <a:solidFill>
                          <a:schemeClr val="tx1"/>
                        </a:solidFill>
                        <a:latin typeface="Cambria Math" panose="02040503050406030204" pitchFamily="18" charset="0"/>
                      </a:rPr>
                      <m:t>𝜆</m:t>
                    </m:r>
                    <m:r>
                      <a:rPr lang="ar-AE" sz="1400">
                        <a:solidFill>
                          <a:schemeClr val="tx1"/>
                        </a:solidFill>
                        <a:latin typeface="Cambria Math" panose="02040503050406030204" pitchFamily="18" charset="0"/>
                      </a:rPr>
                      <m:t>&gt;</m:t>
                    </m:r>
                    <m:sSub>
                      <m:sSubPr>
                        <m:ctrlPr>
                          <a:rPr lang="ar-AE" sz="1400" i="1">
                            <a:solidFill>
                              <a:schemeClr val="tx1"/>
                            </a:solidFill>
                            <a:latin typeface="Cambria Math" panose="02040503050406030204" pitchFamily="18" charset="0"/>
                          </a:rPr>
                        </m:ctrlPr>
                      </m:sSubPr>
                      <m:e>
                        <m:r>
                          <a:rPr lang="ar-AE" sz="1400">
                            <a:solidFill>
                              <a:schemeClr val="tx1"/>
                            </a:solidFill>
                            <a:latin typeface="Cambria Math" panose="02040503050406030204" pitchFamily="18" charset="0"/>
                          </a:rPr>
                          <m:t>𝑙</m:t>
                        </m:r>
                      </m:e>
                      <m:sub>
                        <m:r>
                          <a:rPr lang="ar-AE" sz="1400">
                            <a:solidFill>
                              <a:schemeClr val="tx1"/>
                            </a:solidFill>
                            <a:latin typeface="Cambria Math" panose="02040503050406030204" pitchFamily="18" charset="0"/>
                          </a:rPr>
                          <m:t>𝑜</m:t>
                        </m:r>
                      </m:sub>
                    </m:sSub>
                  </m:oMath>
                </a14:m>
                <a:endParaRPr lang="ar-AE" sz="1400" dirty="0">
                  <a:solidFill>
                    <a:schemeClr val="tx1"/>
                  </a:solidFill>
                </a:endParaRPr>
              </a:p>
              <a:p>
                <a:endParaRPr lang="en-US" sz="1400" dirty="0">
                  <a:solidFill>
                    <a:schemeClr val="tx1"/>
                  </a:solidFill>
                </a:endParaRPr>
              </a:p>
            </p:txBody>
          </p:sp>
        </mc:Choice>
        <mc:Fallback xmlns="">
          <p:sp>
            <p:nvSpPr>
              <p:cNvPr id="3" name="Content Placeholder 2">
                <a:extLst>
                  <a:ext uri="{FF2B5EF4-FFF2-40B4-BE49-F238E27FC236}">
                    <a16:creationId xmlns:a16="http://schemas.microsoft.com/office/drawing/2014/main" id="{BB0AE961-1A40-B84A-9151-BC2AE60DE0DB}"/>
                  </a:ext>
                </a:extLst>
              </p:cNvPr>
              <p:cNvSpPr>
                <a:spLocks noGrp="1" noRot="1" noChangeAspect="1" noMove="1" noResize="1" noEditPoints="1" noAdjustHandles="1" noChangeArrowheads="1" noChangeShapeType="1" noTextEdit="1"/>
              </p:cNvSpPr>
              <p:nvPr>
                <p:ph idx="1"/>
              </p:nvPr>
            </p:nvSpPr>
            <p:spPr>
              <a:xfrm>
                <a:off x="457200" y="914400"/>
                <a:ext cx="8229600" cy="5211763"/>
              </a:xfrm>
              <a:blipFill>
                <a:blip r:embed="rId2"/>
                <a:stretch>
                  <a:fillRect l="-463" t="-730" r="-617" b="-8273"/>
                </a:stretch>
              </a:blipFill>
            </p:spPr>
            <p:txBody>
              <a:bodyPr/>
              <a:lstStyle/>
              <a:p>
                <a:r>
                  <a:rPr lang="en-US">
                    <a:noFill/>
                  </a:rPr>
                  <a:t> </a:t>
                </a:r>
              </a:p>
            </p:txBody>
          </p:sp>
        </mc:Fallback>
      </mc:AlternateContent>
    </p:spTree>
    <p:extLst>
      <p:ext uri="{BB962C8B-B14F-4D97-AF65-F5344CB8AC3E}">
        <p14:creationId xmlns:p14="http://schemas.microsoft.com/office/powerpoint/2010/main" val="274915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0158-6400-5A49-9269-E06BB496E4A8}"/>
              </a:ext>
            </a:extLst>
          </p:cNvPr>
          <p:cNvSpPr>
            <a:spLocks noGrp="1"/>
          </p:cNvSpPr>
          <p:nvPr>
            <p:ph type="title"/>
          </p:nvPr>
        </p:nvSpPr>
        <p:spPr>
          <a:xfrm>
            <a:off x="457200" y="274638"/>
            <a:ext cx="8229600" cy="759505"/>
          </a:xfrm>
        </p:spPr>
        <p:txBody>
          <a:bodyPr>
            <a:normAutofit/>
          </a:bodyPr>
          <a:lstStyle/>
          <a:p>
            <a:pPr algn="l"/>
            <a:r>
              <a:rPr lang="en-US" sz="2400" dirty="0"/>
              <a:t>Example: Normal 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0AE961-1A40-B84A-9151-BC2AE60DE0DB}"/>
                  </a:ext>
                </a:extLst>
              </p:cNvPr>
              <p:cNvSpPr>
                <a:spLocks noGrp="1"/>
              </p:cNvSpPr>
              <p:nvPr>
                <p:ph idx="1"/>
              </p:nvPr>
            </p:nvSpPr>
            <p:spPr>
              <a:xfrm>
                <a:off x="457200" y="1034144"/>
                <a:ext cx="8229600" cy="5092020"/>
              </a:xfrm>
            </p:spPr>
            <p:txBody>
              <a:bodyPr>
                <a:noAutofit/>
              </a:bodyPr>
              <a:lstStyle/>
              <a:p>
                <a:pPr marL="0" lvl="0" indent="0">
                  <a:spcBef>
                    <a:spcPts val="0"/>
                  </a:spcBef>
                  <a:buNone/>
                </a:pPr>
                <a:r>
                  <a:rPr lang="en-US" sz="1100" dirty="0"/>
                  <a:t>We want to test the variance </a:t>
                </a:r>
                <a14:m>
                  <m:oMath xmlns:m="http://schemas.openxmlformats.org/officeDocument/2006/math">
                    <m:sSup>
                      <m:sSupPr>
                        <m:ctrlPr>
                          <a:rPr lang="ar-AE" sz="1100" i="1">
                            <a:latin typeface="Cambria Math" panose="02040503050406030204" pitchFamily="18" charset="0"/>
                          </a:rPr>
                        </m:ctrlPr>
                      </m:sSupPr>
                      <m:e>
                        <m:r>
                          <a:rPr lang="ar-AE" sz="1100">
                            <a:latin typeface="Cambria Math" panose="02040503050406030204" pitchFamily="18" charset="0"/>
                          </a:rPr>
                          <m:t>𝜎</m:t>
                        </m:r>
                      </m:e>
                      <m:sup>
                        <m:r>
                          <a:rPr lang="ar-AE" sz="1100">
                            <a:latin typeface="Cambria Math" panose="02040503050406030204" pitchFamily="18" charset="0"/>
                          </a:rPr>
                          <m:t>2</m:t>
                        </m:r>
                      </m:sup>
                    </m:sSup>
                  </m:oMath>
                </a14:m>
                <a:r>
                  <a:rPr lang="ar-AE" sz="1100" dirty="0"/>
                  <a:t>.</a:t>
                </a:r>
                <a:endParaRPr lang="en-US" sz="1100" dirty="0"/>
              </a:p>
              <a:p>
                <a:pPr marL="0" lvl="0" indent="0">
                  <a:spcBef>
                    <a:spcPts val="0"/>
                  </a:spcBef>
                  <a:buNone/>
                </a:pPr>
                <a:endParaRPr lang="ar-AE" sz="1100" dirty="0"/>
              </a:p>
              <a:p>
                <a:pPr>
                  <a:spcBef>
                    <a:spcPts val="0"/>
                  </a:spcBef>
                  <a:buAutoNum type="arabicPeriod"/>
                </a:pPr>
                <a14:m>
                  <m:oMath xmlns:m="http://schemas.openxmlformats.org/officeDocument/2006/math">
                    <m:sSub>
                      <m:sSubPr>
                        <m:ctrlPr>
                          <a:rPr lang="ar-AE" sz="1100" i="1">
                            <a:latin typeface="Cambria Math" panose="02040503050406030204" pitchFamily="18" charset="0"/>
                          </a:rPr>
                        </m:ctrlPr>
                      </m:sSubPr>
                      <m:e>
                        <m:r>
                          <a:rPr lang="ar-AE" sz="1100">
                            <a:latin typeface="Cambria Math" panose="02040503050406030204" pitchFamily="18" charset="0"/>
                          </a:rPr>
                          <m:t>𝐻</m:t>
                        </m:r>
                      </m:e>
                      <m:sub>
                        <m:r>
                          <a:rPr lang="ar-AE" sz="1100">
                            <a:latin typeface="Cambria Math" panose="02040503050406030204" pitchFamily="18" charset="0"/>
                          </a:rPr>
                          <m:t>𝑜</m:t>
                        </m:r>
                      </m:sub>
                    </m:sSub>
                    <m:r>
                      <a:rPr lang="ar-AE" sz="1100">
                        <a:latin typeface="Cambria Math" panose="02040503050406030204" pitchFamily="18" charset="0"/>
                      </a:rPr>
                      <m:t>:</m:t>
                    </m:r>
                    <m:sSup>
                      <m:sSupPr>
                        <m:ctrlPr>
                          <a:rPr lang="ar-AE" sz="1100" i="1">
                            <a:latin typeface="Cambria Math" panose="02040503050406030204" pitchFamily="18" charset="0"/>
                          </a:rPr>
                        </m:ctrlPr>
                      </m:sSupPr>
                      <m:e>
                        <m:r>
                          <a:rPr lang="ar-AE" sz="1100">
                            <a:latin typeface="Cambria Math" panose="02040503050406030204" pitchFamily="18" charset="0"/>
                          </a:rPr>
                          <m:t>𝜎</m:t>
                        </m:r>
                      </m:e>
                      <m:sup>
                        <m:r>
                          <a:rPr lang="ar-AE" sz="1100">
                            <a:latin typeface="Cambria Math" panose="02040503050406030204" pitchFamily="18" charset="0"/>
                          </a:rPr>
                          <m:t>2</m:t>
                        </m:r>
                      </m:sup>
                    </m:sSup>
                    <m:r>
                      <a:rPr lang="ar-AE" sz="1100">
                        <a:latin typeface="Cambria Math" panose="02040503050406030204" pitchFamily="18" charset="0"/>
                      </a:rPr>
                      <m:t>=</m:t>
                    </m:r>
                    <m:sSup>
                      <m:sSupPr>
                        <m:ctrlPr>
                          <a:rPr lang="ar-AE" sz="1100" i="1">
                            <a:latin typeface="Cambria Math" panose="02040503050406030204" pitchFamily="18" charset="0"/>
                          </a:rPr>
                        </m:ctrlPr>
                      </m:sSup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sup>
                        <m:r>
                          <a:rPr lang="ar-AE" sz="1100">
                            <a:latin typeface="Cambria Math" panose="02040503050406030204" pitchFamily="18" charset="0"/>
                          </a:rPr>
                          <m:t>2</m:t>
                        </m:r>
                      </m:sup>
                    </m:sSup>
                  </m:oMath>
                </a14:m>
                <a:endParaRPr lang="en-US" sz="1100" dirty="0"/>
              </a:p>
              <a:p>
                <a:pPr marL="0" indent="0">
                  <a:spcBef>
                    <a:spcPts val="0"/>
                  </a:spcBef>
                  <a:buNone/>
                </a:pPr>
                <a:endParaRPr lang="en-US" sz="1100" dirty="0"/>
              </a:p>
              <a:p>
                <a:pPr marL="0" indent="0">
                  <a:spcBef>
                    <a:spcPts val="0"/>
                  </a:spcBef>
                  <a:buNone/>
                </a:pPr>
                <a:r>
                  <a:rPr lang="en-US" sz="1100" dirty="0"/>
                  <a:t>2.  The </a:t>
                </a:r>
                <a:r>
                  <a:rPr lang="en-US" sz="1100" dirty="0" err="1"/>
                  <a:t>Kullback-Leibler</a:t>
                </a:r>
                <a:r>
                  <a:rPr lang="en-US" sz="1100" dirty="0"/>
                  <a:t> discrepancy of p(</a:t>
                </a:r>
                <a14:m>
                  <m:oMath xmlns:m="http://schemas.openxmlformats.org/officeDocument/2006/math">
                    <m:r>
                      <a:rPr lang="en-US" sz="1100">
                        <a:latin typeface="Cambria Math" panose="02040503050406030204" pitchFamily="18" charset="0"/>
                      </a:rPr>
                      <m:t>𝑧</m:t>
                    </m:r>
                    <m:r>
                      <a:rPr lang="en-US"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𝜇</m:t>
                        </m:r>
                      </m:e>
                      <m:sub>
                        <m:r>
                          <a:rPr lang="ar-AE" sz="1100">
                            <a:latin typeface="Cambria Math" panose="02040503050406030204" pitchFamily="18" charset="0"/>
                          </a:rPr>
                          <m:t>𝑜</m:t>
                        </m:r>
                      </m:sub>
                    </m:sSub>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oMath>
                </a14:m>
                <a:r>
                  <a:rPr lang="en-US" sz="1100" dirty="0"/>
                  <a:t>)from p(</a:t>
                </a:r>
                <a14:m>
                  <m:oMath xmlns:m="http://schemas.openxmlformats.org/officeDocument/2006/math">
                    <m:r>
                      <a:rPr lang="en-US" sz="1100">
                        <a:latin typeface="Cambria Math" panose="02040503050406030204" pitchFamily="18" charset="0"/>
                      </a:rPr>
                      <m:t>𝑧</m:t>
                    </m:r>
                    <m:r>
                      <a:rPr lang="en-US" sz="1100">
                        <a:latin typeface="Cambria Math" panose="02040503050406030204" pitchFamily="18" charset="0"/>
                      </a:rPr>
                      <m:t>|</m:t>
                    </m:r>
                    <m:r>
                      <a:rPr lang="en-US" sz="1100">
                        <a:latin typeface="Cambria Math" panose="02040503050406030204" pitchFamily="18" charset="0"/>
                      </a:rPr>
                      <m:t>𝜇</m:t>
                    </m:r>
                    <m:r>
                      <a:rPr lang="en-US" sz="1100">
                        <a:latin typeface="Cambria Math" panose="02040503050406030204" pitchFamily="18" charset="0"/>
                      </a:rPr>
                      <m:t>,</m:t>
                    </m:r>
                    <m:r>
                      <a:rPr lang="en-US" sz="1100">
                        <a:latin typeface="Cambria Math" panose="02040503050406030204" pitchFamily="18" charset="0"/>
                      </a:rPr>
                      <m:t>𝜎</m:t>
                    </m:r>
                  </m:oMath>
                </a14:m>
                <a:r>
                  <a:rPr lang="en-US" sz="1100" dirty="0"/>
                  <a:t>) is given by: </a:t>
                </a:r>
              </a:p>
              <a:p>
                <a:pPr marL="0" indent="0">
                  <a:spcBef>
                    <a:spcPts val="0"/>
                  </a:spcBef>
                  <a:buNone/>
                </a:pPr>
                <a:r>
                  <a:rPr lang="en-US" sz="1100" dirty="0"/>
                  <a:t>         </a:t>
                </a:r>
                <a14:m>
                  <m:oMath xmlns:m="http://schemas.openxmlformats.org/officeDocument/2006/math">
                    <m:r>
                      <a:rPr lang="en-US" sz="1100">
                        <a:latin typeface="Cambria Math" panose="02040503050406030204" pitchFamily="18" charset="0"/>
                      </a:rPr>
                      <m:t>𝜅</m:t>
                    </m:r>
                    <m:sSub>
                      <m:sSubPr>
                        <m:ctrlPr>
                          <a:rPr lang="ar-AE" sz="1100" i="1">
                            <a:latin typeface="Cambria Math" panose="02040503050406030204" pitchFamily="18" charset="0"/>
                          </a:rPr>
                        </m:ctrlPr>
                      </m:sSubPr>
                      <m:e>
                        <m:r>
                          <a:rPr lang="ar-AE" sz="1100">
                            <a:latin typeface="Cambria Math" panose="02040503050406030204" pitchFamily="18" charset="0"/>
                          </a:rPr>
                          <m:t>𝑁</m:t>
                        </m:r>
                      </m:e>
                      <m:sub>
                        <m:r>
                          <a:rPr lang="ar-AE" sz="1100">
                            <a:latin typeface="Cambria Math" panose="02040503050406030204" pitchFamily="18" charset="0"/>
                          </a:rPr>
                          <m:t>𝑧</m:t>
                        </m:r>
                      </m:sub>
                    </m:sSub>
                    <m:d>
                      <m:dPr>
                        <m:ctrlPr>
                          <a:rPr lang="ar-AE" sz="1100" i="1">
                            <a:latin typeface="Cambria Math" panose="02040503050406030204" pitchFamily="18" charset="0"/>
                          </a:rPr>
                        </m:ctrlPr>
                      </m:dPr>
                      <m:e>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𝜇</m:t>
                            </m:r>
                          </m:e>
                          <m:sub>
                            <m:r>
                              <a:rPr lang="ar-AE" sz="1100">
                                <a:latin typeface="Cambria Math" panose="02040503050406030204" pitchFamily="18" charset="0"/>
                              </a:rPr>
                              <m:t>𝑜</m:t>
                            </m:r>
                          </m:sub>
                        </m:sSub>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d>
                    <m:sSub>
                      <m:sSubPr>
                        <m:ctrlPr>
                          <a:rPr lang="ar-AE" sz="1100" i="1">
                            <a:latin typeface="Cambria Math" panose="02040503050406030204" pitchFamily="18" charset="0"/>
                          </a:rPr>
                        </m:ctrlPr>
                      </m:sSubPr>
                      <m:e>
                        <m:r>
                          <a:rPr lang="ar-AE" sz="1100">
                            <a:latin typeface="Cambria Math" panose="02040503050406030204" pitchFamily="18" charset="0"/>
                          </a:rPr>
                          <m:t>𝑁</m:t>
                        </m:r>
                      </m:e>
                      <m:sub>
                        <m:r>
                          <a:rPr lang="ar-AE" sz="1100">
                            <a:latin typeface="Cambria Math" panose="02040503050406030204" pitchFamily="18" charset="0"/>
                          </a:rPr>
                          <m:t>𝑧</m:t>
                        </m:r>
                      </m:sub>
                    </m:sSub>
                    <m:d>
                      <m:dPr>
                        <m:ctrlPr>
                          <a:rPr lang="ar-AE" sz="1100" i="1">
                            <a:latin typeface="Cambria Math" panose="02040503050406030204" pitchFamily="18" charset="0"/>
                          </a:rPr>
                        </m:ctrlPr>
                      </m:dPr>
                      <m:e>
                        <m:r>
                          <a:rPr lang="ar-AE" sz="1100">
                            <a:latin typeface="Cambria Math" panose="02040503050406030204" pitchFamily="18" charset="0"/>
                          </a:rPr>
                          <m:t>.|</m:t>
                        </m:r>
                        <m:r>
                          <a:rPr lang="ar-AE" sz="1100">
                            <a:latin typeface="Cambria Math" panose="02040503050406030204" pitchFamily="18" charset="0"/>
                          </a:rPr>
                          <m:t>𝜇</m:t>
                        </m:r>
                        <m:r>
                          <a:rPr lang="ar-AE" sz="1100">
                            <a:latin typeface="Cambria Math" panose="02040503050406030204" pitchFamily="18" charset="0"/>
                          </a:rPr>
                          <m:t>,</m:t>
                        </m:r>
                        <m:r>
                          <a:rPr lang="ar-AE" sz="1100">
                            <a:latin typeface="Cambria Math" panose="02040503050406030204" pitchFamily="18" charset="0"/>
                          </a:rPr>
                          <m:t>𝜎</m:t>
                        </m:r>
                      </m:e>
                    </m:d>
                    <m:r>
                      <a:rPr lang="ar-AE" sz="1100">
                        <a:latin typeface="Cambria Math" panose="02040503050406030204" pitchFamily="18" charset="0"/>
                      </a:rPr>
                      <m:t>=</m:t>
                    </m:r>
                    <m:r>
                      <a:rPr lang="ar-AE" sz="1100">
                        <a:latin typeface="Cambria Math" panose="02040503050406030204" pitchFamily="18" charset="0"/>
                      </a:rPr>
                      <m:t>𝑛</m:t>
                    </m:r>
                    <m:nary>
                      <m:naryPr>
                        <m:limLoc m:val="subSup"/>
                        <m:ctrlPr>
                          <a:rPr lang="ar-AE" sz="1100" i="1">
                            <a:latin typeface="Cambria Math" panose="02040503050406030204" pitchFamily="18" charset="0"/>
                          </a:rPr>
                        </m:ctrlPr>
                      </m:naryPr>
                      <m:sub>
                        <m:r>
                          <a:rPr lang="ar-AE" sz="1100">
                            <a:latin typeface="Cambria Math" panose="02040503050406030204" pitchFamily="18" charset="0"/>
                          </a:rPr>
                          <m:t>𝑅</m:t>
                        </m:r>
                      </m:sub>
                      <m:sup>
                        <m:r>
                          <a:rPr lang="ar-AE" sz="1100">
                            <a:latin typeface="Cambria Math" panose="02040503050406030204" pitchFamily="18" charset="0"/>
                          </a:rPr>
                          <m:t>​</m:t>
                        </m:r>
                      </m:sup>
                      <m:e>
                        <m:r>
                          <a:rPr lang="ar-AE" sz="1100">
                            <a:latin typeface="Cambria Math" panose="02040503050406030204" pitchFamily="18" charset="0"/>
                          </a:rPr>
                          <m:t>𝑁</m:t>
                        </m:r>
                      </m:e>
                    </m:nary>
                    <m:d>
                      <m:dPr>
                        <m:ctrlPr>
                          <a:rPr lang="ar-AE" sz="1100" i="1">
                            <a:latin typeface="Cambria Math" panose="02040503050406030204" pitchFamily="18" charset="0"/>
                          </a:rPr>
                        </m:ctrlPr>
                      </m:dPr>
                      <m:e>
                        <m:r>
                          <a:rPr lang="ar-AE" sz="1100">
                            <a:latin typeface="Cambria Math" panose="02040503050406030204" pitchFamily="18" charset="0"/>
                          </a:rPr>
                          <m:t>𝑥</m:t>
                        </m:r>
                        <m:r>
                          <a:rPr lang="ar-AE" sz="1100">
                            <a:latin typeface="Cambria Math" panose="02040503050406030204" pitchFamily="18" charset="0"/>
                          </a:rPr>
                          <m:t>|</m:t>
                        </m:r>
                        <m:r>
                          <a:rPr lang="ar-AE" sz="1100">
                            <a:latin typeface="Cambria Math" panose="02040503050406030204" pitchFamily="18" charset="0"/>
                          </a:rPr>
                          <m:t>𝜇</m:t>
                        </m:r>
                        <m:r>
                          <a:rPr lang="ar-AE" sz="1100">
                            <a:latin typeface="Cambria Math" panose="02040503050406030204" pitchFamily="18" charset="0"/>
                          </a:rPr>
                          <m:t>,</m:t>
                        </m:r>
                        <m:r>
                          <a:rPr lang="ar-AE" sz="1100">
                            <a:latin typeface="Cambria Math" panose="02040503050406030204" pitchFamily="18" charset="0"/>
                          </a:rPr>
                          <m:t>𝜎</m:t>
                        </m:r>
                      </m:e>
                    </m:d>
                    <m:r>
                      <a:rPr lang="ar-AE" sz="1100">
                        <a:latin typeface="Cambria Math" panose="02040503050406030204" pitchFamily="18" charset="0"/>
                      </a:rPr>
                      <m:t>𝑙𝑜𝑔</m:t>
                    </m:r>
                    <m:f>
                      <m:fPr>
                        <m:ctrlPr>
                          <a:rPr lang="ar-AE" sz="1100" i="1">
                            <a:latin typeface="Cambria Math" panose="02040503050406030204" pitchFamily="18" charset="0"/>
                          </a:rPr>
                        </m:ctrlPr>
                      </m:fPr>
                      <m:num>
                        <m:r>
                          <a:rPr lang="ar-AE"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𝑥</m:t>
                            </m:r>
                            <m:r>
                              <a:rPr lang="ar-AE" sz="1100">
                                <a:latin typeface="Cambria Math" panose="02040503050406030204" pitchFamily="18" charset="0"/>
                              </a:rPr>
                              <m:t>|</m:t>
                            </m:r>
                            <m:r>
                              <a:rPr lang="ar-AE" sz="1100">
                                <a:latin typeface="Cambria Math" panose="02040503050406030204" pitchFamily="18" charset="0"/>
                              </a:rPr>
                              <m:t>𝜇</m:t>
                            </m:r>
                            <m:r>
                              <a:rPr lang="ar-AE" sz="1100">
                                <a:latin typeface="Cambria Math" panose="02040503050406030204" pitchFamily="18" charset="0"/>
                              </a:rPr>
                              <m:t>,</m:t>
                            </m:r>
                            <m:r>
                              <a:rPr lang="ar-AE" sz="1100">
                                <a:latin typeface="Cambria Math" panose="02040503050406030204" pitchFamily="18" charset="0"/>
                              </a:rPr>
                              <m:t>𝜎</m:t>
                            </m:r>
                          </m:e>
                        </m:d>
                      </m:num>
                      <m:den>
                        <m:r>
                          <a:rPr lang="ar-AE"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𝑥</m:t>
                            </m:r>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𝜇</m:t>
                                </m:r>
                              </m:e>
                              <m:sub>
                                <m:r>
                                  <a:rPr lang="ar-AE" sz="1100">
                                    <a:latin typeface="Cambria Math" panose="02040503050406030204" pitchFamily="18" charset="0"/>
                                  </a:rPr>
                                  <m:t>𝑜</m:t>
                                </m:r>
                              </m:sub>
                            </m:sSub>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d>
                      </m:den>
                    </m:f>
                    <m:r>
                      <a:rPr lang="ar-AE" sz="1100">
                        <a:latin typeface="Cambria Math" panose="02040503050406030204" pitchFamily="18" charset="0"/>
                      </a:rPr>
                      <m:t>𝑑𝑥</m:t>
                    </m:r>
                  </m:oMath>
                </a14:m>
                <a:r>
                  <a:rPr lang="ar-AE" sz="1100" dirty="0"/>
                  <a:t> </a:t>
                </a:r>
                <a14:m>
                  <m:oMath xmlns:m="http://schemas.openxmlformats.org/officeDocument/2006/math">
                    <m:r>
                      <a:rPr lang="ar-AE" sz="1100">
                        <a:latin typeface="Cambria Math" panose="02040503050406030204" pitchFamily="18" charset="0"/>
                      </a:rPr>
                      <m:t>=</m:t>
                    </m:r>
                    <m:f>
                      <m:fPr>
                        <m:ctrlPr>
                          <a:rPr lang="ar-AE" sz="1100" i="1">
                            <a:latin typeface="Cambria Math" panose="02040503050406030204" pitchFamily="18" charset="0"/>
                          </a:rPr>
                        </m:ctrlPr>
                      </m:fPr>
                      <m:num>
                        <m:r>
                          <a:rPr lang="ar-AE" sz="1100">
                            <a:latin typeface="Cambria Math" panose="02040503050406030204" pitchFamily="18" charset="0"/>
                          </a:rPr>
                          <m:t>𝑛</m:t>
                        </m:r>
                      </m:num>
                      <m:den>
                        <m:r>
                          <a:rPr lang="ar-AE" sz="1100">
                            <a:latin typeface="Cambria Math" panose="02040503050406030204" pitchFamily="18" charset="0"/>
                          </a:rPr>
                          <m:t>2</m:t>
                        </m:r>
                      </m:den>
                    </m:f>
                    <m:r>
                      <a:rPr lang="ar-AE" sz="1100">
                        <a:latin typeface="Cambria Math" panose="02040503050406030204" pitchFamily="18" charset="0"/>
                      </a:rPr>
                      <m:t>[</m:t>
                    </m:r>
                    <m:r>
                      <a:rPr lang="ar-AE" sz="1100">
                        <a:latin typeface="Cambria Math" panose="02040503050406030204" pitchFamily="18" charset="0"/>
                      </a:rPr>
                      <m:t>𝑙𝑜𝑔</m:t>
                    </m:r>
                    <m:f>
                      <m:fPr>
                        <m:ctrlPr>
                          <a:rPr lang="ar-AE" sz="1100" i="1">
                            <a:latin typeface="Cambria Math" panose="02040503050406030204" pitchFamily="18" charset="0"/>
                          </a:rPr>
                        </m:ctrlPr>
                      </m:fPr>
                      <m:num>
                        <m:sSup>
                          <m:sSupPr>
                            <m:ctrlPr>
                              <a:rPr lang="ar-AE" sz="1100" i="1">
                                <a:latin typeface="Cambria Math" panose="02040503050406030204" pitchFamily="18" charset="0"/>
                              </a:rPr>
                            </m:ctrlPr>
                          </m:sSup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sup>
                            <m:r>
                              <a:rPr lang="ar-AE" sz="1100">
                                <a:latin typeface="Cambria Math" panose="02040503050406030204" pitchFamily="18" charset="0"/>
                              </a:rPr>
                              <m:t>2</m:t>
                            </m:r>
                          </m:sup>
                        </m:sSup>
                      </m:num>
                      <m:den>
                        <m:sSup>
                          <m:sSupPr>
                            <m:ctrlPr>
                              <a:rPr lang="ar-AE" sz="1100" i="1">
                                <a:latin typeface="Cambria Math" panose="02040503050406030204" pitchFamily="18" charset="0"/>
                              </a:rPr>
                            </m:ctrlPr>
                          </m:sSupPr>
                          <m:e>
                            <m:r>
                              <a:rPr lang="ar-AE" sz="1100">
                                <a:latin typeface="Cambria Math" panose="02040503050406030204" pitchFamily="18" charset="0"/>
                              </a:rPr>
                              <m:t>𝜎</m:t>
                            </m:r>
                          </m:e>
                          <m:sup>
                            <m:r>
                              <a:rPr lang="ar-AE" sz="1100">
                                <a:latin typeface="Cambria Math" panose="02040503050406030204" pitchFamily="18" charset="0"/>
                              </a:rPr>
                              <m:t>2</m:t>
                            </m:r>
                          </m:sup>
                        </m:sSup>
                      </m:den>
                    </m:f>
                    <m:r>
                      <a:rPr lang="ar-AE" sz="1100">
                        <a:latin typeface="Cambria Math" panose="02040503050406030204" pitchFamily="18" charset="0"/>
                      </a:rPr>
                      <m:t>+</m:t>
                    </m:r>
                    <m:f>
                      <m:fPr>
                        <m:ctrlPr>
                          <a:rPr lang="ar-AE" sz="1100" i="1">
                            <a:latin typeface="Cambria Math" panose="02040503050406030204" pitchFamily="18" charset="0"/>
                          </a:rPr>
                        </m:ctrlPr>
                      </m:fPr>
                      <m:num>
                        <m:sSup>
                          <m:sSupPr>
                            <m:ctrlPr>
                              <a:rPr lang="ar-AE" sz="1100" i="1">
                                <a:latin typeface="Cambria Math" panose="02040503050406030204" pitchFamily="18" charset="0"/>
                              </a:rPr>
                            </m:ctrlPr>
                          </m:sSupPr>
                          <m:e>
                            <m:r>
                              <a:rPr lang="ar-AE" sz="1100">
                                <a:latin typeface="Cambria Math" panose="02040503050406030204" pitchFamily="18" charset="0"/>
                              </a:rPr>
                              <m:t>𝜎</m:t>
                            </m:r>
                          </m:e>
                          <m:sup>
                            <m:r>
                              <a:rPr lang="ar-AE" sz="1100">
                                <a:latin typeface="Cambria Math" panose="02040503050406030204" pitchFamily="18" charset="0"/>
                              </a:rPr>
                              <m:t>2</m:t>
                            </m:r>
                          </m:sup>
                        </m:sSup>
                      </m:num>
                      <m:den>
                        <m:sSup>
                          <m:sSupPr>
                            <m:ctrlPr>
                              <a:rPr lang="ar-AE" sz="1100" i="1">
                                <a:latin typeface="Cambria Math" panose="02040503050406030204" pitchFamily="18" charset="0"/>
                              </a:rPr>
                            </m:ctrlPr>
                          </m:sSup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sup>
                            <m:r>
                              <a:rPr lang="ar-AE" sz="1100">
                                <a:latin typeface="Cambria Math" panose="02040503050406030204" pitchFamily="18" charset="0"/>
                              </a:rPr>
                              <m:t>2</m:t>
                            </m:r>
                          </m:sup>
                        </m:sSup>
                      </m:den>
                    </m:f>
                    <m:r>
                      <a:rPr lang="ar-AE" sz="1100">
                        <a:latin typeface="Cambria Math" panose="02040503050406030204" pitchFamily="18" charset="0"/>
                      </a:rPr>
                      <m:t>−1+</m:t>
                    </m:r>
                    <m:f>
                      <m:fPr>
                        <m:ctrlPr>
                          <a:rPr lang="ar-AE" sz="1100" i="1">
                            <a:latin typeface="Cambria Math" panose="02040503050406030204" pitchFamily="18" charset="0"/>
                          </a:rPr>
                        </m:ctrlPr>
                      </m:fPr>
                      <m:num>
                        <m:r>
                          <a:rPr lang="ar-AE" sz="1100">
                            <a:latin typeface="Cambria Math" panose="02040503050406030204" pitchFamily="18" charset="0"/>
                          </a:rPr>
                          <m:t>𝜇</m:t>
                        </m:r>
                        <m:r>
                          <a:rPr lang="en-US" sz="1100" b="0" i="1" smtClean="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𝜇</m:t>
                            </m:r>
                          </m:e>
                          <m:sub>
                            <m:r>
                              <a:rPr lang="ar-AE" sz="1100">
                                <a:latin typeface="Cambria Math" panose="02040503050406030204" pitchFamily="18" charset="0"/>
                              </a:rPr>
                              <m:t>𝑜</m:t>
                            </m:r>
                          </m:sub>
                        </m:sSub>
                        <m:sSup>
                          <m:sSupPr>
                            <m:ctrlPr>
                              <a:rPr lang="ar-AE" sz="1100" i="1">
                                <a:latin typeface="Cambria Math" panose="02040503050406030204" pitchFamily="18" charset="0"/>
                              </a:rPr>
                            </m:ctrlPr>
                          </m:sSupPr>
                          <m:e>
                            <m:r>
                              <a:rPr lang="ar-AE" sz="1100">
                                <a:latin typeface="Cambria Math" panose="02040503050406030204" pitchFamily="18" charset="0"/>
                              </a:rPr>
                              <m:t>)</m:t>
                            </m:r>
                          </m:e>
                          <m:sup>
                            <m:r>
                              <a:rPr lang="ar-AE" sz="1100">
                                <a:latin typeface="Cambria Math" panose="02040503050406030204" pitchFamily="18" charset="0"/>
                              </a:rPr>
                              <m:t>2</m:t>
                            </m:r>
                          </m:sup>
                        </m:sSup>
                      </m:num>
                      <m:den>
                        <m:sSup>
                          <m:sSupPr>
                            <m:ctrlPr>
                              <a:rPr lang="ar-AE" sz="1100" i="1">
                                <a:latin typeface="Cambria Math" panose="02040503050406030204" pitchFamily="18" charset="0"/>
                              </a:rPr>
                            </m:ctrlPr>
                          </m:sSup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sup>
                            <m:r>
                              <a:rPr lang="ar-AE" sz="1100">
                                <a:latin typeface="Cambria Math" panose="02040503050406030204" pitchFamily="18" charset="0"/>
                              </a:rPr>
                              <m:t>2</m:t>
                            </m:r>
                          </m:sup>
                        </m:sSup>
                      </m:den>
                    </m:f>
                    <m:r>
                      <a:rPr lang="ar-AE" sz="1100">
                        <a:latin typeface="Cambria Math" panose="02040503050406030204" pitchFamily="18" charset="0"/>
                      </a:rPr>
                      <m:t>]</m:t>
                    </m:r>
                  </m:oMath>
                </a14:m>
                <a:endParaRPr lang="ar-AE" sz="1100" dirty="0"/>
              </a:p>
              <a:p>
                <a:pPr marL="0" lvl="0" indent="0">
                  <a:spcBef>
                    <a:spcPts val="0"/>
                  </a:spcBef>
                  <a:buNone/>
                </a:pPr>
                <a:r>
                  <a:rPr lang="en-US" sz="1100" dirty="0"/>
                  <a:t>           </a:t>
                </a:r>
                <a:r>
                  <a:rPr lang="ar-AE" sz="1100" dirty="0"/>
                  <a:t> </a:t>
                </a:r>
                <a:r>
                  <a:rPr lang="ar-AE" sz="1100" i="1" dirty="0"/>
                  <a:t>(</a:t>
                </a:r>
                <a:r>
                  <a:rPr lang="en-US" sz="1100" i="1" dirty="0"/>
                  <a:t>proof in the appendix)</a:t>
                </a:r>
              </a:p>
              <a:p>
                <a:pPr marL="0" lvl="0" indent="0">
                  <a:spcBef>
                    <a:spcPts val="0"/>
                  </a:spcBef>
                  <a:buNone/>
                </a:pPr>
                <a:endParaRPr lang="en-US" sz="1100" dirty="0"/>
              </a:p>
              <a:p>
                <a:pPr>
                  <a:spcBef>
                    <a:spcPts val="0"/>
                  </a:spcBef>
                  <a:buAutoNum type="arabicPeriod" startAt="3"/>
                </a:pPr>
                <a:r>
                  <a:rPr lang="en-US" sz="1100" dirty="0"/>
                  <a:t>The intrinsic logarithmic loss function of p(</a:t>
                </a:r>
                <a14:m>
                  <m:oMath xmlns:m="http://schemas.openxmlformats.org/officeDocument/2006/math">
                    <m:r>
                      <a:rPr lang="en-US" sz="1100">
                        <a:latin typeface="Cambria Math" panose="02040503050406030204" pitchFamily="18" charset="0"/>
                      </a:rPr>
                      <m:t>𝑧</m:t>
                    </m:r>
                    <m:r>
                      <a:rPr lang="en-US"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𝜇</m:t>
                        </m:r>
                      </m:e>
                      <m:sub>
                        <m:r>
                          <a:rPr lang="ar-AE" sz="1100">
                            <a:latin typeface="Cambria Math" panose="02040503050406030204" pitchFamily="18" charset="0"/>
                          </a:rPr>
                          <m:t>𝑜</m:t>
                        </m:r>
                      </m:sub>
                    </m:sSub>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oMath>
                </a14:m>
                <a:r>
                  <a:rPr lang="en-US" sz="1100" dirty="0"/>
                  <a:t>)from p(</a:t>
                </a:r>
                <a14:m>
                  <m:oMath xmlns:m="http://schemas.openxmlformats.org/officeDocument/2006/math">
                    <m:r>
                      <a:rPr lang="en-US" sz="1100">
                        <a:latin typeface="Cambria Math" panose="02040503050406030204" pitchFamily="18" charset="0"/>
                      </a:rPr>
                      <m:t>𝑧</m:t>
                    </m:r>
                    <m:r>
                      <a:rPr lang="en-US" sz="1100">
                        <a:latin typeface="Cambria Math" panose="02040503050406030204" pitchFamily="18" charset="0"/>
                      </a:rPr>
                      <m:t>|</m:t>
                    </m:r>
                    <m:r>
                      <a:rPr lang="en-US" sz="1100">
                        <a:latin typeface="Cambria Math" panose="02040503050406030204" pitchFamily="18" charset="0"/>
                      </a:rPr>
                      <m:t>𝜇</m:t>
                    </m:r>
                    <m:r>
                      <a:rPr lang="en-US" sz="1100">
                        <a:latin typeface="Cambria Math" panose="02040503050406030204" pitchFamily="18" charset="0"/>
                      </a:rPr>
                      <m:t>,</m:t>
                    </m:r>
                    <m:r>
                      <a:rPr lang="en-US" sz="1100">
                        <a:latin typeface="Cambria Math" panose="02040503050406030204" pitchFamily="18" charset="0"/>
                      </a:rPr>
                      <m:t>𝜎</m:t>
                    </m:r>
                  </m:oMath>
                </a14:m>
                <a:r>
                  <a:rPr lang="en-US" sz="1100" dirty="0"/>
                  <a:t>) is given by: </a:t>
                </a:r>
              </a:p>
              <a:p>
                <a:pPr marL="0" indent="0">
                  <a:spcBef>
                    <a:spcPts val="0"/>
                  </a:spcBef>
                  <a:buNone/>
                </a:pPr>
                <a:endParaRPr lang="en-US" sz="1100" dirty="0">
                  <a:latin typeface="Cambria Math" panose="02040503050406030204" pitchFamily="18" charset="0"/>
                </a:endParaRPr>
              </a:p>
              <a:p>
                <a:pPr marL="0" indent="0">
                  <a:spcBef>
                    <a:spcPts val="0"/>
                  </a:spcBef>
                  <a:buNone/>
                </a:pPr>
                <a14:m>
                  <m:oMathPara xmlns:m="http://schemas.openxmlformats.org/officeDocument/2006/math">
                    <m:oMathParaPr>
                      <m:jc m:val="centerGroup"/>
                    </m:oMathParaPr>
                    <m:oMath xmlns:m="http://schemas.openxmlformats.org/officeDocument/2006/math">
                      <m:r>
                        <a:rPr lang="en-US" sz="1100" b="0" i="0" smtClean="0">
                          <a:latin typeface="Cambria Math" panose="02040503050406030204" pitchFamily="18" charset="0"/>
                        </a:rPr>
                        <m:t>          </m:t>
                      </m:r>
                      <m:r>
                        <a:rPr lang="en-US" sz="1100">
                          <a:latin typeface="Cambria Math" panose="02040503050406030204" pitchFamily="18" charset="0"/>
                        </a:rPr>
                        <m:t>𝛿</m:t>
                      </m:r>
                      <m:r>
                        <a:rPr lang="en-US"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𝐻</m:t>
                          </m:r>
                        </m:e>
                        <m:sub>
                          <m:r>
                            <a:rPr lang="ar-AE" sz="1100">
                              <a:latin typeface="Cambria Math" panose="02040503050406030204" pitchFamily="18" charset="0"/>
                            </a:rPr>
                            <m:t>𝑜</m:t>
                          </m:r>
                        </m:sub>
                      </m:sSub>
                      <m:r>
                        <a:rPr lang="ar-AE" sz="1100">
                          <a:latin typeface="Cambria Math" panose="02040503050406030204" pitchFamily="18" charset="0"/>
                        </a:rPr>
                        <m:t>|</m:t>
                      </m:r>
                      <m:r>
                        <a:rPr lang="ar-AE" sz="1100">
                          <a:latin typeface="Cambria Math" panose="02040503050406030204" pitchFamily="18" charset="0"/>
                        </a:rPr>
                        <m:t>𝜎</m:t>
                      </m:r>
                      <m:r>
                        <a:rPr lang="ar-AE" sz="1100">
                          <a:latin typeface="Cambria Math" panose="02040503050406030204" pitchFamily="18" charset="0"/>
                        </a:rPr>
                        <m:t>,</m:t>
                      </m:r>
                      <m:r>
                        <a:rPr lang="ar-AE" sz="1100">
                          <a:latin typeface="Cambria Math" panose="02040503050406030204" pitchFamily="18" charset="0"/>
                        </a:rPr>
                        <m:t>𝜈</m:t>
                      </m:r>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𝑀</m:t>
                          </m:r>
                        </m:e>
                        <m:sub>
                          <m:r>
                            <a:rPr lang="ar-AE" sz="1100">
                              <a:latin typeface="Cambria Math" panose="02040503050406030204" pitchFamily="18" charset="0"/>
                            </a:rPr>
                            <m:t>𝑧</m:t>
                          </m:r>
                        </m:sub>
                      </m:sSub>
                      <m:r>
                        <a:rPr lang="ar-AE" sz="1100">
                          <a:latin typeface="Cambria Math" panose="02040503050406030204" pitchFamily="18" charset="0"/>
                        </a:rPr>
                        <m:t>}=</m:t>
                      </m:r>
                      <m:sSub>
                        <m:sSubPr>
                          <m:ctrlPr>
                            <a:rPr lang="ar-AE" sz="1100" i="1" smtClean="0">
                              <a:latin typeface="Cambria Math" panose="02040503050406030204" pitchFamily="18" charset="0"/>
                            </a:rPr>
                          </m:ctrlPr>
                        </m:sSubPr>
                        <m:e>
                          <m:f>
                            <m:fPr>
                              <m:ctrlPr>
                                <a:rPr lang="ar-AE" sz="1100" i="1">
                                  <a:latin typeface="Cambria Math" panose="02040503050406030204" pitchFamily="18" charset="0"/>
                                </a:rPr>
                              </m:ctrlPr>
                            </m:fPr>
                            <m:num>
                              <m:r>
                                <a:rPr lang="ar-AE" sz="1100">
                                  <a:latin typeface="Cambria Math" panose="02040503050406030204" pitchFamily="18" charset="0"/>
                                </a:rPr>
                                <m:t>𝑛</m:t>
                              </m:r>
                            </m:num>
                            <m:den>
                              <m:r>
                                <a:rPr lang="ar-AE" sz="1100">
                                  <a:latin typeface="Cambria Math" panose="02040503050406030204" pitchFamily="18" charset="0"/>
                                </a:rPr>
                                <m:t>2</m:t>
                              </m:r>
                            </m:den>
                          </m:f>
                          <m:d>
                            <m:dPr>
                              <m:begChr m:val="["/>
                              <m:endChr m:val="]"/>
                              <m:ctrlPr>
                                <a:rPr lang="ar-AE" sz="1100" i="1">
                                  <a:latin typeface="Cambria Math" panose="02040503050406030204" pitchFamily="18" charset="0"/>
                                </a:rPr>
                              </m:ctrlPr>
                            </m:dPr>
                            <m:e>
                              <m:r>
                                <a:rPr lang="ar-AE" sz="1100">
                                  <a:latin typeface="Cambria Math" panose="02040503050406030204" pitchFamily="18" charset="0"/>
                                </a:rPr>
                                <m:t>𝑙𝑜𝑔</m:t>
                              </m:r>
                              <m:f>
                                <m:fPr>
                                  <m:ctrlPr>
                                    <a:rPr lang="ar-AE" sz="1100" i="1">
                                      <a:latin typeface="Cambria Math" panose="02040503050406030204" pitchFamily="18" charset="0"/>
                                    </a:rPr>
                                  </m:ctrlPr>
                                </m:fPr>
                                <m:num>
                                  <m:sSup>
                                    <m:sSupPr>
                                      <m:ctrlPr>
                                        <a:rPr lang="ar-AE" sz="1100" i="1">
                                          <a:latin typeface="Cambria Math" panose="02040503050406030204" pitchFamily="18" charset="0"/>
                                        </a:rPr>
                                      </m:ctrlPr>
                                    </m:sSup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sup>
                                      <m:r>
                                        <a:rPr lang="ar-AE" sz="1100">
                                          <a:latin typeface="Cambria Math" panose="02040503050406030204" pitchFamily="18" charset="0"/>
                                        </a:rPr>
                                        <m:t>2</m:t>
                                      </m:r>
                                    </m:sup>
                                  </m:sSup>
                                </m:num>
                                <m:den>
                                  <m:sSup>
                                    <m:sSupPr>
                                      <m:ctrlPr>
                                        <a:rPr lang="ar-AE" sz="1100" i="1">
                                          <a:latin typeface="Cambria Math" panose="02040503050406030204" pitchFamily="18" charset="0"/>
                                        </a:rPr>
                                      </m:ctrlPr>
                                    </m:sSupPr>
                                    <m:e>
                                      <m:r>
                                        <a:rPr lang="ar-AE" sz="1100">
                                          <a:latin typeface="Cambria Math" panose="02040503050406030204" pitchFamily="18" charset="0"/>
                                        </a:rPr>
                                        <m:t>𝜎</m:t>
                                      </m:r>
                                    </m:e>
                                    <m:sup>
                                      <m:r>
                                        <a:rPr lang="ar-AE" sz="1100">
                                          <a:latin typeface="Cambria Math" panose="02040503050406030204" pitchFamily="18" charset="0"/>
                                        </a:rPr>
                                        <m:t>2</m:t>
                                      </m:r>
                                    </m:sup>
                                  </m:sSup>
                                </m:den>
                              </m:f>
                              <m:r>
                                <a:rPr lang="ar-AE" sz="1100">
                                  <a:latin typeface="Cambria Math" panose="02040503050406030204" pitchFamily="18" charset="0"/>
                                </a:rPr>
                                <m:t>+</m:t>
                              </m:r>
                              <m:f>
                                <m:fPr>
                                  <m:ctrlPr>
                                    <a:rPr lang="ar-AE" sz="1100" i="1">
                                      <a:latin typeface="Cambria Math" panose="02040503050406030204" pitchFamily="18" charset="0"/>
                                    </a:rPr>
                                  </m:ctrlPr>
                                </m:fPr>
                                <m:num>
                                  <m:sSup>
                                    <m:sSupPr>
                                      <m:ctrlPr>
                                        <a:rPr lang="ar-AE" sz="1100" i="1">
                                          <a:latin typeface="Cambria Math" panose="02040503050406030204" pitchFamily="18" charset="0"/>
                                        </a:rPr>
                                      </m:ctrlPr>
                                    </m:sSupPr>
                                    <m:e>
                                      <m:r>
                                        <a:rPr lang="ar-AE" sz="1100">
                                          <a:latin typeface="Cambria Math" panose="02040503050406030204" pitchFamily="18" charset="0"/>
                                        </a:rPr>
                                        <m:t>𝜎</m:t>
                                      </m:r>
                                    </m:e>
                                    <m:sup>
                                      <m:r>
                                        <a:rPr lang="ar-AE" sz="1100">
                                          <a:latin typeface="Cambria Math" panose="02040503050406030204" pitchFamily="18" charset="0"/>
                                        </a:rPr>
                                        <m:t>2</m:t>
                                      </m:r>
                                    </m:sup>
                                  </m:sSup>
                                </m:num>
                                <m:den>
                                  <m:sSup>
                                    <m:sSupPr>
                                      <m:ctrlPr>
                                        <a:rPr lang="ar-AE" sz="1100" i="1">
                                          <a:latin typeface="Cambria Math" panose="02040503050406030204" pitchFamily="18" charset="0"/>
                                        </a:rPr>
                                      </m:ctrlPr>
                                    </m:sSup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sup>
                                      <m:r>
                                        <a:rPr lang="ar-AE" sz="1100">
                                          <a:latin typeface="Cambria Math" panose="02040503050406030204" pitchFamily="18" charset="0"/>
                                        </a:rPr>
                                        <m:t>2</m:t>
                                      </m:r>
                                    </m:sup>
                                  </m:sSup>
                                </m:den>
                              </m:f>
                              <m:r>
                                <a:rPr lang="ar-AE" sz="1100">
                                  <a:latin typeface="Cambria Math" panose="02040503050406030204" pitchFamily="18" charset="0"/>
                                </a:rPr>
                                <m:t>−1</m:t>
                              </m:r>
                            </m:e>
                          </m:d>
                          <m:r>
                            <m:rPr>
                              <m:nor/>
                            </m:rPr>
                            <a:rPr lang="ar-AE" sz="1100" dirty="0"/>
                            <m:t> </m:t>
                          </m:r>
                          <m:r>
                            <m:rPr>
                              <m:nor/>
                            </m:rPr>
                            <a:rPr lang="en-US" sz="1100" dirty="0"/>
                            <m:t> </m:t>
                          </m:r>
                        </m:e>
                        <m:sub/>
                      </m:sSub>
                    </m:oMath>
                  </m:oMathPara>
                </a14:m>
                <a:endParaRPr lang="en-US" sz="1100" dirty="0"/>
              </a:p>
              <a:p>
                <a:pPr marL="0" indent="0">
                  <a:spcBef>
                    <a:spcPts val="0"/>
                  </a:spcBef>
                  <a:buNone/>
                </a:pPr>
                <a:endParaRPr lang="en-US" sz="1100" dirty="0">
                  <a:latin typeface="Cambria Math" panose="02040503050406030204" pitchFamily="18" charset="0"/>
                </a:endParaRPr>
              </a:p>
              <a:p>
                <a:pPr marL="0" indent="0">
                  <a:spcBef>
                    <a:spcPts val="0"/>
                  </a:spcBef>
                  <a:buNone/>
                </a:pPr>
                <a:r>
                  <a:rPr lang="en-US" sz="1100" dirty="0"/>
                  <a:t>             </a:t>
                </a:r>
                <a14:m>
                  <m:oMath xmlns:m="http://schemas.openxmlformats.org/officeDocument/2006/math">
                    <m:r>
                      <a:rPr lang="ar-AE" sz="1100">
                        <a:latin typeface="Cambria Math" panose="02040503050406030204" pitchFamily="18" charset="0"/>
                      </a:rPr>
                      <m:t>𝜅</m:t>
                    </m:r>
                    <m:d>
                      <m:dPr>
                        <m:begChr m:val="{"/>
                        <m:endChr m:val="}"/>
                        <m:ctrlPr>
                          <a:rPr lang="ar-AE" sz="1100" i="1">
                            <a:latin typeface="Cambria Math" panose="02040503050406030204" pitchFamily="18" charset="0"/>
                          </a:rPr>
                        </m:ctrlPr>
                      </m:dPr>
                      <m:e>
                        <m:sSub>
                          <m:sSubPr>
                            <m:ctrlPr>
                              <a:rPr lang="ar-AE" sz="1100" i="1">
                                <a:latin typeface="Cambria Math" panose="02040503050406030204" pitchFamily="18" charset="0"/>
                              </a:rPr>
                            </m:ctrlPr>
                          </m:sSubPr>
                          <m:e>
                            <m:r>
                              <a:rPr lang="ar-AE" sz="1100">
                                <a:latin typeface="Cambria Math" panose="02040503050406030204" pitchFamily="18" charset="0"/>
                              </a:rPr>
                              <m:t>𝑁</m:t>
                            </m:r>
                          </m:e>
                          <m:sub>
                            <m:r>
                              <a:rPr lang="ar-AE" sz="1100">
                                <a:latin typeface="Cambria Math" panose="02040503050406030204" pitchFamily="18" charset="0"/>
                              </a:rPr>
                              <m:t>𝑧</m:t>
                            </m:r>
                          </m:sub>
                        </m:sSub>
                        <m:d>
                          <m:dPr>
                            <m:ctrlPr>
                              <a:rPr lang="ar-AE" sz="1100" i="1">
                                <a:latin typeface="Cambria Math" panose="02040503050406030204" pitchFamily="18" charset="0"/>
                              </a:rPr>
                            </m:ctrlPr>
                          </m:dPr>
                          <m:e>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𝜇</m:t>
                                </m:r>
                              </m:e>
                              <m:sub>
                                <m:r>
                                  <a:rPr lang="ar-AE" sz="1100">
                                    <a:latin typeface="Cambria Math" panose="02040503050406030204" pitchFamily="18" charset="0"/>
                                  </a:rPr>
                                  <m:t>𝑜</m:t>
                                </m:r>
                              </m:sub>
                            </m:sSub>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e>
                        </m:d>
                        <m:sSub>
                          <m:sSubPr>
                            <m:ctrlPr>
                              <a:rPr lang="ar-AE" sz="1100" i="1">
                                <a:latin typeface="Cambria Math" panose="02040503050406030204" pitchFamily="18" charset="0"/>
                              </a:rPr>
                            </m:ctrlPr>
                          </m:sSubPr>
                          <m:e>
                            <m:r>
                              <a:rPr lang="ar-AE" sz="1100">
                                <a:latin typeface="Cambria Math" panose="02040503050406030204" pitchFamily="18" charset="0"/>
                              </a:rPr>
                              <m:t>𝑁</m:t>
                            </m:r>
                          </m:e>
                          <m:sub>
                            <m:r>
                              <a:rPr lang="ar-AE" sz="1100">
                                <a:latin typeface="Cambria Math" panose="02040503050406030204" pitchFamily="18" charset="0"/>
                              </a:rPr>
                              <m:t>𝑧</m:t>
                            </m:r>
                          </m:sub>
                        </m:sSub>
                        <m:d>
                          <m:dPr>
                            <m:ctrlPr>
                              <a:rPr lang="ar-AE" sz="1100" i="1">
                                <a:latin typeface="Cambria Math" panose="02040503050406030204" pitchFamily="18" charset="0"/>
                              </a:rPr>
                            </m:ctrlPr>
                          </m:dPr>
                          <m:e>
                            <m:r>
                              <a:rPr lang="ar-AE" sz="1100">
                                <a:latin typeface="Cambria Math" panose="02040503050406030204" pitchFamily="18" charset="0"/>
                              </a:rPr>
                              <m:t>.|</m:t>
                            </m:r>
                            <m:r>
                              <a:rPr lang="ar-AE" sz="1100">
                                <a:latin typeface="Cambria Math" panose="02040503050406030204" pitchFamily="18" charset="0"/>
                              </a:rPr>
                              <m:t>𝜇</m:t>
                            </m:r>
                            <m:r>
                              <a:rPr lang="ar-AE" sz="1100">
                                <a:latin typeface="Cambria Math" panose="02040503050406030204" pitchFamily="18" charset="0"/>
                              </a:rPr>
                              <m:t>,</m:t>
                            </m:r>
                            <m:r>
                              <a:rPr lang="ar-AE" sz="1100">
                                <a:latin typeface="Cambria Math" panose="02040503050406030204" pitchFamily="18" charset="0"/>
                              </a:rPr>
                              <m:t>𝜎</m:t>
                            </m:r>
                          </m:e>
                        </m:d>
                      </m:e>
                    </m:d>
                    <m:r>
                      <m:rPr>
                        <m:nor/>
                      </m:rPr>
                      <a:rPr lang="en-US" sz="1100" dirty="0"/>
                      <m:t>is</m:t>
                    </m:r>
                    <m:r>
                      <m:rPr>
                        <m:nor/>
                      </m:rPr>
                      <a:rPr lang="en-US" sz="1100" dirty="0"/>
                      <m:t> </m:t>
                    </m:r>
                    <m:r>
                      <m:rPr>
                        <m:nor/>
                      </m:rPr>
                      <a:rPr lang="en-US" sz="1100" dirty="0"/>
                      <m:t>minimized</m:t>
                    </m:r>
                    <m:r>
                      <m:rPr>
                        <m:nor/>
                      </m:rPr>
                      <a:rPr lang="en-US" sz="1100" dirty="0"/>
                      <m:t> </m:t>
                    </m:r>
                    <m:r>
                      <m:rPr>
                        <m:nor/>
                      </m:rPr>
                      <a:rPr lang="en-US" sz="1100" dirty="0"/>
                      <m:t>at</m:t>
                    </m:r>
                    <m:r>
                      <m:rPr>
                        <m:nor/>
                      </m:rPr>
                      <a:rPr lang="en-US" sz="1100" dirty="0"/>
                      <m:t> </m:t>
                    </m:r>
                    <m:r>
                      <a:rPr lang="en-US" sz="1100">
                        <a:latin typeface="Cambria Math" panose="02040503050406030204" pitchFamily="18" charset="0"/>
                      </a:rPr>
                      <m:t>𝜇</m:t>
                    </m:r>
                    <m:r>
                      <a:rPr lang="en-US"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𝜇</m:t>
                        </m:r>
                      </m:e>
                      <m:sub>
                        <m:r>
                          <a:rPr lang="ar-AE" sz="1100">
                            <a:latin typeface="Cambria Math" panose="02040503050406030204" pitchFamily="18" charset="0"/>
                          </a:rPr>
                          <m:t>𝑜</m:t>
                        </m:r>
                      </m:sub>
                    </m:sSub>
                  </m:oMath>
                </a14:m>
                <a:endParaRPr lang="en-US" sz="1100" dirty="0"/>
              </a:p>
              <a:p>
                <a:pPr marL="0" indent="0">
                  <a:spcBef>
                    <a:spcPts val="0"/>
                  </a:spcBef>
                  <a:buNone/>
                </a:pPr>
                <a:r>
                  <a:rPr lang="en-US" sz="1100" dirty="0"/>
                  <a:t>  </a:t>
                </a:r>
              </a:p>
              <a:p>
                <a:pPr marL="0" lvl="0" indent="0">
                  <a:spcBef>
                    <a:spcPts val="0"/>
                  </a:spcBef>
                  <a:buNone/>
                </a:pPr>
                <a:r>
                  <a:rPr lang="ar-AE" sz="1100" dirty="0"/>
                  <a:t>4</a:t>
                </a:r>
                <a:r>
                  <a:rPr lang="en-US" sz="1100" dirty="0"/>
                  <a:t> </a:t>
                </a:r>
                <a:r>
                  <a:rPr lang="ar-AE" sz="1100" dirty="0"/>
                  <a:t>. </a:t>
                </a:r>
                <a:r>
                  <a:rPr lang="en-US" sz="1100" dirty="0"/>
                  <a:t>The reference prior is </a:t>
                </a:r>
                <a14:m>
                  <m:oMath xmlns:m="http://schemas.openxmlformats.org/officeDocument/2006/math">
                    <m:r>
                      <a:rPr lang="en-US" sz="1100">
                        <a:latin typeface="Cambria Math" panose="02040503050406030204" pitchFamily="18" charset="0"/>
                      </a:rPr>
                      <m:t>𝜋</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m:t>
                        </m:r>
                        <m:r>
                          <a:rPr lang="ar-AE" sz="1100">
                            <a:latin typeface="Cambria Math" panose="02040503050406030204" pitchFamily="18" charset="0"/>
                          </a:rPr>
                          <m:t>𝜎</m:t>
                        </m:r>
                      </m:e>
                    </m:d>
                    <m:r>
                      <a:rPr lang="ar-AE" sz="1100">
                        <a:latin typeface="Cambria Math" panose="02040503050406030204" pitchFamily="18" charset="0"/>
                      </a:rPr>
                      <m:t>=</m:t>
                    </m:r>
                    <m:sSup>
                      <m:sSupPr>
                        <m:ctrlPr>
                          <a:rPr lang="ar-AE" sz="1100" i="1">
                            <a:latin typeface="Cambria Math" panose="02040503050406030204" pitchFamily="18" charset="0"/>
                          </a:rPr>
                        </m:ctrlPr>
                      </m:sSupPr>
                      <m:e>
                        <m:r>
                          <a:rPr lang="ar-AE" sz="1100">
                            <a:latin typeface="Cambria Math" panose="02040503050406030204" pitchFamily="18" charset="0"/>
                          </a:rPr>
                          <m:t>𝜎</m:t>
                        </m:r>
                      </m:e>
                      <m:sup>
                        <m:r>
                          <a:rPr lang="ar-AE" sz="1100">
                            <a:latin typeface="Cambria Math" panose="02040503050406030204" pitchFamily="18" charset="0"/>
                          </a:rPr>
                          <m:t>−1</m:t>
                        </m:r>
                      </m:sup>
                    </m:sSup>
                  </m:oMath>
                </a14:m>
                <a:r>
                  <a:rPr lang="ar-AE" sz="1100" dirty="0"/>
                  <a:t>. </a:t>
                </a:r>
                <a:r>
                  <a:rPr lang="en-US" sz="1100" dirty="0"/>
                  <a:t>The corresponding posterior density is given as: </a:t>
                </a:r>
                <a:endParaRPr lang="en-US" sz="1100" dirty="0">
                  <a:latin typeface="Cambria Math" panose="02040503050406030204" pitchFamily="18" charset="0"/>
                </a:endParaRPr>
              </a:p>
              <a:p>
                <a:pPr marL="0" lvl="0" indent="0">
                  <a:spcBef>
                    <a:spcPts val="0"/>
                  </a:spcBef>
                  <a:buNone/>
                </a:pPr>
                <a14:m>
                  <m:oMath xmlns:m="http://schemas.openxmlformats.org/officeDocument/2006/math">
                    <m:r>
                      <a:rPr lang="en-US" sz="1100" b="0" i="0" smtClean="0">
                        <a:latin typeface="Cambria Math" panose="02040503050406030204" pitchFamily="18" charset="0"/>
                      </a:rPr>
                      <m:t>               </m:t>
                    </m:r>
                    <m:r>
                      <a:rPr lang="en-US" sz="1100">
                        <a:latin typeface="Cambria Math" panose="02040503050406030204" pitchFamily="18" charset="0"/>
                      </a:rPr>
                      <m:t>𝜋</m:t>
                    </m:r>
                    <m:d>
                      <m:dPr>
                        <m:ctrlPr>
                          <a:rPr lang="ar-AE" sz="1100" i="1">
                            <a:latin typeface="Cambria Math" panose="02040503050406030204" pitchFamily="18" charset="0"/>
                          </a:rPr>
                        </m:ctrlPr>
                      </m:dPr>
                      <m:e>
                        <m:r>
                          <a:rPr lang="ar-AE" sz="1100">
                            <a:latin typeface="Cambria Math" panose="02040503050406030204" pitchFamily="18" charset="0"/>
                          </a:rPr>
                          <m:t>𝜎</m:t>
                        </m:r>
                        <m:r>
                          <a:rPr lang="ar-AE" sz="1100">
                            <a:latin typeface="Cambria Math" panose="02040503050406030204" pitchFamily="18" charset="0"/>
                          </a:rPr>
                          <m:t>|</m:t>
                        </m:r>
                        <m:r>
                          <a:rPr lang="ar-AE" sz="1100">
                            <a:latin typeface="Cambria Math" panose="02040503050406030204" pitchFamily="18" charset="0"/>
                          </a:rPr>
                          <m:t>𝑧</m:t>
                        </m:r>
                      </m:e>
                    </m:d>
                    <m:r>
                      <a:rPr lang="ar-AE" sz="1100">
                        <a:latin typeface="Cambria Math" panose="02040503050406030204" pitchFamily="18" charset="0"/>
                      </a:rPr>
                      <m:t>=</m:t>
                    </m:r>
                    <m:r>
                      <a:rPr lang="ar-AE" sz="1100">
                        <a:latin typeface="Cambria Math" panose="02040503050406030204" pitchFamily="18" charset="0"/>
                      </a:rPr>
                      <m:t>𝜋</m:t>
                    </m:r>
                    <m:d>
                      <m:dPr>
                        <m:ctrlPr>
                          <a:rPr lang="ar-AE" sz="1100" i="1">
                            <a:latin typeface="Cambria Math" panose="02040503050406030204" pitchFamily="18" charset="0"/>
                          </a:rPr>
                        </m:ctrlPr>
                      </m:dPr>
                      <m:e>
                        <m:r>
                          <a:rPr lang="ar-AE" sz="1100">
                            <a:latin typeface="Cambria Math" panose="02040503050406030204" pitchFamily="18" charset="0"/>
                          </a:rPr>
                          <m:t>𝜎</m:t>
                        </m:r>
                        <m:r>
                          <a:rPr lang="ar-AE" sz="1100">
                            <a:latin typeface="Cambria Math" panose="02040503050406030204" pitchFamily="18" charset="0"/>
                          </a:rPr>
                          <m:t>|</m:t>
                        </m:r>
                        <m:r>
                          <a:rPr lang="ar-AE" sz="1100">
                            <a:latin typeface="Cambria Math" panose="02040503050406030204" pitchFamily="18" charset="0"/>
                          </a:rPr>
                          <m:t>𝑛</m:t>
                        </m:r>
                        <m:r>
                          <a:rPr lang="ar-AE" sz="1100">
                            <a:latin typeface="Cambria Math" panose="02040503050406030204" pitchFamily="18" charset="0"/>
                          </a:rPr>
                          <m:t>,</m:t>
                        </m:r>
                        <m:sSup>
                          <m:sSupPr>
                            <m:ctrlPr>
                              <a:rPr lang="ar-AE" sz="1100" i="1">
                                <a:latin typeface="Cambria Math" panose="02040503050406030204" pitchFamily="18" charset="0"/>
                              </a:rPr>
                            </m:ctrlPr>
                          </m:sSupPr>
                          <m:e>
                            <m:r>
                              <a:rPr lang="ar-AE" sz="1100">
                                <a:latin typeface="Cambria Math" panose="02040503050406030204" pitchFamily="18" charset="0"/>
                              </a:rPr>
                              <m:t>𝑠</m:t>
                            </m:r>
                          </m:e>
                          <m:sup>
                            <m:r>
                              <a:rPr lang="ar-AE" sz="1100">
                                <a:latin typeface="Cambria Math" panose="02040503050406030204" pitchFamily="18" charset="0"/>
                              </a:rPr>
                              <m:t>2</m:t>
                            </m:r>
                          </m:sup>
                        </m:sSup>
                      </m:e>
                    </m:d>
                    <m:r>
                      <a:rPr lang="ar-AE" sz="1100">
                        <a:latin typeface="Cambria Math" panose="02040503050406030204" pitchFamily="18" charset="0"/>
                      </a:rPr>
                      <m:t>=</m:t>
                    </m:r>
                    <m:sSup>
                      <m:sSupPr>
                        <m:ctrlPr>
                          <a:rPr lang="ar-AE" sz="1100" i="1">
                            <a:latin typeface="Cambria Math" panose="02040503050406030204" pitchFamily="18" charset="0"/>
                          </a:rPr>
                        </m:ctrlPr>
                      </m:sSupPr>
                      <m:e>
                        <m:r>
                          <a:rPr lang="ar-AE" sz="1100">
                            <a:latin typeface="Cambria Math" panose="02040503050406030204" pitchFamily="18" charset="0"/>
                          </a:rPr>
                          <m:t>𝐺</m:t>
                        </m:r>
                      </m:e>
                      <m:sup>
                        <m:f>
                          <m:fPr>
                            <m:ctrlPr>
                              <a:rPr lang="ar-AE" sz="1100" i="1">
                                <a:latin typeface="Cambria Math" panose="02040503050406030204" pitchFamily="18" charset="0"/>
                              </a:rPr>
                            </m:ctrlPr>
                          </m:fPr>
                          <m:num>
                            <m:r>
                              <a:rPr lang="ar-AE" sz="1100">
                                <a:latin typeface="Cambria Math" panose="02040503050406030204" pitchFamily="18" charset="0"/>
                              </a:rPr>
                              <m:t>−1</m:t>
                            </m:r>
                          </m:num>
                          <m:den>
                            <m:r>
                              <a:rPr lang="ar-AE" sz="1100">
                                <a:latin typeface="Cambria Math" panose="02040503050406030204" pitchFamily="18" charset="0"/>
                              </a:rPr>
                              <m:t>2</m:t>
                            </m:r>
                          </m:den>
                        </m:f>
                      </m:sup>
                    </m:sSup>
                    <m:d>
                      <m:dPr>
                        <m:ctrlPr>
                          <a:rPr lang="ar-AE" sz="1100" i="1">
                            <a:latin typeface="Cambria Math" panose="02040503050406030204" pitchFamily="18" charset="0"/>
                          </a:rPr>
                        </m:ctrlPr>
                      </m:dPr>
                      <m:e>
                        <m:f>
                          <m:fPr>
                            <m:ctrlPr>
                              <a:rPr lang="ar-AE" sz="1100" i="1">
                                <a:latin typeface="Cambria Math" panose="02040503050406030204" pitchFamily="18" charset="0"/>
                              </a:rPr>
                            </m:ctrlPr>
                          </m:fPr>
                          <m:num>
                            <m:r>
                              <a:rPr lang="ar-AE" sz="1100">
                                <a:latin typeface="Cambria Math" panose="02040503050406030204" pitchFamily="18" charset="0"/>
                              </a:rPr>
                              <m:t>𝑛</m:t>
                            </m:r>
                            <m:r>
                              <a:rPr lang="ar-AE" sz="1100">
                                <a:latin typeface="Cambria Math" panose="02040503050406030204" pitchFamily="18" charset="0"/>
                              </a:rPr>
                              <m:t>−1</m:t>
                            </m:r>
                          </m:num>
                          <m:den>
                            <m:r>
                              <a:rPr lang="ar-AE" sz="1100">
                                <a:latin typeface="Cambria Math" panose="02040503050406030204" pitchFamily="18" charset="0"/>
                              </a:rPr>
                              <m:t>2</m:t>
                            </m:r>
                          </m:den>
                        </m:f>
                        <m:r>
                          <a:rPr lang="ar-AE" sz="1100">
                            <a:latin typeface="Cambria Math" panose="02040503050406030204" pitchFamily="18" charset="0"/>
                          </a:rPr>
                          <m:t>,</m:t>
                        </m:r>
                        <m:f>
                          <m:fPr>
                            <m:ctrlPr>
                              <a:rPr lang="ar-AE" sz="1100" i="1">
                                <a:latin typeface="Cambria Math" panose="02040503050406030204" pitchFamily="18" charset="0"/>
                              </a:rPr>
                            </m:ctrlPr>
                          </m:fPr>
                          <m:num>
                            <m:r>
                              <a:rPr lang="ar-AE" sz="1100">
                                <a:latin typeface="Cambria Math" panose="02040503050406030204" pitchFamily="18" charset="0"/>
                              </a:rPr>
                              <m:t>𝑛</m:t>
                            </m:r>
                            <m:sSup>
                              <m:sSupPr>
                                <m:ctrlPr>
                                  <a:rPr lang="ar-AE" sz="1100" i="1">
                                    <a:latin typeface="Cambria Math" panose="02040503050406030204" pitchFamily="18" charset="0"/>
                                  </a:rPr>
                                </m:ctrlPr>
                              </m:sSupPr>
                              <m:e>
                                <m:r>
                                  <a:rPr lang="ar-AE" sz="1100">
                                    <a:latin typeface="Cambria Math" panose="02040503050406030204" pitchFamily="18" charset="0"/>
                                  </a:rPr>
                                  <m:t>𝑠</m:t>
                                </m:r>
                              </m:e>
                              <m:sup>
                                <m:r>
                                  <a:rPr lang="ar-AE" sz="1100">
                                    <a:latin typeface="Cambria Math" panose="02040503050406030204" pitchFamily="18" charset="0"/>
                                  </a:rPr>
                                  <m:t>2</m:t>
                                </m:r>
                              </m:sup>
                            </m:sSup>
                          </m:num>
                          <m:den>
                            <m:r>
                              <a:rPr lang="ar-AE" sz="1100">
                                <a:latin typeface="Cambria Math" panose="02040503050406030204" pitchFamily="18" charset="0"/>
                              </a:rPr>
                              <m:t>2</m:t>
                            </m:r>
                          </m:den>
                        </m:f>
                      </m:e>
                    </m:d>
                  </m:oMath>
                </a14:m>
                <a:r>
                  <a:rPr lang="ar-AE" sz="1100" dirty="0"/>
                  <a:t> </a:t>
                </a:r>
                <a:endParaRPr lang="en-US" sz="1100" dirty="0"/>
              </a:p>
              <a:p>
                <a:pPr marL="0" lvl="0" indent="0">
                  <a:spcBef>
                    <a:spcPts val="0"/>
                  </a:spcBef>
                  <a:buNone/>
                </a:pPr>
                <a:r>
                  <a:rPr lang="en-US" sz="1100" dirty="0"/>
                  <a:t>                where </a:t>
                </a:r>
                <a14:m>
                  <m:oMath xmlns:m="http://schemas.openxmlformats.org/officeDocument/2006/math">
                    <m:sSup>
                      <m:sSupPr>
                        <m:ctrlPr>
                          <a:rPr lang="ar-AE" sz="1100" i="1">
                            <a:latin typeface="Cambria Math" panose="02040503050406030204" pitchFamily="18" charset="0"/>
                          </a:rPr>
                        </m:ctrlPr>
                      </m:sSupPr>
                      <m:e>
                        <m:r>
                          <a:rPr lang="ar-AE" sz="1100">
                            <a:latin typeface="Cambria Math" panose="02040503050406030204" pitchFamily="18" charset="0"/>
                          </a:rPr>
                          <m:t>𝑠</m:t>
                        </m:r>
                      </m:e>
                      <m:sup>
                        <m:r>
                          <a:rPr lang="ar-AE" sz="1100">
                            <a:latin typeface="Cambria Math" panose="02040503050406030204" pitchFamily="18" charset="0"/>
                          </a:rPr>
                          <m:t>2</m:t>
                        </m:r>
                      </m:sup>
                    </m:sSup>
                    <m:r>
                      <a:rPr lang="ar-AE" sz="1100">
                        <a:latin typeface="Cambria Math" panose="02040503050406030204" pitchFamily="18" charset="0"/>
                      </a:rPr>
                      <m:t>=</m:t>
                    </m:r>
                    <m:sSup>
                      <m:sSupPr>
                        <m:ctrlPr>
                          <a:rPr lang="ar-AE" sz="1100" i="1">
                            <a:latin typeface="Cambria Math" panose="02040503050406030204" pitchFamily="18" charset="0"/>
                          </a:rPr>
                        </m:ctrlPr>
                      </m:sSupPr>
                      <m:e>
                        <m:r>
                          <a:rPr lang="ar-AE" sz="1100">
                            <a:latin typeface="Cambria Math" panose="02040503050406030204" pitchFamily="18" charset="0"/>
                          </a:rPr>
                          <m:t>𝑛</m:t>
                        </m:r>
                      </m:e>
                      <m:sup>
                        <m:r>
                          <a:rPr lang="ar-AE" sz="1100">
                            <a:latin typeface="Cambria Math" panose="02040503050406030204" pitchFamily="18" charset="0"/>
                          </a:rPr>
                          <m:t>−1</m:t>
                        </m:r>
                      </m:sup>
                    </m:sSup>
                    <m:nary>
                      <m:naryPr>
                        <m:chr m:val="∑"/>
                        <m:ctrlPr>
                          <a:rPr lang="ar-AE"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𝑛</m:t>
                        </m:r>
                      </m:sup>
                      <m:e>
                        <m:sSup>
                          <m:sSupPr>
                            <m:ctrlPr>
                              <a:rPr lang="ar-AE" sz="1100" i="1">
                                <a:latin typeface="Cambria Math" panose="02040503050406030204" pitchFamily="18" charset="0"/>
                              </a:rPr>
                            </m:ctrlPr>
                          </m:sSupPr>
                          <m:e>
                            <m:d>
                              <m:dPr>
                                <m:ctrlPr>
                                  <a:rPr lang="ar-AE" sz="1100" i="1">
                                    <a:latin typeface="Cambria Math" panose="02040503050406030204" pitchFamily="18" charset="0"/>
                                  </a:rPr>
                                </m:ctrlPr>
                              </m:dPr>
                              <m:e>
                                <m:sSub>
                                  <m:sSubPr>
                                    <m:ctrlPr>
                                      <a:rPr lang="ar-AE" sz="1100" i="1">
                                        <a:latin typeface="Cambria Math" panose="02040503050406030204" pitchFamily="18" charset="0"/>
                                      </a:rPr>
                                    </m:ctrlPr>
                                  </m:sSubPr>
                                  <m:e>
                                    <m:r>
                                      <a:rPr lang="ar-AE" sz="1100">
                                        <a:latin typeface="Cambria Math" panose="02040503050406030204" pitchFamily="18" charset="0"/>
                                      </a:rPr>
                                      <m:t>𝑥</m:t>
                                    </m:r>
                                  </m:e>
                                  <m:sub>
                                    <m:r>
                                      <a:rPr lang="ar-AE" sz="1100">
                                        <a:latin typeface="Cambria Math" panose="02040503050406030204" pitchFamily="18" charset="0"/>
                                      </a:rPr>
                                      <m:t>𝑗</m:t>
                                    </m:r>
                                  </m:sub>
                                </m:sSub>
                                <m:r>
                                  <a:rPr lang="ar-AE" sz="1100">
                                    <a:latin typeface="Cambria Math" panose="02040503050406030204" pitchFamily="18" charset="0"/>
                                  </a:rPr>
                                  <m:t>−</m:t>
                                </m:r>
                                <m:acc>
                                  <m:accPr>
                                    <m:chr m:val="‾"/>
                                    <m:ctrlPr>
                                      <a:rPr lang="ar-AE" sz="1100" i="1">
                                        <a:latin typeface="Cambria Math" panose="02040503050406030204" pitchFamily="18" charset="0"/>
                                      </a:rPr>
                                    </m:ctrlPr>
                                  </m:accPr>
                                  <m:e>
                                    <m:r>
                                      <a:rPr lang="ar-AE" sz="1100">
                                        <a:latin typeface="Cambria Math" panose="02040503050406030204" pitchFamily="18" charset="0"/>
                                      </a:rPr>
                                      <m:t>𝑥</m:t>
                                    </m:r>
                                  </m:e>
                                </m:acc>
                              </m:e>
                            </m:d>
                          </m:e>
                          <m:sup>
                            <m:r>
                              <a:rPr lang="ar-AE" sz="1100">
                                <a:latin typeface="Cambria Math" panose="02040503050406030204" pitchFamily="18" charset="0"/>
                              </a:rPr>
                              <m:t>2</m:t>
                            </m:r>
                          </m:sup>
                        </m:sSup>
                      </m:e>
                    </m:nary>
                  </m:oMath>
                </a14:m>
                <a:endParaRPr lang="ar-AE" sz="1100" dirty="0"/>
              </a:p>
              <a:p>
                <a:pPr marL="0" lvl="0" indent="0">
                  <a:spcBef>
                    <a:spcPts val="0"/>
                  </a:spcBef>
                  <a:buNone/>
                </a:pPr>
                <a:endParaRPr lang="ar-AE" sz="1100" dirty="0"/>
              </a:p>
              <a:p>
                <a:pPr marL="0" lvl="0" indent="0">
                  <a:spcBef>
                    <a:spcPts val="0"/>
                  </a:spcBef>
                  <a:buNone/>
                </a:pPr>
                <a:r>
                  <a:rPr lang="ar-AE" sz="1100" dirty="0"/>
                  <a:t>5</a:t>
                </a:r>
                <a:r>
                  <a:rPr lang="en-US" sz="1100" dirty="0"/>
                  <a:t> </a:t>
                </a:r>
                <a:r>
                  <a:rPr lang="ar-AE" sz="1100" dirty="0"/>
                  <a:t>.</a:t>
                </a:r>
                <a:r>
                  <a:rPr lang="en-US" sz="1100" dirty="0"/>
                  <a:t>The reference posterior expected loss from using </a:t>
                </a:r>
                <a14:m>
                  <m:oMath xmlns:m="http://schemas.openxmlformats.org/officeDocument/2006/math">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oMath>
                </a14:m>
                <a:r>
                  <a:rPr lang="ar-AE" sz="1100" dirty="0"/>
                  <a:t> </a:t>
                </a:r>
                <a:r>
                  <a:rPr lang="en-US" sz="1100" dirty="0"/>
                  <a:t>as a proxy of </a:t>
                </a:r>
                <a14:m>
                  <m:oMath xmlns:m="http://schemas.openxmlformats.org/officeDocument/2006/math">
                    <m:r>
                      <a:rPr lang="en-US" sz="1100">
                        <a:latin typeface="Cambria Math" panose="02040503050406030204" pitchFamily="18" charset="0"/>
                      </a:rPr>
                      <m:t>𝜎</m:t>
                    </m:r>
                  </m:oMath>
                </a14:m>
                <a:r>
                  <a:rPr lang="en-US" sz="1100" dirty="0"/>
                  <a:t>, given a random sample of size n is:</a:t>
                </a:r>
              </a:p>
              <a:p>
                <a:pPr marL="0" lvl="0" indent="0">
                  <a:spcBef>
                    <a:spcPts val="0"/>
                  </a:spcBef>
                  <a:buNone/>
                </a:pPr>
                <a:r>
                  <a:rPr lang="en-US" sz="1100" dirty="0"/>
                  <a:t>          </a:t>
                </a:r>
                <a14:m>
                  <m:oMath xmlns:m="http://schemas.openxmlformats.org/officeDocument/2006/math">
                    <m:r>
                      <a:rPr lang="ar-AE" sz="1100">
                        <a:latin typeface="Cambria Math" panose="02040503050406030204" pitchFamily="18" charset="0"/>
                      </a:rPr>
                      <m:t>𝑑</m:t>
                    </m:r>
                    <m:d>
                      <m:dPr>
                        <m:ctrlPr>
                          <a:rPr lang="ar-AE" sz="1100" i="1">
                            <a:latin typeface="Cambria Math" panose="02040503050406030204" pitchFamily="18" charset="0"/>
                          </a:rPr>
                        </m:ctrlPr>
                      </m:d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r>
                          <a:rPr lang="ar-AE" sz="1100" smtClean="0">
                            <a:latin typeface="Cambria Math" panose="02040503050406030204" pitchFamily="18" charset="0"/>
                          </a:rPr>
                          <m:t>|</m:t>
                        </m:r>
                        <m:r>
                          <a:rPr lang="ar-AE" sz="1100" smtClean="0">
                            <a:latin typeface="Cambria Math" panose="02040503050406030204" pitchFamily="18" charset="0"/>
                          </a:rPr>
                          <m:t>𝑧</m:t>
                        </m:r>
                      </m:e>
                    </m:d>
                  </m:oMath>
                </a14:m>
                <a:r>
                  <a:rPr lang="en-US" sz="1100" i="1" dirty="0">
                    <a:latin typeface="Cambria Math" panose="02040503050406030204" pitchFamily="18" charset="0"/>
                  </a:rPr>
                  <a:t>=</a:t>
                </a:r>
                <a14:m>
                  <m:oMath xmlns:m="http://schemas.openxmlformats.org/officeDocument/2006/math">
                    <m:nary>
                      <m:naryPr>
                        <m:ctrlPr>
                          <a:rPr lang="en-US" sz="1100" i="1" dirty="0" smtClean="0">
                            <a:latin typeface="Cambria Math" panose="02040503050406030204" pitchFamily="18" charset="0"/>
                          </a:rPr>
                        </m:ctrlPr>
                      </m:naryPr>
                      <m:sub>
                        <m:r>
                          <m:rPr>
                            <m:brk m:alnAt="23"/>
                          </m:rPr>
                          <a:rPr lang="en-US" sz="1100" b="0" i="1" dirty="0" smtClean="0">
                            <a:latin typeface="Cambria Math" panose="02040503050406030204" pitchFamily="18" charset="0"/>
                          </a:rPr>
                          <m:t>0</m:t>
                        </m:r>
                      </m:sub>
                      <m:sup>
                        <m:r>
                          <a:rPr lang="en-US" sz="1100" i="1" dirty="0" smtClean="0">
                            <a:latin typeface="Cambria Math" panose="02040503050406030204" pitchFamily="18" charset="0"/>
                            <a:ea typeface="Cambria Math" panose="02040503050406030204" pitchFamily="18" charset="0"/>
                          </a:rPr>
                          <m:t>∞</m:t>
                        </m:r>
                      </m:sup>
                      <m:e>
                        <m:r>
                          <a:rPr lang="en-US" sz="1100" b="0" i="1" dirty="0" smtClean="0">
                            <a:latin typeface="Cambria Math" panose="02040503050406030204" pitchFamily="18" charset="0"/>
                          </a:rPr>
                          <m:t>𝑛</m:t>
                        </m:r>
                      </m:e>
                    </m:nary>
                    <m:r>
                      <a:rPr lang="en-US" sz="1100" i="1" dirty="0" smtClean="0">
                        <a:latin typeface="Cambria Math" panose="02040503050406030204" pitchFamily="18" charset="0"/>
                        <a:ea typeface="Cambria Math" panose="02040503050406030204" pitchFamily="18" charset="0"/>
                      </a:rPr>
                      <m:t>𝛿</m:t>
                    </m:r>
                    <m:r>
                      <a:rPr lang="en-US" sz="1100" b="0" i="1" dirty="0" smtClean="0">
                        <a:latin typeface="Cambria Math" panose="02040503050406030204" pitchFamily="18" charset="0"/>
                        <a:ea typeface="Cambria Math" panose="02040503050406030204" pitchFamily="18" charset="0"/>
                      </a:rPr>
                      <m:t>{</m:t>
                    </m:r>
                    <m:sSub>
                      <m:sSubPr>
                        <m:ctrlPr>
                          <a:rPr lang="en-US" sz="1100" b="0" i="1" dirty="0" smtClean="0">
                            <a:latin typeface="Cambria Math" panose="02040503050406030204" pitchFamily="18" charset="0"/>
                            <a:ea typeface="Cambria Math" panose="02040503050406030204" pitchFamily="18" charset="0"/>
                          </a:rPr>
                        </m:ctrlPr>
                      </m:sSubPr>
                      <m:e>
                        <m:r>
                          <a:rPr lang="en-US" sz="1100" b="0" i="1" dirty="0" smtClean="0">
                            <a:latin typeface="Cambria Math" panose="02040503050406030204" pitchFamily="18" charset="0"/>
                            <a:ea typeface="Cambria Math" panose="02040503050406030204" pitchFamily="18" charset="0"/>
                          </a:rPr>
                          <m:t>𝜎</m:t>
                        </m:r>
                      </m:e>
                      <m:sub>
                        <m:r>
                          <a:rPr lang="en-US" sz="1100" b="0" i="1" dirty="0" smtClean="0">
                            <a:latin typeface="Cambria Math" panose="02040503050406030204" pitchFamily="18" charset="0"/>
                            <a:ea typeface="Cambria Math" panose="02040503050406030204" pitchFamily="18" charset="0"/>
                          </a:rPr>
                          <m:t>𝑜</m:t>
                        </m:r>
                      </m:sub>
                    </m:sSub>
                  </m:oMath>
                </a14:m>
                <a:r>
                  <a:rPr lang="ar-AE" sz="1100" dirty="0"/>
                  <a:t> </a:t>
                </a:r>
                <a14:m>
                  <m:oMath xmlns:m="http://schemas.openxmlformats.org/officeDocument/2006/math">
                    <m:r>
                      <a:rPr lang="ar-AE" sz="1100">
                        <a:latin typeface="Cambria Math" panose="02040503050406030204" pitchFamily="18" charset="0"/>
                      </a:rPr>
                      <m:t>|</m:t>
                    </m:r>
                    <m:r>
                      <m:rPr>
                        <m:sty m:val="p"/>
                      </m:rPr>
                      <a:rPr lang="el-GR" sz="1100" i="1" smtClean="0">
                        <a:latin typeface="Cambria Math" panose="02040503050406030204" pitchFamily="18" charset="0"/>
                        <a:ea typeface="Cambria Math" panose="02040503050406030204" pitchFamily="18" charset="0"/>
                      </a:rPr>
                      <m:t>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𝜇</m:t>
                    </m:r>
                  </m:oMath>
                </a14:m>
                <a:r>
                  <a:rPr lang="en-US" sz="1100" i="1" dirty="0">
                    <a:latin typeface="Cambria Math" panose="02040503050406030204" pitchFamily="18" charset="0"/>
                  </a:rPr>
                  <a:t> </a:t>
                </a:r>
                <a:r>
                  <a:rPr lang="en-US" sz="1100" dirty="0">
                    <a:latin typeface="Cambria Math" panose="02040503050406030204" pitchFamily="18" charset="0"/>
                  </a:rPr>
                  <a:t>} </a:t>
                </a:r>
                <a14:m>
                  <m:oMath xmlns:m="http://schemas.openxmlformats.org/officeDocument/2006/math">
                    <m:r>
                      <a:rPr lang="en-US" sz="1100">
                        <a:latin typeface="Cambria Math" panose="02040503050406030204" pitchFamily="18" charset="0"/>
                      </a:rPr>
                      <m:t>𝜋</m:t>
                    </m:r>
                  </m:oMath>
                </a14:m>
                <a:r>
                  <a:rPr lang="en-US" sz="1100" dirty="0">
                    <a:latin typeface="Cambria Math" panose="02040503050406030204" pitchFamily="18" charset="0"/>
                  </a:rPr>
                  <a:t>(</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𝑧</m:t>
                    </m:r>
                    <m:r>
                      <a:rPr lang="en-US" sz="1100" b="0" i="1" smtClean="0">
                        <a:latin typeface="Cambria Math" panose="02040503050406030204" pitchFamily="18" charset="0"/>
                        <a:ea typeface="Cambria Math" panose="02040503050406030204" pitchFamily="18" charset="0"/>
                      </a:rPr>
                      <m:t>)</m:t>
                    </m:r>
                  </m:oMath>
                </a14:m>
                <a:r>
                  <a:rPr lang="en-US" sz="1100" i="1" dirty="0">
                    <a:latin typeface="Cambria Math" panose="02040503050406030204" pitchFamily="18" charset="0"/>
                  </a:rPr>
                  <a:t> d</a:t>
                </a:r>
                <a:r>
                  <a:rPr lang="el-GR" sz="1100" dirty="0">
                    <a:ea typeface="Cambria Math" panose="02040503050406030204" pitchFamily="18" charset="0"/>
                  </a:rPr>
                  <a:t> </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σ</m:t>
                    </m:r>
                  </m:oMath>
                </a14:m>
                <a:endParaRPr lang="en-US" sz="1100" i="1" dirty="0">
                  <a:latin typeface="Cambria Math" panose="02040503050406030204" pitchFamily="18" charset="0"/>
                </a:endParaRPr>
              </a:p>
              <a:p>
                <a:pPr marL="0" lvl="0" indent="0">
                  <a:spcBef>
                    <a:spcPts val="0"/>
                  </a:spcBef>
                  <a:buNone/>
                </a:pPr>
                <a:r>
                  <a:rPr lang="en-US" sz="1100" dirty="0"/>
                  <a:t>        </a:t>
                </a:r>
                <a14:m>
                  <m:oMath xmlns:m="http://schemas.openxmlformats.org/officeDocument/2006/math">
                    <m:r>
                      <a:rPr lang="en-US" sz="1100" b="0" i="0" smtClean="0">
                        <a:latin typeface="Cambria Math" panose="02040503050406030204" pitchFamily="18" charset="0"/>
                      </a:rPr>
                      <m:t>     </m:t>
                    </m:r>
                  </m:oMath>
                </a14:m>
                <a:endParaRPr lang="en-US" sz="1100" dirty="0"/>
              </a:p>
              <a:p>
                <a:pPr marL="0" lvl="0" indent="0">
                  <a:spcBef>
                    <a:spcPts val="0"/>
                  </a:spcBef>
                  <a:buNone/>
                </a:pPr>
                <a:r>
                  <a:rPr lang="en-US" sz="1100" dirty="0"/>
                  <a:t>6</a:t>
                </a:r>
                <a:r>
                  <a:rPr lang="ar-AE" sz="1100" dirty="0"/>
                  <a:t>.</a:t>
                </a:r>
                <a:r>
                  <a:rPr lang="en-US" sz="1100" dirty="0"/>
                  <a:t>Hypothesis </a:t>
                </a:r>
                <a14:m>
                  <m:oMath xmlns:m="http://schemas.openxmlformats.org/officeDocument/2006/math">
                    <m:sSub>
                      <m:sSubPr>
                        <m:ctrlPr>
                          <a:rPr lang="ar-AE" sz="1100" i="1">
                            <a:latin typeface="Cambria Math" panose="02040503050406030204" pitchFamily="18" charset="0"/>
                          </a:rPr>
                        </m:ctrlPr>
                      </m:sSubPr>
                      <m:e>
                        <m:r>
                          <a:rPr lang="ar-AE" sz="1100">
                            <a:latin typeface="Cambria Math" panose="02040503050406030204" pitchFamily="18" charset="0"/>
                          </a:rPr>
                          <m:t>𝐻</m:t>
                        </m:r>
                      </m:e>
                      <m:sub>
                        <m:r>
                          <a:rPr lang="ar-AE" sz="1100">
                            <a:latin typeface="Cambria Math" panose="02040503050406030204" pitchFamily="18" charset="0"/>
                          </a:rPr>
                          <m:t>𝑜</m:t>
                        </m:r>
                      </m:sub>
                    </m:sSub>
                  </m:oMath>
                </a14:m>
                <a:r>
                  <a:rPr lang="ar-AE" sz="1100" dirty="0"/>
                  <a:t> </a:t>
                </a:r>
                <a:r>
                  <a:rPr lang="en-US" sz="1100" dirty="0"/>
                  <a:t>will be rejected if :</a:t>
                </a:r>
              </a:p>
              <a:p>
                <a:pPr marL="0" lvl="0" indent="0">
                  <a:spcBef>
                    <a:spcPts val="0"/>
                  </a:spcBef>
                  <a:buNone/>
                </a:pPr>
                <a14:m>
                  <m:oMath xmlns:m="http://schemas.openxmlformats.org/officeDocument/2006/math">
                    <m:r>
                      <a:rPr lang="en-US" sz="1100" b="0" i="1" smtClean="0">
                        <a:latin typeface="Cambria Math" panose="02040503050406030204" pitchFamily="18" charset="0"/>
                      </a:rPr>
                      <m:t>𝑑</m:t>
                    </m:r>
                    <m:d>
                      <m:dPr>
                        <m:ctrlPr>
                          <a:rPr lang="ar-AE" sz="1100" i="1">
                            <a:latin typeface="Cambria Math" panose="02040503050406030204" pitchFamily="18" charset="0"/>
                          </a:rPr>
                        </m:ctrlPr>
                      </m:dPr>
                      <m:e>
                        <m:sSub>
                          <m:sSubPr>
                            <m:ctrlPr>
                              <a:rPr lang="ar-AE" sz="1100" i="1">
                                <a:latin typeface="Cambria Math" panose="02040503050406030204" pitchFamily="18" charset="0"/>
                              </a:rPr>
                            </m:ctrlPr>
                          </m:sSubPr>
                          <m:e>
                            <m:r>
                              <a:rPr lang="ar-AE" sz="1100">
                                <a:latin typeface="Cambria Math" panose="02040503050406030204" pitchFamily="18" charset="0"/>
                              </a:rPr>
                              <m:t>𝐻</m:t>
                            </m:r>
                          </m:e>
                          <m:sub>
                            <m:r>
                              <a:rPr lang="ar-AE" sz="1100">
                                <a:latin typeface="Cambria Math" panose="02040503050406030204" pitchFamily="18" charset="0"/>
                              </a:rPr>
                              <m:t>𝑜</m:t>
                            </m:r>
                          </m:sub>
                        </m:sSub>
                        <m:r>
                          <a:rPr lang="ar-AE" sz="1100">
                            <a:latin typeface="Cambria Math" panose="02040503050406030204" pitchFamily="18" charset="0"/>
                          </a:rPr>
                          <m:t>|</m:t>
                        </m:r>
                        <m:r>
                          <a:rPr lang="ar-AE" sz="1100">
                            <a:latin typeface="Cambria Math" panose="02040503050406030204" pitchFamily="18" charset="0"/>
                          </a:rPr>
                          <m:t>𝑧</m:t>
                        </m:r>
                      </m:e>
                    </m:d>
                    <m:r>
                      <a:rPr lang="ar-AE" sz="1100">
                        <a:latin typeface="Cambria Math" panose="02040503050406030204" pitchFamily="18" charset="0"/>
                      </a:rPr>
                      <m:t>=</m:t>
                    </m:r>
                    <m:r>
                      <a:rPr lang="ar-AE" sz="1100">
                        <a:latin typeface="Cambria Math" panose="02040503050406030204" pitchFamily="18" charset="0"/>
                      </a:rPr>
                      <m:t>𝑑</m:t>
                    </m:r>
                    <m:d>
                      <m:dPr>
                        <m:ctrlPr>
                          <a:rPr lang="ar-AE" sz="1100" i="1">
                            <a:latin typeface="Cambria Math" panose="02040503050406030204" pitchFamily="18" charset="0"/>
                          </a:rPr>
                        </m:ctrlPr>
                      </m:dPr>
                      <m:e>
                        <m:sSub>
                          <m:sSubPr>
                            <m:ctrlPr>
                              <a:rPr lang="ar-AE" sz="1100" i="1">
                                <a:latin typeface="Cambria Math" panose="02040503050406030204" pitchFamily="18" charset="0"/>
                              </a:rPr>
                            </m:ctrlPr>
                          </m:sSubPr>
                          <m:e>
                            <m:r>
                              <a:rPr lang="ar-AE" sz="1100">
                                <a:latin typeface="Cambria Math" panose="02040503050406030204" pitchFamily="18" charset="0"/>
                              </a:rPr>
                              <m:t>𝜎</m:t>
                            </m:r>
                          </m:e>
                          <m:sub>
                            <m:r>
                              <a:rPr lang="ar-AE" sz="1100">
                                <a:latin typeface="Cambria Math" panose="02040503050406030204" pitchFamily="18" charset="0"/>
                              </a:rPr>
                              <m:t>𝑜</m:t>
                            </m:r>
                          </m:sub>
                        </m:sSub>
                        <m:r>
                          <a:rPr lang="ar-AE" sz="1100">
                            <a:latin typeface="Cambria Math" panose="02040503050406030204" pitchFamily="18" charset="0"/>
                          </a:rPr>
                          <m:t>|</m:t>
                        </m:r>
                        <m:r>
                          <a:rPr lang="ar-AE" sz="1100">
                            <a:latin typeface="Cambria Math" panose="02040503050406030204" pitchFamily="18" charset="0"/>
                          </a:rPr>
                          <m:t>𝑧</m:t>
                        </m:r>
                      </m:e>
                    </m:d>
                    <m:r>
                      <a:rPr lang="ar-AE" sz="1100">
                        <a:latin typeface="Cambria Math" panose="02040503050406030204" pitchFamily="18" charset="0"/>
                      </a:rPr>
                      <m:t>&gt;</m:t>
                    </m:r>
                    <m:sSub>
                      <m:sSubPr>
                        <m:ctrlPr>
                          <a:rPr lang="ar-AE" sz="1100" i="1">
                            <a:latin typeface="Cambria Math" panose="02040503050406030204" pitchFamily="18" charset="0"/>
                          </a:rPr>
                        </m:ctrlPr>
                      </m:sSubPr>
                      <m:e>
                        <m:r>
                          <a:rPr lang="ar-AE" sz="1100">
                            <a:latin typeface="Cambria Math" panose="02040503050406030204" pitchFamily="18" charset="0"/>
                          </a:rPr>
                          <m:t>𝑙</m:t>
                        </m:r>
                      </m:e>
                      <m:sub>
                        <m:r>
                          <a:rPr lang="ar-AE" sz="1100">
                            <a:latin typeface="Cambria Math" panose="02040503050406030204" pitchFamily="18" charset="0"/>
                          </a:rPr>
                          <m:t>𝑜</m:t>
                        </m:r>
                      </m:sub>
                    </m:sSub>
                  </m:oMath>
                </a14:m>
                <a:r>
                  <a:rPr lang="ar-AE" sz="1100" dirty="0"/>
                  <a:t> </a:t>
                </a:r>
                <a:endParaRPr lang="en-US" sz="1100" dirty="0"/>
              </a:p>
              <a:p>
                <a:pPr marL="0" lvl="0" indent="0">
                  <a:spcBef>
                    <a:spcPts val="0"/>
                  </a:spcBef>
                  <a:buNone/>
                </a:pPr>
                <a:endParaRPr lang="en-US" sz="1100" dirty="0"/>
              </a:p>
              <a:p>
                <a:pPr marL="0" indent="0">
                  <a:spcBef>
                    <a:spcPts val="0"/>
                  </a:spcBef>
                  <a:buNone/>
                </a:pPr>
                <a:r>
                  <a:rPr lang="en-US" sz="1100" dirty="0"/>
                  <a:t>where conventional choices for</a:t>
                </a:r>
                <a14:m>
                  <m:oMath xmlns:m="http://schemas.openxmlformats.org/officeDocument/2006/math">
                    <m:sSub>
                      <m:sSubPr>
                        <m:ctrlPr>
                          <a:rPr lang="ar-AE" sz="1100" i="1">
                            <a:latin typeface="Cambria Math" panose="02040503050406030204" pitchFamily="18" charset="0"/>
                          </a:rPr>
                        </m:ctrlPr>
                      </m:sSubPr>
                      <m:e>
                        <m:r>
                          <a:rPr lang="en-US" sz="1100" b="0" i="0" smtClean="0">
                            <a:latin typeface="Cambria Math" panose="02040503050406030204" pitchFamily="18" charset="0"/>
                          </a:rPr>
                          <m:t>  </m:t>
                        </m:r>
                        <m:r>
                          <a:rPr lang="ar-AE" sz="1100">
                            <a:latin typeface="Cambria Math" panose="02040503050406030204" pitchFamily="18" charset="0"/>
                          </a:rPr>
                          <m:t>𝑙</m:t>
                        </m:r>
                      </m:e>
                      <m:sub>
                        <m:r>
                          <a:rPr lang="ar-AE" sz="1100">
                            <a:latin typeface="Cambria Math" panose="02040503050406030204" pitchFamily="18" charset="0"/>
                          </a:rPr>
                          <m:t>𝑜</m:t>
                        </m:r>
                      </m:sub>
                    </m:sSub>
                    <m:r>
                      <m:rPr>
                        <m:nor/>
                      </m:rPr>
                      <a:rPr lang="en-US" sz="1100" dirty="0"/>
                      <m:t>are</m:t>
                    </m:r>
                    <m:r>
                      <m:rPr>
                        <m:nor/>
                      </m:rPr>
                      <a:rPr lang="en-US" sz="1100" dirty="0"/>
                      <m:t> {</m:t>
                    </m:r>
                    <m:r>
                      <m:rPr>
                        <m:nor/>
                      </m:rPr>
                      <a:rPr lang="en-US" sz="1100" dirty="0"/>
                      <m:t>log</m:t>
                    </m:r>
                    <m:r>
                      <m:rPr>
                        <m:nor/>
                      </m:rPr>
                      <a:rPr lang="en-US" sz="1100" dirty="0"/>
                      <m:t>20, </m:t>
                    </m:r>
                    <m:r>
                      <m:rPr>
                        <m:nor/>
                      </m:rPr>
                      <a:rPr lang="en-US" sz="1100" dirty="0"/>
                      <m:t>log</m:t>
                    </m:r>
                    <m:r>
                      <m:rPr>
                        <m:nor/>
                      </m:rPr>
                      <a:rPr lang="en-US" sz="1100" dirty="0"/>
                      <m:t>100,</m:t>
                    </m:r>
                    <m:r>
                      <m:rPr>
                        <m:nor/>
                      </m:rPr>
                      <a:rPr lang="en-US" sz="1100" dirty="0"/>
                      <m:t>log</m:t>
                    </m:r>
                    <m:r>
                      <m:rPr>
                        <m:nor/>
                      </m:rPr>
                      <a:rPr lang="en-US" sz="1100" dirty="0"/>
                      <m:t>1000}</m:t>
                    </m:r>
                  </m:oMath>
                </a14:m>
                <a:endParaRPr lang="en-US" sz="1100" dirty="0"/>
              </a:p>
              <a:p>
                <a:pPr marL="0" indent="0">
                  <a:spcBef>
                    <a:spcPts val="0"/>
                  </a:spcBef>
                  <a:buNone/>
                </a:pPr>
                <a:endParaRPr lang="en-US" sz="1100" dirty="0"/>
              </a:p>
              <a:p>
                <a:pPr marL="0" lvl="0" indent="0">
                  <a:spcBef>
                    <a:spcPts val="0"/>
                  </a:spcBef>
                  <a:buNone/>
                </a:pPr>
                <a:endParaRPr lang="en-US" sz="1100" dirty="0"/>
              </a:p>
              <a:p>
                <a:pPr marL="0" lvl="0" indent="0">
                  <a:spcBef>
                    <a:spcPts val="0"/>
                  </a:spcBef>
                  <a:buNone/>
                </a:pPr>
                <a:r>
                  <a:rPr lang="en-US" sz="1100" dirty="0">
                    <a:hlinkClick r:id="" action="ppaction://hlinkshowjump?jump=lastslide"/>
                  </a:rPr>
                  <a:t>plot</a:t>
                </a:r>
                <a:endParaRPr lang="en-US" sz="1100" dirty="0"/>
              </a:p>
              <a:p>
                <a:pPr>
                  <a:spcBef>
                    <a:spcPts val="0"/>
                  </a:spcBef>
                </a:pPr>
                <a:endParaRPr lang="en-US" sz="1100" dirty="0"/>
              </a:p>
            </p:txBody>
          </p:sp>
        </mc:Choice>
        <mc:Fallback>
          <p:sp>
            <p:nvSpPr>
              <p:cNvPr id="3" name="Content Placeholder 2">
                <a:extLst>
                  <a:ext uri="{FF2B5EF4-FFF2-40B4-BE49-F238E27FC236}">
                    <a16:creationId xmlns:a16="http://schemas.microsoft.com/office/drawing/2014/main" id="{BB0AE961-1A40-B84A-9151-BC2AE60DE0DB}"/>
                  </a:ext>
                </a:extLst>
              </p:cNvPr>
              <p:cNvSpPr>
                <a:spLocks noGrp="1" noRot="1" noChangeAspect="1" noMove="1" noResize="1" noEditPoints="1" noAdjustHandles="1" noChangeArrowheads="1" noChangeShapeType="1" noTextEdit="1"/>
              </p:cNvSpPr>
              <p:nvPr>
                <p:ph idx="1"/>
              </p:nvPr>
            </p:nvSpPr>
            <p:spPr>
              <a:xfrm>
                <a:off x="457200" y="1034144"/>
                <a:ext cx="8229600" cy="5092020"/>
              </a:xfrm>
              <a:blipFill>
                <a:blip r:embed="rId2"/>
                <a:stretch>
                  <a:fillRect t="-249" b="-5473"/>
                </a:stretch>
              </a:blipFill>
            </p:spPr>
            <p:txBody>
              <a:bodyPr/>
              <a:lstStyle/>
              <a:p>
                <a:r>
                  <a:rPr lang="en-US">
                    <a:noFill/>
                  </a:rPr>
                  <a:t> </a:t>
                </a:r>
              </a:p>
            </p:txBody>
          </p:sp>
        </mc:Fallback>
      </mc:AlternateContent>
    </p:spTree>
    <p:extLst>
      <p:ext uri="{BB962C8B-B14F-4D97-AF65-F5344CB8AC3E}">
        <p14:creationId xmlns:p14="http://schemas.microsoft.com/office/powerpoint/2010/main" val="65779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12C0-8DFA-784C-98F8-0D892181FF97}"/>
              </a:ext>
            </a:extLst>
          </p:cNvPr>
          <p:cNvSpPr>
            <a:spLocks noGrp="1"/>
          </p:cNvSpPr>
          <p:nvPr>
            <p:ph type="title"/>
          </p:nvPr>
        </p:nvSpPr>
        <p:spPr>
          <a:xfrm>
            <a:off x="457200" y="274638"/>
            <a:ext cx="8229600" cy="934730"/>
          </a:xfrm>
        </p:spPr>
        <p:txBody>
          <a:bodyPr>
            <a:normAutofit/>
          </a:bodyPr>
          <a:lstStyle/>
          <a:p>
            <a:r>
              <a:rPr lang="en-US" sz="2400" dirty="0"/>
              <a:t>HIV Trials Revisited: Objective Bayesian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2E1345-8ACB-A440-85E5-EAEA6D0E6C36}"/>
                  </a:ext>
                </a:extLst>
              </p:cNvPr>
              <p:cNvSpPr>
                <a:spLocks noGrp="1"/>
              </p:cNvSpPr>
              <p:nvPr>
                <p:ph idx="1"/>
              </p:nvPr>
            </p:nvSpPr>
            <p:spPr>
              <a:xfrm>
                <a:off x="152400" y="1061884"/>
                <a:ext cx="8229600" cy="5162602"/>
              </a:xfrm>
            </p:spPr>
            <p:txBody>
              <a:bodyPr>
                <a:normAutofit/>
              </a:bodyPr>
              <a:lstStyle/>
              <a:p>
                <a:pPr>
                  <a:buAutoNum type="arabicPeriod"/>
                </a:pPr>
                <a:r>
                  <a:rPr lang="en-US" sz="1100" dirty="0"/>
                  <a:t>Reference prior </a:t>
                </a:r>
                <a:r>
                  <a:rPr lang="el-GR" sz="1100" i="1" dirty="0"/>
                  <a:t>π</a:t>
                </a:r>
                <a:r>
                  <a:rPr lang="el-GR" sz="1100" dirty="0"/>
                  <a:t>(</a:t>
                </a:r>
                <a14:m>
                  <m:oMath xmlns:m="http://schemas.openxmlformats.org/officeDocument/2006/math">
                    <m:sSub>
                      <m:sSubPr>
                        <m:ctrlPr>
                          <a:rPr lang="el-GR" sz="1100" i="1" dirty="0" smtClean="0">
                            <a:latin typeface="Cambria Math" panose="02040503050406030204" pitchFamily="18" charset="0"/>
                          </a:rPr>
                        </m:ctrlPr>
                      </m:sSubPr>
                      <m:e>
                        <m:r>
                          <a:rPr lang="el-GR" sz="1100" i="1" dirty="0" smtClean="0">
                            <a:latin typeface="Cambria Math" panose="02040503050406030204" pitchFamily="18" charset="0"/>
                            <a:ea typeface="Cambria Math" panose="02040503050406030204" pitchFamily="18" charset="0"/>
                          </a:rPr>
                          <m:t>𝜃</m:t>
                        </m:r>
                      </m:e>
                      <m:sub>
                        <m:r>
                          <a:rPr lang="en-US" sz="1100" b="0" i="1" dirty="0" smtClean="0">
                            <a:latin typeface="Cambria Math" panose="02040503050406030204" pitchFamily="18" charset="0"/>
                          </a:rPr>
                          <m:t>1</m:t>
                        </m:r>
                      </m:sub>
                    </m:sSub>
                    <m:r>
                      <a:rPr lang="en-US" sz="1100" b="0" i="1" dirty="0" smtClean="0">
                        <a:latin typeface="Cambria Math" panose="02040503050406030204" pitchFamily="18" charset="0"/>
                      </a:rPr>
                      <m:t>,</m:t>
                    </m:r>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b="0" i="1" dirty="0" smtClean="0">
                            <a:latin typeface="Cambria Math" panose="02040503050406030204" pitchFamily="18" charset="0"/>
                            <a:ea typeface="Cambria Math" panose="02040503050406030204" pitchFamily="18" charset="0"/>
                          </a:rPr>
                          <m:t>2</m:t>
                        </m:r>
                      </m:sub>
                    </m:sSub>
                  </m:oMath>
                </a14:m>
                <a:r>
                  <a:rPr lang="el-GR" sz="1100" dirty="0"/>
                  <a:t>) = </a:t>
                </a:r>
                <a:r>
                  <a:rPr lang="en-US" sz="1100" dirty="0"/>
                  <a:t>Be(</a:t>
                </a:r>
                <a14:m>
                  <m:oMath xmlns:m="http://schemas.openxmlformats.org/officeDocument/2006/math">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rPr>
                          <m:t>1</m:t>
                        </m:r>
                      </m:sub>
                    </m:sSub>
                  </m:oMath>
                </a14:m>
                <a:r>
                  <a:rPr lang="en-US" sz="1100" dirty="0"/>
                  <a:t>|</a:t>
                </a:r>
                <a:r>
                  <a:rPr lang="el-GR" sz="1100" dirty="0"/>
                  <a:t> </a:t>
                </a:r>
                <a:r>
                  <a:rPr lang="en-US" sz="1100" dirty="0"/>
                  <a:t>0.5</a:t>
                </a:r>
                <a:r>
                  <a:rPr lang="el-GR" sz="1100" dirty="0"/>
                  <a:t> </a:t>
                </a:r>
                <a:r>
                  <a:rPr lang="el-GR" sz="1100" i="1" dirty="0"/>
                  <a:t>, </a:t>
                </a:r>
                <a:r>
                  <a:rPr lang="en-US" sz="1100" dirty="0"/>
                  <a:t>0.5</a:t>
                </a:r>
                <a:r>
                  <a:rPr lang="el-GR" sz="1100" dirty="0"/>
                  <a:t> ) </a:t>
                </a:r>
                <a:r>
                  <a:rPr lang="en-US" sz="1100" dirty="0"/>
                  <a:t>Be(</a:t>
                </a:r>
                <a14:m>
                  <m:oMath xmlns:m="http://schemas.openxmlformats.org/officeDocument/2006/math">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b="0" i="1" dirty="0" smtClean="0">
                            <a:latin typeface="Cambria Math" panose="02040503050406030204" pitchFamily="18" charset="0"/>
                            <a:ea typeface="Cambria Math" panose="02040503050406030204" pitchFamily="18" charset="0"/>
                          </a:rPr>
                          <m:t>2</m:t>
                        </m:r>
                      </m:sub>
                    </m:sSub>
                    <m:r>
                      <a:rPr lang="en-US" sz="1100" b="0" i="0" dirty="0" smtClean="0">
                        <a:latin typeface="Cambria Math" panose="02040503050406030204" pitchFamily="18" charset="0"/>
                      </a:rPr>
                      <m:t>|0.5</m:t>
                    </m:r>
                  </m:oMath>
                </a14:m>
                <a:r>
                  <a:rPr lang="el-GR" sz="1100" dirty="0"/>
                  <a:t> </a:t>
                </a:r>
                <a:r>
                  <a:rPr lang="el-GR" sz="1100" i="1" dirty="0"/>
                  <a:t>, </a:t>
                </a:r>
                <a:r>
                  <a:rPr lang="en-US" sz="1100" dirty="0"/>
                  <a:t>0.5</a:t>
                </a:r>
                <a:r>
                  <a:rPr lang="el-GR" sz="1100" dirty="0"/>
                  <a:t> ) </a:t>
                </a:r>
                <a:endParaRPr lang="en-US" sz="1100" dirty="0"/>
              </a:p>
              <a:p>
                <a:pPr marL="228600" indent="-228600">
                  <a:buFont typeface="Arial"/>
                  <a:buAutoNum type="arabicPeriod"/>
                </a:pPr>
                <a:r>
                  <a:rPr lang="en-US" sz="1100" dirty="0"/>
                  <a:t>   Joint reference posterior:</a:t>
                </a:r>
              </a:p>
              <a:p>
                <a:pPr marL="0" indent="0">
                  <a:buNone/>
                </a:pPr>
                <a:r>
                  <a:rPr lang="en-US" sz="1100" dirty="0"/>
                  <a:t>          </a:t>
                </a:r>
                <a:r>
                  <a:rPr lang="el-GR" sz="1100" i="1" dirty="0"/>
                  <a:t>π</a:t>
                </a:r>
                <a:r>
                  <a:rPr lang="el-GR" sz="1100" dirty="0"/>
                  <a:t>(</a:t>
                </a:r>
                <a14:m>
                  <m:oMath xmlns:m="http://schemas.openxmlformats.org/officeDocument/2006/math">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rPr>
                          <m:t>1</m:t>
                        </m:r>
                      </m:sub>
                    </m:sSub>
                    <m:r>
                      <a:rPr lang="en-US" sz="1100" i="1" dirty="0">
                        <a:latin typeface="Cambria Math" panose="02040503050406030204" pitchFamily="18" charset="0"/>
                      </a:rPr>
                      <m:t>,</m:t>
                    </m:r>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ea typeface="Cambria Math" panose="02040503050406030204" pitchFamily="18" charset="0"/>
                          </a:rPr>
                          <m:t>2</m:t>
                        </m:r>
                      </m:sub>
                    </m:sSub>
                  </m:oMath>
                </a14:m>
                <a:r>
                  <a:rPr lang="en-US" sz="1100" dirty="0"/>
                  <a:t>|z</a:t>
                </a:r>
                <a:r>
                  <a:rPr lang="el-GR" sz="1100" dirty="0"/>
                  <a:t>)</a:t>
                </a:r>
                <a:r>
                  <a:rPr lang="en-US" sz="1100" dirty="0"/>
                  <a:t> = </a:t>
                </a:r>
                <a:r>
                  <a:rPr lang="el-GR" sz="1100" i="1" dirty="0"/>
                  <a:t>π</a:t>
                </a:r>
                <a:r>
                  <a:rPr lang="el-GR" sz="1100" dirty="0"/>
                  <a:t>(</a:t>
                </a:r>
                <a14:m>
                  <m:oMath xmlns:m="http://schemas.openxmlformats.org/officeDocument/2006/math">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rPr>
                          <m:t>1</m:t>
                        </m:r>
                      </m:sub>
                    </m:sSub>
                    <m:r>
                      <a:rPr lang="en-US" sz="1100" i="1" dirty="0">
                        <a:latin typeface="Cambria Math" panose="02040503050406030204" pitchFamily="18" charset="0"/>
                      </a:rPr>
                      <m:t>,</m:t>
                    </m:r>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ea typeface="Cambria Math" panose="02040503050406030204" pitchFamily="18" charset="0"/>
                          </a:rPr>
                          <m:t>2</m:t>
                        </m:r>
                      </m:sub>
                    </m:sSub>
                    <m:r>
                      <a:rPr lang="en-US" sz="1100" b="0" i="0" dirty="0" smtClean="0">
                        <a:latin typeface="Cambria Math" panose="02040503050406030204" pitchFamily="18" charset="0"/>
                        <a:ea typeface="Cambria Math" panose="02040503050406030204" pitchFamily="18" charset="0"/>
                      </a:rPr>
                      <m:t>|</m:t>
                    </m:r>
                  </m:oMath>
                </a14:m>
                <a:r>
                  <a:rPr lang="el-GR" sz="1100" dirty="0"/>
                  <a:t> </a:t>
                </a:r>
                <a14:m>
                  <m:oMath xmlns:m="http://schemas.openxmlformats.org/officeDocument/2006/math">
                    <m:sSub>
                      <m:sSubPr>
                        <m:ctrlPr>
                          <a:rPr lang="el-GR" sz="1100" i="1" dirty="0" smtClean="0">
                            <a:latin typeface="Cambria Math" panose="02040503050406030204" pitchFamily="18" charset="0"/>
                          </a:rPr>
                        </m:ctrlPr>
                      </m:sSubPr>
                      <m:e>
                        <m:r>
                          <a:rPr lang="en-US" sz="1100" b="0" i="1" dirty="0" smtClean="0">
                            <a:latin typeface="Cambria Math" panose="02040503050406030204" pitchFamily="18" charset="0"/>
                          </a:rPr>
                          <m:t>𝑟</m:t>
                        </m:r>
                      </m:e>
                      <m:sub>
                        <m:r>
                          <a:rPr lang="en-US" sz="1100" i="1" dirty="0">
                            <a:latin typeface="Cambria Math" panose="02040503050406030204" pitchFamily="18" charset="0"/>
                          </a:rPr>
                          <m:t>1</m:t>
                        </m:r>
                      </m:sub>
                    </m:sSub>
                  </m:oMath>
                </a14:m>
                <a:r>
                  <a:rPr lang="en-US" sz="1100" dirty="0"/>
                  <a:t>,</a:t>
                </a:r>
                <a14:m>
                  <m:oMath xmlns:m="http://schemas.openxmlformats.org/officeDocument/2006/math">
                    <m:sSub>
                      <m:sSubPr>
                        <m:ctrlPr>
                          <a:rPr lang="el-GR" sz="1100" i="1" dirty="0">
                            <a:latin typeface="Cambria Math" panose="02040503050406030204" pitchFamily="18" charset="0"/>
                          </a:rPr>
                        </m:ctrlPr>
                      </m:sSubPr>
                      <m:e>
                        <m:r>
                          <a:rPr lang="en-US" sz="1100" b="0" i="1" dirty="0" smtClean="0">
                            <a:latin typeface="Cambria Math" panose="02040503050406030204" pitchFamily="18" charset="0"/>
                          </a:rPr>
                          <m:t>𝑟</m:t>
                        </m:r>
                      </m:e>
                      <m:sub>
                        <m:r>
                          <a:rPr lang="en-US" sz="1100" i="1" dirty="0">
                            <a:latin typeface="Cambria Math" panose="02040503050406030204" pitchFamily="18" charset="0"/>
                          </a:rPr>
                          <m:t>2</m:t>
                        </m:r>
                      </m:sub>
                    </m:sSub>
                  </m:oMath>
                </a14:m>
                <a:r>
                  <a:rPr lang="en-US" sz="1100" dirty="0"/>
                  <a:t>,</a:t>
                </a:r>
                <a:r>
                  <a:rPr lang="el-GR" sz="1100" dirty="0"/>
                  <a:t> </a:t>
                </a:r>
                <a14:m>
                  <m:oMath xmlns:m="http://schemas.openxmlformats.org/officeDocument/2006/math">
                    <m:sSub>
                      <m:sSubPr>
                        <m:ctrlPr>
                          <a:rPr lang="el-GR" sz="1100" i="1" dirty="0">
                            <a:latin typeface="Cambria Math" panose="02040503050406030204" pitchFamily="18" charset="0"/>
                          </a:rPr>
                        </m:ctrlPr>
                      </m:sSubPr>
                      <m:e>
                        <m:r>
                          <a:rPr lang="en-US" sz="1100" b="0" i="1" dirty="0" smtClean="0">
                            <a:latin typeface="Cambria Math" panose="02040503050406030204" pitchFamily="18" charset="0"/>
                          </a:rPr>
                          <m:t>𝑛</m:t>
                        </m:r>
                      </m:e>
                      <m:sub>
                        <m:r>
                          <a:rPr lang="en-US" sz="1100" i="1" dirty="0">
                            <a:latin typeface="Cambria Math" panose="02040503050406030204" pitchFamily="18" charset="0"/>
                          </a:rPr>
                          <m:t>1</m:t>
                        </m:r>
                      </m:sub>
                    </m:sSub>
                  </m:oMath>
                </a14:m>
                <a:r>
                  <a:rPr lang="en-US" sz="1100" dirty="0"/>
                  <a:t>,</a:t>
                </a:r>
                <a:r>
                  <a:rPr lang="el-GR" sz="1100" dirty="0"/>
                  <a:t> </a:t>
                </a:r>
                <a14:m>
                  <m:oMath xmlns:m="http://schemas.openxmlformats.org/officeDocument/2006/math">
                    <m:sSub>
                      <m:sSubPr>
                        <m:ctrlPr>
                          <a:rPr lang="el-GR" sz="1100" i="1" dirty="0" smtClean="0">
                            <a:latin typeface="Cambria Math" panose="02040503050406030204" pitchFamily="18" charset="0"/>
                          </a:rPr>
                        </m:ctrlPr>
                      </m:sSubPr>
                      <m:e>
                        <m:r>
                          <a:rPr lang="en-US" sz="1100" b="0" i="1" dirty="0" smtClean="0">
                            <a:latin typeface="Cambria Math" panose="02040503050406030204" pitchFamily="18" charset="0"/>
                          </a:rPr>
                          <m:t>𝑛</m:t>
                        </m:r>
                      </m:e>
                      <m:sub>
                        <m:r>
                          <a:rPr lang="en-US" sz="1100" b="0" i="1" dirty="0" smtClean="0">
                            <a:latin typeface="Cambria Math" panose="02040503050406030204" pitchFamily="18" charset="0"/>
                          </a:rPr>
                          <m:t>2</m:t>
                        </m:r>
                      </m:sub>
                    </m:sSub>
                  </m:oMath>
                </a14:m>
                <a:r>
                  <a:rPr lang="el-GR" sz="1100" dirty="0"/>
                  <a:t>) = </a:t>
                </a:r>
                <a:r>
                  <a:rPr lang="en-US" sz="1100" dirty="0"/>
                  <a:t>Be(</a:t>
                </a:r>
                <a14:m>
                  <m:oMath xmlns:m="http://schemas.openxmlformats.org/officeDocument/2006/math">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rPr>
                          <m:t>1</m:t>
                        </m:r>
                      </m:sub>
                    </m:sSub>
                  </m:oMath>
                </a14:m>
                <a:r>
                  <a:rPr lang="en-US" sz="1100" dirty="0"/>
                  <a:t>|</a:t>
                </a:r>
                <a:r>
                  <a:rPr lang="el-GR" sz="1100" dirty="0"/>
                  <a:t> </a:t>
                </a:r>
                <a14:m>
                  <m:oMath xmlns:m="http://schemas.openxmlformats.org/officeDocument/2006/math">
                    <m:sSub>
                      <m:sSubPr>
                        <m:ctrlPr>
                          <a:rPr lang="el-GR" sz="1100" i="1" dirty="0">
                            <a:latin typeface="Cambria Math" panose="02040503050406030204" pitchFamily="18" charset="0"/>
                          </a:rPr>
                        </m:ctrlPr>
                      </m:sSubPr>
                      <m:e>
                        <m:r>
                          <a:rPr lang="en-US" sz="1100" i="1" dirty="0">
                            <a:latin typeface="Cambria Math" panose="02040503050406030204" pitchFamily="18" charset="0"/>
                          </a:rPr>
                          <m:t>𝑟</m:t>
                        </m:r>
                      </m:e>
                      <m:sub>
                        <m:r>
                          <a:rPr lang="en-US" sz="1100" i="1" dirty="0">
                            <a:latin typeface="Cambria Math" panose="02040503050406030204" pitchFamily="18" charset="0"/>
                          </a:rPr>
                          <m:t>1</m:t>
                        </m:r>
                      </m:sub>
                    </m:sSub>
                    <m:r>
                      <a:rPr lang="en-US" sz="1100" b="0" i="0" dirty="0" smtClean="0">
                        <a:latin typeface="Cambria Math" panose="02040503050406030204" pitchFamily="18" charset="0"/>
                      </a:rPr>
                      <m:t>+0.5</m:t>
                    </m:r>
                  </m:oMath>
                </a14:m>
                <a:r>
                  <a:rPr lang="en-US" sz="1100" dirty="0"/>
                  <a:t>,</a:t>
                </a:r>
                <a:r>
                  <a:rPr lang="el-GR" sz="1100" dirty="0"/>
                  <a:t> </a:t>
                </a:r>
                <a14:m>
                  <m:oMath xmlns:m="http://schemas.openxmlformats.org/officeDocument/2006/math">
                    <m:sSub>
                      <m:sSubPr>
                        <m:ctrlPr>
                          <a:rPr lang="el-GR" sz="1100" i="1" dirty="0">
                            <a:latin typeface="Cambria Math" panose="02040503050406030204" pitchFamily="18" charset="0"/>
                          </a:rPr>
                        </m:ctrlPr>
                      </m:sSubPr>
                      <m:e>
                        <m:r>
                          <a:rPr lang="en-US" sz="1100" i="1" dirty="0">
                            <a:latin typeface="Cambria Math" panose="02040503050406030204" pitchFamily="18" charset="0"/>
                          </a:rPr>
                          <m:t>𝑛</m:t>
                        </m:r>
                      </m:e>
                      <m:sub>
                        <m:r>
                          <a:rPr lang="en-US" sz="1100" i="1" dirty="0">
                            <a:latin typeface="Cambria Math" panose="02040503050406030204" pitchFamily="18" charset="0"/>
                          </a:rPr>
                          <m:t>1</m:t>
                        </m:r>
                      </m:sub>
                    </m:sSub>
                    <m:r>
                      <a:rPr lang="en-US" sz="1100" b="0" i="0" dirty="0" smtClean="0">
                        <a:latin typeface="Cambria Math" panose="02040503050406030204" pitchFamily="18" charset="0"/>
                      </a:rPr>
                      <m:t> −</m:t>
                    </m:r>
                    <m:sSub>
                      <m:sSubPr>
                        <m:ctrlPr>
                          <a:rPr lang="el-GR" sz="1100" i="1" dirty="0">
                            <a:latin typeface="Cambria Math" panose="02040503050406030204" pitchFamily="18" charset="0"/>
                          </a:rPr>
                        </m:ctrlPr>
                      </m:sSubPr>
                      <m:e>
                        <m:r>
                          <a:rPr lang="en-US" sz="1100" i="1" dirty="0">
                            <a:latin typeface="Cambria Math" panose="02040503050406030204" pitchFamily="18" charset="0"/>
                          </a:rPr>
                          <m:t>𝑟</m:t>
                        </m:r>
                      </m:e>
                      <m:sub>
                        <m:r>
                          <a:rPr lang="en-US" sz="1100" i="1" dirty="0">
                            <a:latin typeface="Cambria Math" panose="02040503050406030204" pitchFamily="18" charset="0"/>
                          </a:rPr>
                          <m:t>1</m:t>
                        </m:r>
                      </m:sub>
                    </m:sSub>
                    <m:r>
                      <a:rPr lang="en-US" sz="1100" dirty="0">
                        <a:latin typeface="Cambria Math" panose="02040503050406030204" pitchFamily="18" charset="0"/>
                      </a:rPr>
                      <m:t>+0.5</m:t>
                    </m:r>
                  </m:oMath>
                </a14:m>
                <a:r>
                  <a:rPr lang="el-GR" sz="1100" dirty="0"/>
                  <a:t>) </a:t>
                </a:r>
                <a:r>
                  <a:rPr lang="en-US" sz="1100" dirty="0"/>
                  <a:t>Be(</a:t>
                </a:r>
                <a14:m>
                  <m:oMath xmlns:m="http://schemas.openxmlformats.org/officeDocument/2006/math">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ea typeface="Cambria Math" panose="02040503050406030204" pitchFamily="18" charset="0"/>
                          </a:rPr>
                          <m:t>2</m:t>
                        </m:r>
                      </m:sub>
                    </m:sSub>
                    <m:r>
                      <a:rPr lang="en-US" sz="1100" dirty="0">
                        <a:latin typeface="Cambria Math" panose="02040503050406030204" pitchFamily="18" charset="0"/>
                      </a:rPr>
                      <m:t>|</m:t>
                    </m:r>
                    <m:sSub>
                      <m:sSubPr>
                        <m:ctrlPr>
                          <a:rPr lang="el-GR" sz="1100" i="1" dirty="0">
                            <a:latin typeface="Cambria Math" panose="02040503050406030204" pitchFamily="18" charset="0"/>
                          </a:rPr>
                        </m:ctrlPr>
                      </m:sSubPr>
                      <m:e>
                        <m:r>
                          <a:rPr lang="en-US" sz="1100" i="1" dirty="0">
                            <a:latin typeface="Cambria Math" panose="02040503050406030204" pitchFamily="18" charset="0"/>
                          </a:rPr>
                          <m:t>𝑟</m:t>
                        </m:r>
                      </m:e>
                      <m:sub>
                        <m:r>
                          <a:rPr lang="en-US" sz="1100" b="0" i="1" dirty="0" smtClean="0">
                            <a:latin typeface="Cambria Math" panose="02040503050406030204" pitchFamily="18" charset="0"/>
                          </a:rPr>
                          <m:t>2</m:t>
                        </m:r>
                      </m:sub>
                    </m:sSub>
                    <m:r>
                      <a:rPr lang="en-US" sz="1100" b="0" i="0" dirty="0" smtClean="0">
                        <a:latin typeface="Cambria Math" panose="02040503050406030204" pitchFamily="18" charset="0"/>
                      </a:rPr>
                      <m:t>,</m:t>
                    </m:r>
                    <m:sSub>
                      <m:sSubPr>
                        <m:ctrlPr>
                          <a:rPr lang="el-GR" sz="1100" i="1" dirty="0">
                            <a:latin typeface="Cambria Math" panose="02040503050406030204" pitchFamily="18" charset="0"/>
                          </a:rPr>
                        </m:ctrlPr>
                      </m:sSubPr>
                      <m:e>
                        <m:sSub>
                          <m:sSubPr>
                            <m:ctrlPr>
                              <a:rPr lang="el-GR" sz="1100" i="1" dirty="0">
                                <a:latin typeface="Cambria Math" panose="02040503050406030204" pitchFamily="18" charset="0"/>
                              </a:rPr>
                            </m:ctrlPr>
                          </m:sSubPr>
                          <m:e>
                            <m:r>
                              <a:rPr lang="en-US" sz="1100" i="1" dirty="0">
                                <a:latin typeface="Cambria Math" panose="02040503050406030204" pitchFamily="18" charset="0"/>
                              </a:rPr>
                              <m:t>𝑛</m:t>
                            </m:r>
                          </m:e>
                          <m:sub>
                            <m:r>
                              <a:rPr lang="en-US" sz="1100" b="0" i="1" dirty="0" smtClean="0">
                                <a:latin typeface="Cambria Math" panose="02040503050406030204" pitchFamily="18" charset="0"/>
                              </a:rPr>
                              <m:t>2</m:t>
                            </m:r>
                          </m:sub>
                        </m:sSub>
                        <m:r>
                          <a:rPr lang="en-US" sz="1100" dirty="0">
                            <a:latin typeface="Cambria Math" panose="02040503050406030204" pitchFamily="18" charset="0"/>
                          </a:rPr>
                          <m:t> −</m:t>
                        </m:r>
                        <m:r>
                          <a:rPr lang="en-US" sz="1100" i="1" dirty="0">
                            <a:latin typeface="Cambria Math" panose="02040503050406030204" pitchFamily="18" charset="0"/>
                          </a:rPr>
                          <m:t>𝑟</m:t>
                        </m:r>
                      </m:e>
                      <m:sub>
                        <m:r>
                          <a:rPr lang="en-US" sz="1100" i="1" dirty="0">
                            <a:latin typeface="Cambria Math" panose="02040503050406030204" pitchFamily="18" charset="0"/>
                          </a:rPr>
                          <m:t>2</m:t>
                        </m:r>
                      </m:sub>
                    </m:sSub>
                    <m:r>
                      <a:rPr lang="en-US" sz="1100" dirty="0">
                        <a:latin typeface="Cambria Math" panose="02040503050406030204" pitchFamily="18" charset="0"/>
                      </a:rPr>
                      <m:t>+0.5</m:t>
                    </m:r>
                  </m:oMath>
                </a14:m>
                <a:r>
                  <a:rPr lang="el-GR" sz="1100" dirty="0"/>
                  <a:t>) </a:t>
                </a:r>
                <a:endParaRPr lang="en-US" sz="1100" dirty="0"/>
              </a:p>
              <a:p>
                <a:pPr marL="0" indent="0">
                  <a:buNone/>
                </a:pPr>
                <a:endParaRPr lang="en-US" sz="1100" dirty="0"/>
              </a:p>
              <a:p>
                <a:pPr marL="0" indent="0">
                  <a:buNone/>
                </a:pPr>
                <a:r>
                  <a:rPr lang="en-US" sz="1100" dirty="0"/>
                  <a:t>3.  </a:t>
                </a:r>
              </a:p>
              <a:p>
                <a:pPr marL="0" indent="0">
                  <a:buNone/>
                </a:pPr>
                <a:endParaRPr lang="en-US" sz="1100" dirty="0"/>
              </a:p>
              <a:p>
                <a:pPr marL="0" indent="0">
                  <a:buNone/>
                </a:pPr>
                <a:r>
                  <a:rPr lang="en-US" sz="1100" dirty="0"/>
                  <a:t>4. Intrinsic logarithmic loss function is:</a:t>
                </a:r>
              </a:p>
              <a:p>
                <a:pPr marL="0" indent="0">
                  <a:buNone/>
                </a:pPr>
                <a:r>
                  <a:rPr lang="en-US" sz="1100" dirty="0"/>
                  <a:t> </a:t>
                </a:r>
              </a:p>
              <a:p>
                <a:pPr marL="0" indent="0">
                  <a:buNone/>
                </a:pPr>
                <a:r>
                  <a:rPr lang="en-US" sz="1100" dirty="0"/>
                  <a:t>    </a:t>
                </a:r>
              </a:p>
              <a:p>
                <a:pPr marL="0" indent="0">
                  <a:buNone/>
                </a:pPr>
                <a:r>
                  <a:rPr lang="en-US" sz="1100" dirty="0"/>
                  <a:t>5 . Posterior expected logarithmic intrinsic loss is:</a:t>
                </a:r>
              </a:p>
              <a:p>
                <a:pPr marL="0" indent="0">
                  <a:buNone/>
                </a:pPr>
                <a:r>
                  <a:rPr lang="en-US" sz="1100" dirty="0"/>
                  <a:t>      </a:t>
                </a:r>
                <a:endParaRPr lang="el-GR" sz="1100" dirty="0"/>
              </a:p>
              <a:p>
                <a:pPr marL="0" indent="0">
                  <a:buNone/>
                </a:pPr>
                <a:r>
                  <a:rPr lang="en-US" sz="1100" dirty="0"/>
                  <a:t>6. Reference posterior for actual efficacy</a:t>
                </a:r>
                <a:r>
                  <a:rPr lang="el-GR" sz="1100" dirty="0">
                    <a:ea typeface="Cambria Math" panose="02040503050406030204" pitchFamily="18" charset="0"/>
                  </a:rPr>
                  <a:t> </a:t>
                </a:r>
                <a14:m>
                  <m:oMath xmlns:m="http://schemas.openxmlformats.org/officeDocument/2006/math">
                    <m:r>
                      <a:rPr lang="el-GR" sz="1100" i="1">
                        <a:latin typeface="Cambria Math" panose="02040503050406030204" pitchFamily="18" charset="0"/>
                        <a:ea typeface="Cambria Math" panose="02040503050406030204" pitchFamily="18" charset="0"/>
                      </a:rPr>
                      <m:t>∅</m:t>
                    </m:r>
                  </m:oMath>
                </a14:m>
                <a:r>
                  <a:rPr lang="en-US" sz="1100" dirty="0"/>
                  <a:t>  of vaccine can be:  </a:t>
                </a:r>
                <a:r>
                  <a:rPr lang="el-GR" sz="1100" i="1" dirty="0"/>
                  <a:t>π</a:t>
                </a:r>
                <a:r>
                  <a:rPr lang="el-GR" sz="1100" dirty="0"/>
                  <a:t>(</a:t>
                </a:r>
                <a14:m>
                  <m:oMath xmlns:m="http://schemas.openxmlformats.org/officeDocument/2006/math">
                    <m:r>
                      <a:rPr lang="el-GR" sz="1100" i="1" smtClean="0">
                        <a:latin typeface="Cambria Math" panose="02040503050406030204" pitchFamily="18" charset="0"/>
                        <a:ea typeface="Cambria Math" panose="02040503050406030204" pitchFamily="18" charset="0"/>
                      </a:rPr>
                      <m:t>∅</m:t>
                    </m:r>
                  </m:oMath>
                </a14:m>
                <a:r>
                  <a:rPr lang="en-US" sz="1100" dirty="0"/>
                  <a:t>|z</a:t>
                </a:r>
                <a:r>
                  <a:rPr lang="el-GR" sz="1100" dirty="0"/>
                  <a:t>)</a:t>
                </a:r>
                <a:r>
                  <a:rPr lang="en-US" sz="1100" dirty="0"/>
                  <a:t> , where </a:t>
                </a:r>
                <a14:m>
                  <m:oMath xmlns:m="http://schemas.openxmlformats.org/officeDocument/2006/math">
                    <m:sSub>
                      <m:sSubPr>
                        <m:ctrlPr>
                          <a:rPr lang="el-GR" sz="1100" i="1" dirty="0">
                            <a:latin typeface="Cambria Math" panose="02040503050406030204" pitchFamily="18" charset="0"/>
                          </a:rPr>
                        </m:ctrlPr>
                      </m:sSubPr>
                      <m:e>
                        <m:r>
                          <a:rPr lang="el-GR"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m:t>
                        </m:r>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rPr>
                          <m:t>1</m:t>
                        </m:r>
                      </m:sub>
                    </m:sSub>
                    <m:r>
                      <a:rPr lang="en-US" sz="1100" i="1" dirty="0">
                        <a:latin typeface="Cambria Math" panose="02040503050406030204" pitchFamily="18" charset="0"/>
                      </a:rPr>
                      <m:t>,</m:t>
                    </m:r>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ea typeface="Cambria Math" panose="02040503050406030204" pitchFamily="18" charset="0"/>
                          </a:rPr>
                          <m:t>2</m:t>
                        </m:r>
                      </m:sub>
                    </m:sSub>
                  </m:oMath>
                </a14:m>
                <a:r>
                  <a:rPr lang="en-US" sz="1100" dirty="0"/>
                  <a:t>) = 1- (</a:t>
                </a:r>
                <a14:m>
                  <m:oMath xmlns:m="http://schemas.openxmlformats.org/officeDocument/2006/math">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rPr>
                          <m:t>1</m:t>
                        </m:r>
                      </m:sub>
                    </m:sSub>
                    <m:r>
                      <a:rPr lang="en-US" sz="1100" b="0" i="1" dirty="0" smtClean="0">
                        <a:latin typeface="Cambria Math" panose="02040503050406030204" pitchFamily="18" charset="0"/>
                      </a:rPr>
                      <m:t>/</m:t>
                    </m:r>
                    <m:sSub>
                      <m:sSubPr>
                        <m:ctrlPr>
                          <a:rPr lang="el-GR" sz="1100" i="1" dirty="0">
                            <a:latin typeface="Cambria Math" panose="02040503050406030204" pitchFamily="18" charset="0"/>
                          </a:rPr>
                        </m:ctrlPr>
                      </m:sSubPr>
                      <m:e>
                        <m:r>
                          <a:rPr lang="el-GR" sz="1100" i="1" dirty="0">
                            <a:latin typeface="Cambria Math" panose="02040503050406030204" pitchFamily="18" charset="0"/>
                            <a:ea typeface="Cambria Math" panose="02040503050406030204" pitchFamily="18" charset="0"/>
                          </a:rPr>
                          <m:t>𝜃</m:t>
                        </m:r>
                      </m:e>
                      <m:sub>
                        <m:r>
                          <a:rPr lang="en-US" sz="1100" i="1" dirty="0">
                            <a:latin typeface="Cambria Math" panose="02040503050406030204" pitchFamily="18" charset="0"/>
                            <a:ea typeface="Cambria Math" panose="02040503050406030204" pitchFamily="18" charset="0"/>
                          </a:rPr>
                          <m:t>2</m:t>
                        </m:r>
                      </m:sub>
                    </m:sSub>
                  </m:oMath>
                </a14:m>
                <a:r>
                  <a:rPr lang="en-US" sz="1100" dirty="0"/>
                  <a:t>)</a:t>
                </a:r>
              </a:p>
              <a:p>
                <a:pPr marL="0" indent="0">
                  <a:buNone/>
                </a:pPr>
                <a:endParaRPr lang="en-US" sz="1100" dirty="0"/>
              </a:p>
              <a:p>
                <a:pPr marL="0" indent="0">
                  <a:buNone/>
                </a:pPr>
                <a:r>
                  <a:rPr lang="en-US" sz="1100" dirty="0"/>
                  <a:t>7.</a:t>
                </a:r>
              </a:p>
              <a:p>
                <a:pPr marL="0" indent="0">
                  <a:buNone/>
                </a:pPr>
                <a:endParaRPr lang="en-US" sz="1100" dirty="0"/>
              </a:p>
              <a:p>
                <a:pPr marL="228600" indent="-228600">
                  <a:buAutoNum type="arabicPeriod" startAt="8"/>
                </a:pPr>
                <a14:m>
                  <m:oMath xmlns:m="http://schemas.openxmlformats.org/officeDocument/2006/math">
                    <m:r>
                      <a:rPr lang="el-GR" sz="1100" i="1">
                        <a:latin typeface="Cambria Math" panose="02040503050406030204" pitchFamily="18" charset="0"/>
                        <a:ea typeface="Cambria Math" panose="02040503050406030204" pitchFamily="18" charset="0"/>
                      </a:rPr>
                      <m:t>∅</m:t>
                    </m:r>
                  </m:oMath>
                </a14:m>
                <a:r>
                  <a:rPr lang="en-US" sz="1100" dirty="0"/>
                  <a:t> is minimized at 0.297 and the values within (-0.071, 0.544) is less than</a:t>
                </a:r>
                <a:r>
                  <a:rPr lang="en-US" sz="1100" dirty="0">
                    <a:latin typeface="Apple Chancery" panose="03020702040506060504" pitchFamily="66" charset="-79"/>
                    <a:cs typeface="Apple Chancery" panose="03020702040506060504" pitchFamily="66" charset="-79"/>
                  </a:rPr>
                  <a:t> l</a:t>
                </a:r>
                <a:r>
                  <a:rPr lang="en-US" sz="1100" baseline="-25000" dirty="0"/>
                  <a:t>0</a:t>
                </a:r>
                <a:r>
                  <a:rPr lang="en-US" sz="1100" dirty="0"/>
                  <a:t> = log[20]</a:t>
                </a:r>
                <a:r>
                  <a:rPr lang="en-US" sz="1100" baseline="-25000" dirty="0"/>
                  <a:t> </a:t>
                </a:r>
              </a:p>
              <a:p>
                <a:pPr marL="228600" indent="-228600">
                  <a:buAutoNum type="arabicPeriod" startAt="8"/>
                </a:pPr>
                <a:r>
                  <a:rPr lang="en-US" sz="1100" dirty="0"/>
                  <a:t>The intrinsic reference 0.95 credible region is (-0.009, 0.514), which also contains 0.</a:t>
                </a:r>
              </a:p>
              <a:p>
                <a:pPr marL="0" indent="0">
                  <a:buNone/>
                </a:pPr>
                <a:endParaRPr lang="en-US" sz="1100" dirty="0"/>
              </a:p>
              <a:p>
                <a:pPr marL="0" indent="0">
                  <a:buNone/>
                </a:pPr>
                <a:r>
                  <a:rPr lang="en-US" sz="1100" dirty="0"/>
                  <a:t>All these elaborate on the basic conclusion provided by </a:t>
                </a:r>
                <a14:m>
                  <m:oMath xmlns:m="http://schemas.openxmlformats.org/officeDocument/2006/math">
                    <m:r>
                      <a:rPr lang="ar-AE" sz="1100">
                        <a:latin typeface="Cambria Math" panose="02040503050406030204" pitchFamily="18" charset="0"/>
                      </a:rPr>
                      <m:t>𝑑</m:t>
                    </m:r>
                    <m:d>
                      <m:dPr>
                        <m:ctrlPr>
                          <a:rPr lang="ar-AE" sz="1100" i="1">
                            <a:latin typeface="Cambria Math" panose="02040503050406030204" pitchFamily="18" charset="0"/>
                          </a:rPr>
                        </m:ctrlPr>
                      </m:dPr>
                      <m:e>
                        <m:sSub>
                          <m:sSubPr>
                            <m:ctrlPr>
                              <a:rPr lang="ar-AE" sz="1100" i="1" smtClean="0">
                                <a:latin typeface="Cambria Math" panose="02040503050406030204" pitchFamily="18" charset="0"/>
                              </a:rPr>
                            </m:ctrlPr>
                          </m:sSubPr>
                          <m:e>
                            <m:r>
                              <a:rPr lang="en-US" sz="1100" b="0" i="1" smtClean="0">
                                <a:latin typeface="Cambria Math" panose="02040503050406030204" pitchFamily="18" charset="0"/>
                              </a:rPr>
                              <m:t>𝐻</m:t>
                            </m:r>
                          </m:e>
                          <m:sub>
                            <m:r>
                              <a:rPr lang="ar-AE" sz="1100">
                                <a:latin typeface="Cambria Math" panose="02040503050406030204" pitchFamily="18" charset="0"/>
                              </a:rPr>
                              <m:t>𝑜</m:t>
                            </m:r>
                          </m:sub>
                        </m:sSub>
                        <m:r>
                          <a:rPr lang="ar-AE" sz="1100">
                            <a:latin typeface="Cambria Math" panose="02040503050406030204" pitchFamily="18" charset="0"/>
                          </a:rPr>
                          <m:t>|</m:t>
                        </m:r>
                        <m:r>
                          <a:rPr lang="ar-AE" sz="1100">
                            <a:latin typeface="Cambria Math" panose="02040503050406030204" pitchFamily="18" charset="0"/>
                          </a:rPr>
                          <m:t>𝑧</m:t>
                        </m:r>
                      </m:e>
                    </m:d>
                  </m:oMath>
                </a14:m>
                <a:r>
                  <a:rPr lang="en-US" sz="1100" dirty="0"/>
                  <a:t> =log[13.8]. Weak evidence against the Hypothesis H0 that there</a:t>
                </a:r>
              </a:p>
              <a:p>
                <a:pPr marL="0" indent="0">
                  <a:buNone/>
                </a:pPr>
                <a:r>
                  <a:rPr lang="en-US" sz="1100" dirty="0"/>
                  <a:t>There is no difference between the two hazard rates. There is some suggestion of a vaccine efficacy about 30%. But the efficacy could anywhere between 1% to 50% against the firm conclusion of an existing difference between the parameters implied by the p = 0.04 frequentist significance</a:t>
                </a:r>
              </a:p>
              <a:p>
                <a:pPr marL="0" indent="0">
                  <a:buNone/>
                </a:pPr>
                <a:r>
                  <a:rPr lang="en-US" sz="1100" dirty="0"/>
                  <a:t>Bayesian Implies: More information is really necessary for final answers</a:t>
                </a:r>
              </a:p>
              <a:p>
                <a:endParaRPr lang="en-US" sz="1100" dirty="0"/>
              </a:p>
            </p:txBody>
          </p:sp>
        </mc:Choice>
        <mc:Fallback xmlns="">
          <p:sp>
            <p:nvSpPr>
              <p:cNvPr id="3" name="Content Placeholder 2">
                <a:extLst>
                  <a:ext uri="{FF2B5EF4-FFF2-40B4-BE49-F238E27FC236}">
                    <a16:creationId xmlns:a16="http://schemas.microsoft.com/office/drawing/2014/main" id="{272E1345-8ACB-A440-85E5-EAEA6D0E6C36}"/>
                  </a:ext>
                </a:extLst>
              </p:cNvPr>
              <p:cNvSpPr>
                <a:spLocks noGrp="1" noRot="1" noChangeAspect="1" noMove="1" noResize="1" noEditPoints="1" noAdjustHandles="1" noChangeArrowheads="1" noChangeShapeType="1" noTextEdit="1"/>
              </p:cNvSpPr>
              <p:nvPr>
                <p:ph idx="1"/>
              </p:nvPr>
            </p:nvSpPr>
            <p:spPr>
              <a:xfrm>
                <a:off x="152400" y="1061884"/>
                <a:ext cx="8229600" cy="5162602"/>
              </a:xfr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E31DF4D-41B7-CA42-B31F-DDF76B030812}"/>
              </a:ext>
            </a:extLst>
          </p:cNvPr>
          <p:cNvPicPr>
            <a:picLocks noChangeAspect="1"/>
          </p:cNvPicPr>
          <p:nvPr/>
        </p:nvPicPr>
        <p:blipFill>
          <a:blip r:embed="rId3"/>
          <a:stretch>
            <a:fillRect/>
          </a:stretch>
        </p:blipFill>
        <p:spPr>
          <a:xfrm>
            <a:off x="3111500" y="2755054"/>
            <a:ext cx="5270500" cy="444500"/>
          </a:xfrm>
          <a:prstGeom prst="rect">
            <a:avLst/>
          </a:prstGeom>
        </p:spPr>
      </p:pic>
      <p:pic>
        <p:nvPicPr>
          <p:cNvPr id="11" name="Picture 10">
            <a:extLst>
              <a:ext uri="{FF2B5EF4-FFF2-40B4-BE49-F238E27FC236}">
                <a16:creationId xmlns:a16="http://schemas.microsoft.com/office/drawing/2014/main" id="{A74FE002-C8FB-A74A-82DA-9AB64C178140}"/>
              </a:ext>
            </a:extLst>
          </p:cNvPr>
          <p:cNvPicPr>
            <a:picLocks noChangeAspect="1"/>
          </p:cNvPicPr>
          <p:nvPr/>
        </p:nvPicPr>
        <p:blipFill>
          <a:blip r:embed="rId4"/>
          <a:stretch>
            <a:fillRect/>
          </a:stretch>
        </p:blipFill>
        <p:spPr>
          <a:xfrm>
            <a:off x="457200" y="1785003"/>
            <a:ext cx="3975100" cy="469900"/>
          </a:xfrm>
          <a:prstGeom prst="rect">
            <a:avLst/>
          </a:prstGeom>
        </p:spPr>
      </p:pic>
      <p:pic>
        <p:nvPicPr>
          <p:cNvPr id="13" name="Picture 12" descr="Text&#10;&#10;Description automatically generated">
            <a:extLst>
              <a:ext uri="{FF2B5EF4-FFF2-40B4-BE49-F238E27FC236}">
                <a16:creationId xmlns:a16="http://schemas.microsoft.com/office/drawing/2014/main" id="{7E71C996-C192-9F48-9AC7-7C8D5BF3E58B}"/>
              </a:ext>
            </a:extLst>
          </p:cNvPr>
          <p:cNvPicPr>
            <a:picLocks noChangeAspect="1"/>
          </p:cNvPicPr>
          <p:nvPr/>
        </p:nvPicPr>
        <p:blipFill>
          <a:blip r:embed="rId5"/>
          <a:stretch>
            <a:fillRect/>
          </a:stretch>
        </p:blipFill>
        <p:spPr>
          <a:xfrm>
            <a:off x="2579943" y="2162024"/>
            <a:ext cx="4118487" cy="593030"/>
          </a:xfrm>
          <a:prstGeom prst="rect">
            <a:avLst/>
          </a:prstGeom>
        </p:spPr>
      </p:pic>
      <p:pic>
        <p:nvPicPr>
          <p:cNvPr id="46" name="Picture 45" descr="Text&#10;&#10;Description automatically generated">
            <a:extLst>
              <a:ext uri="{FF2B5EF4-FFF2-40B4-BE49-F238E27FC236}">
                <a16:creationId xmlns:a16="http://schemas.microsoft.com/office/drawing/2014/main" id="{494B1870-DE89-504F-B14E-852C0133EA2A}"/>
              </a:ext>
            </a:extLst>
          </p:cNvPr>
          <p:cNvPicPr>
            <a:picLocks noChangeAspect="1"/>
          </p:cNvPicPr>
          <p:nvPr/>
        </p:nvPicPr>
        <p:blipFill>
          <a:blip r:embed="rId6"/>
          <a:stretch>
            <a:fillRect/>
          </a:stretch>
        </p:blipFill>
        <p:spPr>
          <a:xfrm>
            <a:off x="422787" y="3587315"/>
            <a:ext cx="4216400" cy="546100"/>
          </a:xfrm>
          <a:prstGeom prst="rect">
            <a:avLst/>
          </a:prstGeom>
        </p:spPr>
      </p:pic>
    </p:spTree>
    <p:extLst>
      <p:ext uri="{BB962C8B-B14F-4D97-AF65-F5344CB8AC3E}">
        <p14:creationId xmlns:p14="http://schemas.microsoft.com/office/powerpoint/2010/main" val="4267513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1873</Words>
  <Application>Microsoft Macintosh PowerPoint</Application>
  <PresentationFormat>On-screen Show (4:3)</PresentationFormat>
  <Paragraphs>144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 Chancery</vt:lpstr>
      <vt:lpstr>Arial</vt:lpstr>
      <vt:lpstr>Calibri</vt:lpstr>
      <vt:lpstr>Cambria Math</vt:lpstr>
      <vt:lpstr>Office Theme</vt:lpstr>
      <vt:lpstr>Comparing Proportions: A modern solution to a classical problem  Presented By: Savita Upadhyay</vt:lpstr>
      <vt:lpstr>Thailand HIV Vaccine Trials</vt:lpstr>
      <vt:lpstr>Introduction</vt:lpstr>
      <vt:lpstr>Key Ideas of the paper</vt:lpstr>
      <vt:lpstr>PowerPoint Presentation</vt:lpstr>
      <vt:lpstr>Point Estimation, Region Estimation and Hypothesis Testing</vt:lpstr>
      <vt:lpstr>Loss Function </vt:lpstr>
      <vt:lpstr>Example: Normal variance</vt:lpstr>
      <vt:lpstr>HIV Trials Revisited: Objective Bayesian Analysis</vt:lpstr>
      <vt:lpstr>HIV Trials : Reference posterior efficacy of vaccince</vt:lpstr>
      <vt:lpstr>Appendix</vt:lpstr>
      <vt:lpstr>Very short summary of Jeffreys proposal</vt:lpstr>
      <vt:lpstr>Proof </vt:lpstr>
      <vt:lpstr>Normal Intrinsic loss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Proportions</dc:title>
  <dc:creator/>
  <cp:keywords/>
  <cp:lastModifiedBy>Savita Upadhyay</cp:lastModifiedBy>
  <cp:revision>65</cp:revision>
  <dcterms:created xsi:type="dcterms:W3CDTF">2021-12-09T07:05:12Z</dcterms:created>
  <dcterms:modified xsi:type="dcterms:W3CDTF">2021-12-09T19:07:21Z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