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8" r:id="rId4"/>
    <p:sldId id="259" r:id="rId5"/>
    <p:sldId id="279" r:id="rId6"/>
    <p:sldId id="260" r:id="rId7"/>
    <p:sldId id="287" r:id="rId8"/>
    <p:sldId id="261" r:id="rId9"/>
    <p:sldId id="263" r:id="rId10"/>
    <p:sldId id="265" r:id="rId11"/>
    <p:sldId id="266" r:id="rId12"/>
    <p:sldId id="267" r:id="rId13"/>
    <p:sldId id="269" r:id="rId14"/>
    <p:sldId id="283" r:id="rId15"/>
    <p:sldId id="268" r:id="rId16"/>
    <p:sldId id="282" r:id="rId17"/>
    <p:sldId id="271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84" r:id="rId26"/>
    <p:sldId id="285" r:id="rId27"/>
    <p:sldId id="286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6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EFAB0-4E79-410C-9566-078A403398F2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84A9BF-1EFF-43E9-8A84-3A49784B6056}">
      <dgm:prSet/>
      <dgm:spPr/>
      <dgm:t>
        <a:bodyPr/>
        <a:lstStyle/>
        <a:p>
          <a:r>
            <a:rPr lang="en-US" dirty="0"/>
            <a:t>The fundamental goal of this task is to help the </a:t>
          </a:r>
          <a:r>
            <a:rPr lang="en-US" dirty="0" err="1"/>
            <a:t>traveller</a:t>
          </a:r>
          <a:r>
            <a:rPr lang="en-US" dirty="0"/>
            <a:t> with reserving flight spot.</a:t>
          </a:r>
        </a:p>
      </dgm:t>
    </dgm:pt>
    <dgm:pt modelId="{6523AB61-07DD-4E86-974E-C7D232612950}" type="parTrans" cxnId="{1DC248AC-3A65-47E8-8204-6366725DA105}">
      <dgm:prSet/>
      <dgm:spPr/>
      <dgm:t>
        <a:bodyPr/>
        <a:lstStyle/>
        <a:p>
          <a:endParaRPr lang="en-US"/>
        </a:p>
      </dgm:t>
    </dgm:pt>
    <dgm:pt modelId="{F36E33ED-2C90-49A3-A014-961F9A14F483}" type="sibTrans" cxnId="{1DC248AC-3A65-47E8-8204-6366725DA105}">
      <dgm:prSet/>
      <dgm:spPr/>
      <dgm:t>
        <a:bodyPr/>
        <a:lstStyle/>
        <a:p>
          <a:endParaRPr lang="en-US"/>
        </a:p>
      </dgm:t>
    </dgm:pt>
    <dgm:pt modelId="{8E97B086-BE7D-4160-BAD3-04146AE98808}">
      <dgm:prSet/>
      <dgm:spPr/>
      <dgm:t>
        <a:bodyPr/>
        <a:lstStyle/>
        <a:p>
          <a:r>
            <a:rPr lang="en-US" dirty="0"/>
            <a:t>The structure will empower clients to find all of the flights fulfilling measures, for example, date, time, seat type, cost, beginning and objections of flight.</a:t>
          </a:r>
        </a:p>
      </dgm:t>
    </dgm:pt>
    <dgm:pt modelId="{0D21A322-DCA5-405D-B9ED-4985AEC0D317}" type="parTrans" cxnId="{2CDCC48D-31FE-42A5-80EE-7E9163C3EC6A}">
      <dgm:prSet/>
      <dgm:spPr/>
      <dgm:t>
        <a:bodyPr/>
        <a:lstStyle/>
        <a:p>
          <a:endParaRPr lang="en-US"/>
        </a:p>
      </dgm:t>
    </dgm:pt>
    <dgm:pt modelId="{8F4DB701-9F1F-4938-908A-DCD1728419D5}" type="sibTrans" cxnId="{2CDCC48D-31FE-42A5-80EE-7E9163C3EC6A}">
      <dgm:prSet/>
      <dgm:spPr/>
      <dgm:t>
        <a:bodyPr/>
        <a:lstStyle/>
        <a:p>
          <a:endParaRPr lang="en-US"/>
        </a:p>
      </dgm:t>
    </dgm:pt>
    <dgm:pt modelId="{3DC4E851-12D3-4DA9-AA85-B06529B9B8DF}">
      <dgm:prSet/>
      <dgm:spPr/>
      <dgm:t>
        <a:bodyPr/>
        <a:lstStyle/>
        <a:p>
          <a:r>
            <a:rPr lang="en-US" dirty="0"/>
            <a:t>The client can book a reservations and save its detail for future reference.</a:t>
          </a:r>
        </a:p>
      </dgm:t>
    </dgm:pt>
    <dgm:pt modelId="{65EA5F5F-B194-44C7-825C-F10D8C2997B3}" type="parTrans" cxnId="{E290A689-58EF-499E-BB4C-99DE69F7B42A}">
      <dgm:prSet/>
      <dgm:spPr/>
      <dgm:t>
        <a:bodyPr/>
        <a:lstStyle/>
        <a:p>
          <a:endParaRPr lang="en-US"/>
        </a:p>
      </dgm:t>
    </dgm:pt>
    <dgm:pt modelId="{8AE28FBC-1107-496A-8053-3211896ECFC2}" type="sibTrans" cxnId="{E290A689-58EF-499E-BB4C-99DE69F7B42A}">
      <dgm:prSet/>
      <dgm:spPr/>
      <dgm:t>
        <a:bodyPr/>
        <a:lstStyle/>
        <a:p>
          <a:endParaRPr lang="en-US"/>
        </a:p>
      </dgm:t>
    </dgm:pt>
    <dgm:pt modelId="{C403E1A3-8E85-4908-AEFD-BAECC2629DE0}" type="pres">
      <dgm:prSet presAssocID="{830EFAB0-4E79-410C-9566-078A403398F2}" presName="diagram" presStyleCnt="0">
        <dgm:presLayoutVars>
          <dgm:dir/>
          <dgm:resizeHandles val="exact"/>
        </dgm:presLayoutVars>
      </dgm:prSet>
      <dgm:spPr/>
    </dgm:pt>
    <dgm:pt modelId="{D5627189-7EB8-4D40-BE9A-8BB05B92C560}" type="pres">
      <dgm:prSet presAssocID="{2784A9BF-1EFF-43E9-8A84-3A49784B6056}" presName="node" presStyleLbl="node1" presStyleIdx="0" presStyleCnt="3">
        <dgm:presLayoutVars>
          <dgm:bulletEnabled val="1"/>
        </dgm:presLayoutVars>
      </dgm:prSet>
      <dgm:spPr/>
    </dgm:pt>
    <dgm:pt modelId="{0B175C9F-5C4B-4F39-9DCB-B55ADE160F67}" type="pres">
      <dgm:prSet presAssocID="{F36E33ED-2C90-49A3-A014-961F9A14F483}" presName="sibTrans" presStyleCnt="0"/>
      <dgm:spPr/>
    </dgm:pt>
    <dgm:pt modelId="{3AF7DC7B-94D1-4644-815B-BB62B3027970}" type="pres">
      <dgm:prSet presAssocID="{8E97B086-BE7D-4160-BAD3-04146AE98808}" presName="node" presStyleLbl="node1" presStyleIdx="1" presStyleCnt="3">
        <dgm:presLayoutVars>
          <dgm:bulletEnabled val="1"/>
        </dgm:presLayoutVars>
      </dgm:prSet>
      <dgm:spPr/>
    </dgm:pt>
    <dgm:pt modelId="{C0B16D82-492A-428E-9876-520744D716F2}" type="pres">
      <dgm:prSet presAssocID="{8F4DB701-9F1F-4938-908A-DCD1728419D5}" presName="sibTrans" presStyleCnt="0"/>
      <dgm:spPr/>
    </dgm:pt>
    <dgm:pt modelId="{EBB65D92-5D67-460F-8DC4-ABC593EC2909}" type="pres">
      <dgm:prSet presAssocID="{3DC4E851-12D3-4DA9-AA85-B06529B9B8DF}" presName="node" presStyleLbl="node1" presStyleIdx="2" presStyleCnt="3" custLinFactNeighborX="0" custLinFactNeighborY="2762">
        <dgm:presLayoutVars>
          <dgm:bulletEnabled val="1"/>
        </dgm:presLayoutVars>
      </dgm:prSet>
      <dgm:spPr/>
    </dgm:pt>
  </dgm:ptLst>
  <dgm:cxnLst>
    <dgm:cxn modelId="{C54C6605-1085-4BE0-8304-0FE3B5FB6EDB}" type="presOf" srcId="{3DC4E851-12D3-4DA9-AA85-B06529B9B8DF}" destId="{EBB65D92-5D67-460F-8DC4-ABC593EC2909}" srcOrd="0" destOrd="0" presId="urn:microsoft.com/office/officeart/2005/8/layout/default"/>
    <dgm:cxn modelId="{12F6AD1B-28F6-4B9B-9456-A3945483921B}" type="presOf" srcId="{2784A9BF-1EFF-43E9-8A84-3A49784B6056}" destId="{D5627189-7EB8-4D40-BE9A-8BB05B92C560}" srcOrd="0" destOrd="0" presId="urn:microsoft.com/office/officeart/2005/8/layout/default"/>
    <dgm:cxn modelId="{6E59ED1D-F311-4581-9276-08EC01413AFB}" type="presOf" srcId="{830EFAB0-4E79-410C-9566-078A403398F2}" destId="{C403E1A3-8E85-4908-AEFD-BAECC2629DE0}" srcOrd="0" destOrd="0" presId="urn:microsoft.com/office/officeart/2005/8/layout/default"/>
    <dgm:cxn modelId="{E290A689-58EF-499E-BB4C-99DE69F7B42A}" srcId="{830EFAB0-4E79-410C-9566-078A403398F2}" destId="{3DC4E851-12D3-4DA9-AA85-B06529B9B8DF}" srcOrd="2" destOrd="0" parTransId="{65EA5F5F-B194-44C7-825C-F10D8C2997B3}" sibTransId="{8AE28FBC-1107-496A-8053-3211896ECFC2}"/>
    <dgm:cxn modelId="{2CDCC48D-31FE-42A5-80EE-7E9163C3EC6A}" srcId="{830EFAB0-4E79-410C-9566-078A403398F2}" destId="{8E97B086-BE7D-4160-BAD3-04146AE98808}" srcOrd="1" destOrd="0" parTransId="{0D21A322-DCA5-405D-B9ED-4985AEC0D317}" sibTransId="{8F4DB701-9F1F-4938-908A-DCD1728419D5}"/>
    <dgm:cxn modelId="{1DC248AC-3A65-47E8-8204-6366725DA105}" srcId="{830EFAB0-4E79-410C-9566-078A403398F2}" destId="{2784A9BF-1EFF-43E9-8A84-3A49784B6056}" srcOrd="0" destOrd="0" parTransId="{6523AB61-07DD-4E86-974E-C7D232612950}" sibTransId="{F36E33ED-2C90-49A3-A014-961F9A14F483}"/>
    <dgm:cxn modelId="{B512D8D2-5E64-41BA-8556-06CF795B3161}" type="presOf" srcId="{8E97B086-BE7D-4160-BAD3-04146AE98808}" destId="{3AF7DC7B-94D1-4644-815B-BB62B3027970}" srcOrd="0" destOrd="0" presId="urn:microsoft.com/office/officeart/2005/8/layout/default"/>
    <dgm:cxn modelId="{2E31988E-EE8F-497A-89E6-BFAB026581DF}" type="presParOf" srcId="{C403E1A3-8E85-4908-AEFD-BAECC2629DE0}" destId="{D5627189-7EB8-4D40-BE9A-8BB05B92C560}" srcOrd="0" destOrd="0" presId="urn:microsoft.com/office/officeart/2005/8/layout/default"/>
    <dgm:cxn modelId="{6A60B068-6636-4FC0-8A9D-FF74418A6639}" type="presParOf" srcId="{C403E1A3-8E85-4908-AEFD-BAECC2629DE0}" destId="{0B175C9F-5C4B-4F39-9DCB-B55ADE160F67}" srcOrd="1" destOrd="0" presId="urn:microsoft.com/office/officeart/2005/8/layout/default"/>
    <dgm:cxn modelId="{E49550E1-1CB6-4191-8AF6-43FE554A5342}" type="presParOf" srcId="{C403E1A3-8E85-4908-AEFD-BAECC2629DE0}" destId="{3AF7DC7B-94D1-4644-815B-BB62B3027970}" srcOrd="2" destOrd="0" presId="urn:microsoft.com/office/officeart/2005/8/layout/default"/>
    <dgm:cxn modelId="{A44D31D6-FBB6-45CC-9096-E704B098946C}" type="presParOf" srcId="{C403E1A3-8E85-4908-AEFD-BAECC2629DE0}" destId="{C0B16D82-492A-428E-9876-520744D716F2}" srcOrd="3" destOrd="0" presId="urn:microsoft.com/office/officeart/2005/8/layout/default"/>
    <dgm:cxn modelId="{D728F70F-2D3D-4B6A-A70E-204D9BF2788F}" type="presParOf" srcId="{C403E1A3-8E85-4908-AEFD-BAECC2629DE0}" destId="{EBB65D92-5D67-460F-8DC4-ABC593EC290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27189-7EB8-4D40-BE9A-8BB05B92C560}">
      <dsp:nvSpPr>
        <dsp:cNvPr id="0" name=""/>
        <dsp:cNvSpPr/>
      </dsp:nvSpPr>
      <dsp:spPr>
        <a:xfrm>
          <a:off x="602566" y="1234"/>
          <a:ext cx="2656726" cy="15940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fundamental goal of this task is to help the </a:t>
          </a:r>
          <a:r>
            <a:rPr lang="en-US" sz="1700" kern="1200" dirty="0" err="1"/>
            <a:t>traveller</a:t>
          </a:r>
          <a:r>
            <a:rPr lang="en-US" sz="1700" kern="1200" dirty="0"/>
            <a:t> with reserving flight spot.</a:t>
          </a:r>
        </a:p>
      </dsp:txBody>
      <dsp:txXfrm>
        <a:off x="602566" y="1234"/>
        <a:ext cx="2656726" cy="1594035"/>
      </dsp:txXfrm>
    </dsp:sp>
    <dsp:sp modelId="{3AF7DC7B-94D1-4644-815B-BB62B3027970}">
      <dsp:nvSpPr>
        <dsp:cNvPr id="0" name=""/>
        <dsp:cNvSpPr/>
      </dsp:nvSpPr>
      <dsp:spPr>
        <a:xfrm>
          <a:off x="3524965" y="1234"/>
          <a:ext cx="2656726" cy="1594035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structure will empower clients to find all of the flights fulfilling measures, for example, date, time, seat type, cost, beginning and objections of flight.</a:t>
          </a:r>
        </a:p>
      </dsp:txBody>
      <dsp:txXfrm>
        <a:off x="3524965" y="1234"/>
        <a:ext cx="2656726" cy="1594035"/>
      </dsp:txXfrm>
    </dsp:sp>
    <dsp:sp modelId="{EBB65D92-5D67-460F-8DC4-ABC593EC2909}">
      <dsp:nvSpPr>
        <dsp:cNvPr id="0" name=""/>
        <dsp:cNvSpPr/>
      </dsp:nvSpPr>
      <dsp:spPr>
        <a:xfrm>
          <a:off x="2063766" y="1862178"/>
          <a:ext cx="2656726" cy="1594035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client can book a reservations and save its detail for future reference.</a:t>
          </a:r>
        </a:p>
      </dsp:txBody>
      <dsp:txXfrm>
        <a:off x="2063766" y="1862178"/>
        <a:ext cx="2656726" cy="159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D8E3-59BE-9A00-5A9C-9A3AA9939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798EE-2295-754C-8F1D-04FB71A78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9B62B-01B7-005D-58BC-B72B8A35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FBFD-5465-48B4-A074-FB8549ED12FE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8A63B-9A65-EDC1-CCDD-8428DF7D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F71AF-1C75-9AB5-2A6C-4A8CF321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5742-10E5-4F01-A6A0-D5F4D8719D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194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2744-7A07-2E0D-6B15-0A26A1DF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F7DF0-CB5B-4A06-F1D4-744C84246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BF897-103A-F4CA-90B7-771C7211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FBFD-5465-48B4-A074-FB8549ED12FE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3072B-B473-4E55-EA57-6AE80A8C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525F1-373A-D6F8-BCC1-55EDC2B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5742-10E5-4F01-A6A0-D5F4D8719D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39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0F3B8-F9E0-3B37-75A7-C72C386B5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8AF14-B72E-C488-FE15-714018003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91335-C9F7-C62E-9DB6-550B5A2B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FBFD-5465-48B4-A074-FB8549ED12FE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4795-8CA2-7026-3257-D3944332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75D30-DD2A-444B-8E61-1DAB7448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5742-10E5-4F01-A6A0-D5F4D8719D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62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3028-F634-E82F-999C-5D30BBA7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5C4EF-DA09-4F77-A093-BD184FA5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5D44C-5455-6EB7-8DE3-CDE2DE3E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FBFD-5465-48B4-A074-FB8549ED12FE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4E208-361A-B07A-844D-95F0D4DA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0168-599B-ED41-CEF8-51486393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5742-10E5-4F01-A6A0-D5F4D8719D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70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CF72-59F4-2D4A-BF7D-92DFAEAC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8CD64-73D3-EA03-B01C-84B09B40A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FE840-9B94-F70D-0248-4D09A39E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FBFD-5465-48B4-A074-FB8549ED12FE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2E3A2-1E0D-567C-8E0D-24C85B25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AFEFF-721D-6993-6346-DE203E0A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5742-10E5-4F01-A6A0-D5F4D8719D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81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B854-D141-D995-46FF-21DD49FC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0C4D-A756-7E94-F17C-09B9A8D3E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5A70-F73D-D284-0195-E8EA0FD25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8907B-17F6-BDF9-0D5E-27342B41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FBFD-5465-48B4-A074-FB8549ED12FE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3C7DE-876A-5BCB-C17C-92534C33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91257-4BB6-8C9C-8663-C0A357C4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5742-10E5-4F01-A6A0-D5F4D8719D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21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F190-0AD1-D3DE-57FB-24A2CFF1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0F09B-A278-DDBD-8DBA-5A9E6CA2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8AF9-BC26-BF2D-38F7-DF393F2B0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7A58E-7320-5A96-249F-6EF137EE8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C00B2-D16E-8146-D9AE-5E585D6FE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34207-6676-5C8B-E5C3-B2EF2B3D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FBFD-5465-48B4-A074-FB8549ED12FE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01593-32A6-CC2F-104D-6249CF78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C73F7-6DBD-2F4A-DD11-BAD17536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5742-10E5-4F01-A6A0-D5F4D8719D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46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4CB-FEDF-A247-12C5-39F152FA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52BF6-60B1-F1A6-9C38-22E737C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FBFD-5465-48B4-A074-FB8549ED12FE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AD55-4CFE-7C8B-B1EA-F9B20341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2A256-FF05-679E-7D3B-CCFE09DE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5742-10E5-4F01-A6A0-D5F4D8719D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E46A9-462C-E38C-8089-51CBA5BC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FBFD-5465-48B4-A074-FB8549ED12FE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C4015-69AD-AFFD-F02E-A88478F3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20F4D-A176-A0EE-4903-70C6073A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5742-10E5-4F01-A6A0-D5F4D8719D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3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64FE-F4AA-A593-185E-DA492EC7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45331-BFD6-4BB4-B55B-C3E0364C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D7D7D-3539-A4B1-98AB-7DEF0F52C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8BC36-A36D-D31B-BCD6-D0F8A8CC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FBFD-5465-48B4-A074-FB8549ED12FE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21638-009B-625F-4292-404774D5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E082F-63FF-32A3-1D8E-275D49CE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5742-10E5-4F01-A6A0-D5F4D8719D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085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6AAB-BD6E-88F6-7E88-309BCD89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3145C-0FEE-F571-9526-6931E77E7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ECAF8-98E2-B236-399F-F9B0B2687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3F6FE-8247-1445-7D6E-4086324E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FBFD-5465-48B4-A074-FB8549ED12FE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09792-9ADF-A495-475C-B939E756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AD9B0-A3E0-AB48-95F9-B1155DE4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5742-10E5-4F01-A6A0-D5F4D8719D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36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EB6DF-D7FA-2611-097E-CB934B76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37009-2C77-2EA2-102C-864FD86B7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B7E8-8E56-962E-CE64-A203DA7FC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FBFD-5465-48B4-A074-FB8549ED12FE}" type="datetimeFigureOut">
              <a:rPr lang="en-CA" smtClean="0"/>
              <a:t>2022-12-17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274FB-7A1B-B7C9-4262-CD30C6B81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A3093-82BF-804A-3DF9-406E0A6CE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5742-10E5-4F01-A6A0-D5F4D8719D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84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405798-A0B7-6EB3-DE23-E6DAE622DCF5}"/>
              </a:ext>
            </a:extLst>
          </p:cNvPr>
          <p:cNvSpPr/>
          <p:nvPr/>
        </p:nvSpPr>
        <p:spPr>
          <a:xfrm>
            <a:off x="1" y="327025"/>
            <a:ext cx="5805488" cy="292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AIRPLANE TICKET BOOKING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2098E-FA4C-277E-BC70-F4397D550B55}"/>
              </a:ext>
            </a:extLst>
          </p:cNvPr>
          <p:cNvSpPr txBox="1"/>
          <p:nvPr/>
        </p:nvSpPr>
        <p:spPr>
          <a:xfrm>
            <a:off x="1" y="4900613"/>
            <a:ext cx="4397828" cy="1304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14D1D-1751-FC72-C423-358F406C6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9" r="19809"/>
          <a:stretch/>
        </p:blipFill>
        <p:spPr>
          <a:xfrm>
            <a:off x="4625101" y="1"/>
            <a:ext cx="7675757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  <a:effectLst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0FFFD4-CE3F-82E0-A44C-5BDE5800AE96}"/>
              </a:ext>
            </a:extLst>
          </p:cNvPr>
          <p:cNvSpPr/>
          <p:nvPr/>
        </p:nvSpPr>
        <p:spPr>
          <a:xfrm>
            <a:off x="-2579914" y="4321629"/>
            <a:ext cx="7543801" cy="19728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Submitted by 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ANJAN SHAH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PRABHJOT SINGH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SAVITA SHARMA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KAMINI BANWALA </a:t>
            </a:r>
            <a:endParaRPr lang="en-CA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956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0665E-3F9B-A929-6DEE-B0781827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CA"/>
              <a:t>Extract</a:t>
            </a:r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D750B-1719-4279-05FE-63AC2766E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74" y="511293"/>
            <a:ext cx="1345596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CC7B-60D6-D8D2-C15F-50BE98E1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400" dirty="0"/>
              <a:t>We </a:t>
            </a:r>
            <a:r>
              <a:rPr lang="en-US" sz="2400" dirty="0" err="1"/>
              <a:t>utilised</a:t>
            </a:r>
            <a:r>
              <a:rPr lang="en-US" sz="2400" dirty="0"/>
              <a:t> 5 extract functions connected to the appropriate tables and 5 staging tables, totaling 5 execute SQL task functions.</a:t>
            </a:r>
            <a:endParaRPr lang="en-GB" sz="2400" dirty="0"/>
          </a:p>
          <a:p>
            <a:r>
              <a:rPr lang="en-US" sz="2400" dirty="0"/>
              <a:t>Customer Stage, Airplane Stage, Customer Booking, Flights, and Airline Extract are staging tables.</a:t>
            </a:r>
            <a:endParaRPr lang="en-GB" sz="2400" dirty="0"/>
          </a:p>
          <a:p>
            <a:r>
              <a:rPr lang="en-US" sz="2400" dirty="0"/>
              <a:t>SQL Server has been used to create the stored procedures for extracting the data that will be further fed into the appropriate staging tables.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2733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0665E-3F9B-A929-6DEE-B0781827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CA"/>
              <a:t>Transform</a:t>
            </a:r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F563A9-B394-B750-48BD-975951A8B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82" y="511293"/>
            <a:ext cx="1430581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CC7B-60D6-D8D2-C15F-50BE98E1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400"/>
              <a:t>According to the right structure/storage format of the dimension tables established in the data warehouse, the data is processed and transformed. </a:t>
            </a:r>
          </a:p>
          <a:p>
            <a:r>
              <a:rPr lang="en-US" sz="2400"/>
              <a:t>To store the customer, their reservations, and their flight based on new insertion, deletion, or modifications, the 4 dimension tables were developed as a SCD two-level</a:t>
            </a:r>
            <a:r>
              <a:rPr lang="en-GB" sz="2400"/>
              <a:t>.</a:t>
            </a:r>
          </a:p>
          <a:p>
            <a:r>
              <a:rPr lang="en-US" sz="2400"/>
              <a:t>The preload tables were transformed and loaded using stored procedures.</a:t>
            </a:r>
            <a:r>
              <a:rPr lang="en-GB" sz="2400"/>
              <a:t>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86514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0665E-3F9B-A929-6DEE-B0781827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CA"/>
              <a:t>Load</a:t>
            </a:r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86C4C-1A15-E4C1-ED4E-169AECCE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07" y="511293"/>
            <a:ext cx="1529731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CC7B-60D6-D8D2-C15F-50BE98E1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200" dirty="0"/>
              <a:t>The four dimension tables (Customer Dimension, Airplane Dimension, Flights Dimension, and Airline Dimension) and fact tables were filled with the converted data (</a:t>
            </a:r>
            <a:r>
              <a:rPr lang="en-US" sz="2200" dirty="0" err="1"/>
              <a:t>FactCustomer</a:t>
            </a:r>
            <a:r>
              <a:rPr lang="en-US" sz="2200" dirty="0"/>
              <a:t> Booking).</a:t>
            </a:r>
            <a:endParaRPr lang="en-GB" sz="2200" dirty="0"/>
          </a:p>
          <a:p>
            <a:r>
              <a:rPr lang="en-US" sz="2200" dirty="0"/>
              <a:t>These data marts and fact tables will assist in meeting our technical requirements and in achieving the goal of using SQL Server Analysis's Services to </a:t>
            </a:r>
            <a:r>
              <a:rPr lang="en-US" sz="2200" dirty="0" err="1"/>
              <a:t>analyse</a:t>
            </a:r>
            <a:r>
              <a:rPr lang="en-US" sz="2200" dirty="0"/>
              <a:t> the data (S.S.A.S.)</a:t>
            </a:r>
            <a:endParaRPr lang="en-GB" sz="2200" dirty="0"/>
          </a:p>
          <a:p>
            <a:r>
              <a:rPr lang="en-US" sz="2200" dirty="0"/>
              <a:t>These dimension and information tables will be used to create and shape the cube</a:t>
            </a:r>
            <a:r>
              <a:rPr lang="en-GB" sz="2200" dirty="0"/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7599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ED44A-02E4-10E1-F54F-DD09FD72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of an Extract Procedure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71EAE2-3E83-D1AC-B5B3-E9EB436D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918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B9F0-9ED2-1DC6-BCDB-F8BAD12D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0EB5-CEA0-355C-D4A9-3F9B048B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DCD97-DDA5-06E9-D7DB-51EF51FE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39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ED44A-02E4-10E1-F54F-DD09FD72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of a Transform Procedure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14944-540B-4AB4-9F54-0D395957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679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C342E96-C553-53FF-BAFC-3E280CD41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3" y="337488"/>
            <a:ext cx="11592021" cy="6520512"/>
          </a:xfrm>
        </p:spPr>
      </p:pic>
    </p:spTree>
    <p:extLst>
      <p:ext uri="{BB962C8B-B14F-4D97-AF65-F5344CB8AC3E}">
        <p14:creationId xmlns:p14="http://schemas.microsoft.com/office/powerpoint/2010/main" val="387194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F0EA8-135B-4429-6CFB-38A301AE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Tables Created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3AE9F9A-7CF5-B337-0B3B-0734F88D6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91" y="896111"/>
            <a:ext cx="2065788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9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F0EA8-135B-4429-6CFB-38A301AE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Dimensional Hierarchies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15DE6E7-4794-23AD-A82D-2DFBDEE6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04" y="1194365"/>
            <a:ext cx="6472362" cy="388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06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4494B-C09E-EAA0-2E0A-B4059305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 of Dimensions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776C1EB-55CF-2F1E-DE88-212C3B5B0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5" y="1448631"/>
            <a:ext cx="10093036" cy="53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4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8" descr="Blue blocks and networks technology background">
            <a:extLst>
              <a:ext uri="{FF2B5EF4-FFF2-40B4-BE49-F238E27FC236}">
                <a16:creationId xmlns:a16="http://schemas.microsoft.com/office/drawing/2014/main" id="{B6B1F2F9-7866-EC86-86AA-CDCBA0088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8" r="36107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07794-922B-22F3-BBCE-FBC13F92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en-CA"/>
              <a:t>Contents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6BBC-7FCE-4FBC-24F0-741937865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en-CA" sz="1800" dirty="0"/>
              <a:t>Project Overview</a:t>
            </a:r>
          </a:p>
          <a:p>
            <a:r>
              <a:rPr lang="en-CA" sz="1800" dirty="0"/>
              <a:t>Business Objective</a:t>
            </a:r>
          </a:p>
          <a:p>
            <a:r>
              <a:rPr lang="en-CA" sz="1800" dirty="0"/>
              <a:t>Design Flow</a:t>
            </a:r>
          </a:p>
          <a:p>
            <a:r>
              <a:rPr lang="en-CA" sz="1800" dirty="0"/>
              <a:t>ER Diagram</a:t>
            </a:r>
          </a:p>
          <a:p>
            <a:r>
              <a:rPr lang="en-CA" sz="1800" dirty="0"/>
              <a:t>Star Schema</a:t>
            </a:r>
          </a:p>
          <a:p>
            <a:r>
              <a:rPr lang="en-CA" sz="1800" dirty="0"/>
              <a:t>ETL</a:t>
            </a:r>
          </a:p>
          <a:p>
            <a:r>
              <a:rPr lang="en-CA" sz="1800" dirty="0"/>
              <a:t>Dimensional hierarchy</a:t>
            </a:r>
          </a:p>
          <a:p>
            <a:endParaRPr lang="en-CA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56184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964FD-B206-29A3-37D4-0D446206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 of Cubes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5823FD-678F-191A-5186-0E6DAAAA4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" y="1509045"/>
            <a:ext cx="10104283" cy="5348955"/>
          </a:xfrm>
        </p:spPr>
      </p:pic>
    </p:spTree>
    <p:extLst>
      <p:ext uri="{BB962C8B-B14F-4D97-AF65-F5344CB8AC3E}">
        <p14:creationId xmlns:p14="http://schemas.microsoft.com/office/powerpoint/2010/main" val="7526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AC2D8-47D8-9C3B-8219-79DBCC9D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Building OLAP Cube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9FA0B519-C5C2-6E50-8ECF-AE327983A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2" y="1674969"/>
            <a:ext cx="9439564" cy="50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8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244D7-E432-1490-CA54-25816948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Mapping Cubes to Relational Sources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B086FEFA-EB3E-0442-96E3-4B5BAC86F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58" y="1489524"/>
            <a:ext cx="10104283" cy="5348955"/>
          </a:xfrm>
        </p:spPr>
      </p:pic>
    </p:spTree>
    <p:extLst>
      <p:ext uri="{BB962C8B-B14F-4D97-AF65-F5344CB8AC3E}">
        <p14:creationId xmlns:p14="http://schemas.microsoft.com/office/powerpoint/2010/main" val="1424554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6E1D-A330-CB29-2D7A-77571FD7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Checking View Details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B1B829DC-3AA2-D0D0-4A6E-F9A75867A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1321160"/>
            <a:ext cx="10422286" cy="5536840"/>
          </a:xfrm>
        </p:spPr>
      </p:pic>
    </p:spTree>
    <p:extLst>
      <p:ext uri="{BB962C8B-B14F-4D97-AF65-F5344CB8AC3E}">
        <p14:creationId xmlns:p14="http://schemas.microsoft.com/office/powerpoint/2010/main" val="364635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C3B6D-4FA6-F995-3A92-4D58F82D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and Viewing Measures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FCA18A-7FBE-025A-A58E-BF5C83464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4" y="1520117"/>
            <a:ext cx="10002831" cy="5295249"/>
          </a:xfrm>
        </p:spPr>
      </p:pic>
    </p:spTree>
    <p:extLst>
      <p:ext uri="{BB962C8B-B14F-4D97-AF65-F5344CB8AC3E}">
        <p14:creationId xmlns:p14="http://schemas.microsoft.com/office/powerpoint/2010/main" val="817645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1513E-56B9-C5BE-E294-792A3E2D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Results for OLAP </a:t>
            </a:r>
          </a:p>
        </p:txBody>
      </p:sp>
    </p:spTree>
    <p:extLst>
      <p:ext uri="{BB962C8B-B14F-4D97-AF65-F5344CB8AC3E}">
        <p14:creationId xmlns:p14="http://schemas.microsoft.com/office/powerpoint/2010/main" val="344830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A89E16-B741-CCC5-6958-074F8C8AF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27" y="198120"/>
            <a:ext cx="5911273" cy="5597698"/>
          </a:xfrm>
          <a:prstGeom prst="rect">
            <a:avLst/>
          </a:prstGeom>
        </p:spPr>
      </p:pic>
      <p:pic>
        <p:nvPicPr>
          <p:cNvPr id="7" name="Picture 6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B22222BE-1540-F968-EEC6-53DEEF84E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"/>
            <a:ext cx="6280727" cy="56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15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98C5F2-110F-B28C-EF0A-846A385E1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91" y="581892"/>
            <a:ext cx="5615708" cy="6119089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B32510-2192-C1F0-4D70-15E70DBD6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1892"/>
            <a:ext cx="6502399" cy="60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87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13C7C-7AB8-3406-09C6-95CCB13F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8E833227-6456-F873-8B25-6A9A78CD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322" y="896111"/>
            <a:ext cx="4479925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8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07794-922B-22F3-BBCE-FBC13F92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Project Overview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6BBC-7FCE-4FBC-24F0-741937865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Airplane Ticket Framework contains the bits of knowledge in   regarding  flight details, fare tariffs, passenger reservations and ticket information. </a:t>
            </a:r>
            <a:r>
              <a:rPr lang="en-GB"/>
              <a:t>An airline inventory contains all the flights that are flying, the available seats on each, the flying time of the respective flight. The system also have a feature where we have info about which planes include accessible seats.</a:t>
            </a:r>
          </a:p>
          <a:p>
            <a:pPr marL="0" indent="0">
              <a:buNone/>
            </a:pPr>
            <a:r>
              <a:rPr lang="en-GB"/>
              <a:t>ATS) is a modernized framework used to store and recover data and manage exchanges related to air travel.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33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81CAFFC8-F6CF-A35E-76D2-9372C1B438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07794-922B-22F3-BBCE-FBC13F92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en-CA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Objectives</a:t>
            </a:r>
            <a:endParaRPr lang="en-IN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31A341-4521-7315-821E-25431F0EB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100803"/>
              </p:ext>
            </p:extLst>
          </p:nvPr>
        </p:nvGraphicFramePr>
        <p:xfrm>
          <a:off x="4050889" y="2324101"/>
          <a:ext cx="6784259" cy="345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70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0FB0C-525C-79D9-40A5-A86059F3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 Diagram Wireframe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EC4DBE8-0B22-AAF5-9247-2172B6413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04" y="1315722"/>
            <a:ext cx="6472362" cy="36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9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odels if molecules in science classroom">
            <a:extLst>
              <a:ext uri="{FF2B5EF4-FFF2-40B4-BE49-F238E27FC236}">
                <a16:creationId xmlns:a16="http://schemas.microsoft.com/office/drawing/2014/main" id="{6C207FD1-5E8F-5E1B-4CB9-7C605F7D27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378B18-9FF1-7652-3D65-7322F8A0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E-R Model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1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934B40B-02FF-D191-1F71-91454F210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88" y="1130763"/>
            <a:ext cx="8509283" cy="4351338"/>
          </a:xfrm>
        </p:spPr>
      </p:pic>
    </p:spTree>
    <p:extLst>
      <p:ext uri="{BB962C8B-B14F-4D97-AF65-F5344CB8AC3E}">
        <p14:creationId xmlns:p14="http://schemas.microsoft.com/office/powerpoint/2010/main" val="165299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78B18-9FF1-7652-3D65-7322F8A0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 Schema</a:t>
            </a:r>
          </a:p>
        </p:txBody>
      </p:sp>
      <p:pic>
        <p:nvPicPr>
          <p:cNvPr id="4" name="Picture 3" descr="A picture containing text, sign, screenshot, white&#10;&#10;Description automatically generated">
            <a:extLst>
              <a:ext uri="{FF2B5EF4-FFF2-40B4-BE49-F238E27FC236}">
                <a16:creationId xmlns:a16="http://schemas.microsoft.com/office/drawing/2014/main" id="{C389F1DB-5D9D-514C-D7C2-ADDB3B725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971781"/>
            <a:ext cx="7107718" cy="50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3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F0EA8-135B-4429-6CFB-38A301AE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ETL Diagram</a:t>
            </a: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F4F93A27-1B6B-43E1-93DF-26197B41B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258012"/>
            <a:ext cx="6780700" cy="43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0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447</Words>
  <Application>Microsoft Office PowerPoint</Application>
  <PresentationFormat>Widescreen</PresentationFormat>
  <Paragraphs>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Contents</vt:lpstr>
      <vt:lpstr>Project Overview</vt:lpstr>
      <vt:lpstr>Business Objectives</vt:lpstr>
      <vt:lpstr>ER Diagram Wireframe</vt:lpstr>
      <vt:lpstr>E-R Model</vt:lpstr>
      <vt:lpstr>PowerPoint Presentation</vt:lpstr>
      <vt:lpstr>Star Schema</vt:lpstr>
      <vt:lpstr>ETL Diagram</vt:lpstr>
      <vt:lpstr>Extract</vt:lpstr>
      <vt:lpstr>Transform</vt:lpstr>
      <vt:lpstr>Load</vt:lpstr>
      <vt:lpstr>Sample of an Extract Procedure</vt:lpstr>
      <vt:lpstr>PowerPoint Presentation</vt:lpstr>
      <vt:lpstr>Sample of a Transform Procedure</vt:lpstr>
      <vt:lpstr>PowerPoint Presentation</vt:lpstr>
      <vt:lpstr>Tables Created</vt:lpstr>
      <vt:lpstr>Dimensional Hierarchies</vt:lpstr>
      <vt:lpstr>List of Dimensions</vt:lpstr>
      <vt:lpstr>List of Cubes</vt:lpstr>
      <vt:lpstr>Building OLAP Cube</vt:lpstr>
      <vt:lpstr>Mapping Cubes to Relational Sources</vt:lpstr>
      <vt:lpstr>Checking View Details</vt:lpstr>
      <vt:lpstr>Creating and Viewing Measures</vt:lpstr>
      <vt:lpstr>Results for OLAP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Prabhjot Singh</dc:creator>
  <cp:lastModifiedBy>Anjan Jigneshkumar Shah</cp:lastModifiedBy>
  <cp:revision>4</cp:revision>
  <dcterms:created xsi:type="dcterms:W3CDTF">2022-12-17T04:51:51Z</dcterms:created>
  <dcterms:modified xsi:type="dcterms:W3CDTF">2022-12-17T05:35:40Z</dcterms:modified>
</cp:coreProperties>
</file>