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D24816-3B49-4C1D-8752-ACE9E1E0294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F15329-B014-4198-87DB-E65C041BB5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Compensation was the top decline reason (52%)</a:t>
          </a:r>
        </a:p>
      </dgm:t>
    </dgm:pt>
    <dgm:pt modelId="{F042E065-6D98-4967-AEEE-0C3CE9188BC8}" type="parTrans" cxnId="{D8A00A48-E0E8-406C-BF40-99A48F1CF6CE}">
      <dgm:prSet/>
      <dgm:spPr/>
      <dgm:t>
        <a:bodyPr/>
        <a:lstStyle/>
        <a:p>
          <a:endParaRPr lang="en-US"/>
        </a:p>
      </dgm:t>
    </dgm:pt>
    <dgm:pt modelId="{972E1260-AC48-475C-AD45-65CCA97ED88A}" type="sibTrans" cxnId="{D8A00A48-E0E8-406C-BF40-99A48F1CF6CE}">
      <dgm:prSet/>
      <dgm:spPr/>
      <dgm:t>
        <a:bodyPr/>
        <a:lstStyle/>
        <a:p>
          <a:endParaRPr lang="en-US"/>
        </a:p>
      </dgm:t>
    </dgm:pt>
    <dgm:pt modelId="{A0434D28-44F7-4E17-81F4-ECE96A5D38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Created a Pareto chart to visualize top causes</a:t>
          </a:r>
        </a:p>
      </dgm:t>
    </dgm:pt>
    <dgm:pt modelId="{4AC416A3-2D17-4BC0-AEDE-EA6E499B6F98}" type="parTrans" cxnId="{95D1C86B-D573-4A82-AE0C-5C0B293F3A7F}">
      <dgm:prSet/>
      <dgm:spPr/>
      <dgm:t>
        <a:bodyPr/>
        <a:lstStyle/>
        <a:p>
          <a:endParaRPr lang="en-US"/>
        </a:p>
      </dgm:t>
    </dgm:pt>
    <dgm:pt modelId="{F2E4DF13-A454-45C0-BDE0-EDA11BE192B7}" type="sibTrans" cxnId="{95D1C86B-D573-4A82-AE0C-5C0B293F3A7F}">
      <dgm:prSet/>
      <dgm:spPr/>
      <dgm:t>
        <a:bodyPr/>
        <a:lstStyle/>
        <a:p>
          <a:endParaRPr lang="en-US"/>
        </a:p>
      </dgm:t>
    </dgm:pt>
    <dgm:pt modelId="{79B2809F-7B79-4E35-A4EE-5E7EBF3FE8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Conducted 5 Whys Root Cause Analysis</a:t>
          </a:r>
        </a:p>
      </dgm:t>
    </dgm:pt>
    <dgm:pt modelId="{851D24EA-F3E2-41E2-BC47-CC078663F97F}" type="parTrans" cxnId="{20CBB371-32BB-40F2-BF9B-13072103B533}">
      <dgm:prSet/>
      <dgm:spPr/>
      <dgm:t>
        <a:bodyPr/>
        <a:lstStyle/>
        <a:p>
          <a:endParaRPr lang="en-US"/>
        </a:p>
      </dgm:t>
    </dgm:pt>
    <dgm:pt modelId="{19485884-B73B-45FF-92C5-3745BFA9AA29}" type="sibTrans" cxnId="{20CBB371-32BB-40F2-BF9B-13072103B533}">
      <dgm:prSet/>
      <dgm:spPr/>
      <dgm:t>
        <a:bodyPr/>
        <a:lstStyle/>
        <a:p>
          <a:endParaRPr lang="en-US"/>
        </a:p>
      </dgm:t>
    </dgm:pt>
    <dgm:pt modelId="{CBF16BCC-018F-4B42-B404-F58669AF06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Proposed 4 actionable recommendations</a:t>
          </a:r>
        </a:p>
      </dgm:t>
    </dgm:pt>
    <dgm:pt modelId="{8AE1B818-979C-45C6-A985-03F7D85DC555}" type="parTrans" cxnId="{B63AC254-6A07-48E5-9F04-DAE6E80C02B3}">
      <dgm:prSet/>
      <dgm:spPr/>
      <dgm:t>
        <a:bodyPr/>
        <a:lstStyle/>
        <a:p>
          <a:endParaRPr lang="en-US"/>
        </a:p>
      </dgm:t>
    </dgm:pt>
    <dgm:pt modelId="{E949576A-3BF2-40E0-98BA-3054C45BCEDC}" type="sibTrans" cxnId="{B63AC254-6A07-48E5-9F04-DAE6E80C02B3}">
      <dgm:prSet/>
      <dgm:spPr/>
      <dgm:t>
        <a:bodyPr/>
        <a:lstStyle/>
        <a:p>
          <a:endParaRPr lang="en-US"/>
        </a:p>
      </dgm:t>
    </dgm:pt>
    <dgm:pt modelId="{B610E3B2-F1C9-4174-AE48-B40ACA178C42}" type="pres">
      <dgm:prSet presAssocID="{C8D24816-3B49-4C1D-8752-ACE9E1E0294B}" presName="root" presStyleCnt="0">
        <dgm:presLayoutVars>
          <dgm:dir/>
          <dgm:resizeHandles val="exact"/>
        </dgm:presLayoutVars>
      </dgm:prSet>
      <dgm:spPr/>
    </dgm:pt>
    <dgm:pt modelId="{CCB0E90B-F97B-46C7-859E-249DA9C1605C}" type="pres">
      <dgm:prSet presAssocID="{0FF15329-B014-4198-87DB-E65C041BB597}" presName="compNode" presStyleCnt="0"/>
      <dgm:spPr/>
    </dgm:pt>
    <dgm:pt modelId="{E1967DAC-0683-4693-9792-600E9CAEE6B1}" type="pres">
      <dgm:prSet presAssocID="{0FF15329-B014-4198-87DB-E65C041BB5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FFDAEF4-D9AE-462E-945F-400F053BF23F}" type="pres">
      <dgm:prSet presAssocID="{0FF15329-B014-4198-87DB-E65C041BB597}" presName="spaceRect" presStyleCnt="0"/>
      <dgm:spPr/>
    </dgm:pt>
    <dgm:pt modelId="{506E0FD3-381A-495A-B3FC-BDCC43D3C383}" type="pres">
      <dgm:prSet presAssocID="{0FF15329-B014-4198-87DB-E65C041BB597}" presName="textRect" presStyleLbl="revTx" presStyleIdx="0" presStyleCnt="4">
        <dgm:presLayoutVars>
          <dgm:chMax val="1"/>
          <dgm:chPref val="1"/>
        </dgm:presLayoutVars>
      </dgm:prSet>
      <dgm:spPr/>
    </dgm:pt>
    <dgm:pt modelId="{370899C8-530F-442D-84FB-C273D0B21136}" type="pres">
      <dgm:prSet presAssocID="{972E1260-AC48-475C-AD45-65CCA97ED88A}" presName="sibTrans" presStyleCnt="0"/>
      <dgm:spPr/>
    </dgm:pt>
    <dgm:pt modelId="{13395AB5-511A-4238-9B82-B77C8E4D26BD}" type="pres">
      <dgm:prSet presAssocID="{A0434D28-44F7-4E17-81F4-ECE96A5D3891}" presName="compNode" presStyleCnt="0"/>
      <dgm:spPr/>
    </dgm:pt>
    <dgm:pt modelId="{A5F24AA6-BFAE-449E-A3BA-A8170DE7670D}" type="pres">
      <dgm:prSet presAssocID="{A0434D28-44F7-4E17-81F4-ECE96A5D38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702CFC1-80AB-419D-B458-A8A87E5A8E35}" type="pres">
      <dgm:prSet presAssocID="{A0434D28-44F7-4E17-81F4-ECE96A5D3891}" presName="spaceRect" presStyleCnt="0"/>
      <dgm:spPr/>
    </dgm:pt>
    <dgm:pt modelId="{2775EACA-B9C0-49E9-8759-4D1E58E946B3}" type="pres">
      <dgm:prSet presAssocID="{A0434D28-44F7-4E17-81F4-ECE96A5D3891}" presName="textRect" presStyleLbl="revTx" presStyleIdx="1" presStyleCnt="4">
        <dgm:presLayoutVars>
          <dgm:chMax val="1"/>
          <dgm:chPref val="1"/>
        </dgm:presLayoutVars>
      </dgm:prSet>
      <dgm:spPr/>
    </dgm:pt>
    <dgm:pt modelId="{85EF8BE9-C111-4200-AB36-2B346810F282}" type="pres">
      <dgm:prSet presAssocID="{F2E4DF13-A454-45C0-BDE0-EDA11BE192B7}" presName="sibTrans" presStyleCnt="0"/>
      <dgm:spPr/>
    </dgm:pt>
    <dgm:pt modelId="{291CC617-CC2E-4D2B-82D2-FC9B6C46D913}" type="pres">
      <dgm:prSet presAssocID="{79B2809F-7B79-4E35-A4EE-5E7EBF3FE8EB}" presName="compNode" presStyleCnt="0"/>
      <dgm:spPr/>
    </dgm:pt>
    <dgm:pt modelId="{96A4ED16-B481-4BB7-96F9-032767A97B5C}" type="pres">
      <dgm:prSet presAssocID="{79B2809F-7B79-4E35-A4EE-5E7EBF3FE8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1B1F785-BE54-4648-ADA2-79400B8C42B6}" type="pres">
      <dgm:prSet presAssocID="{79B2809F-7B79-4E35-A4EE-5E7EBF3FE8EB}" presName="spaceRect" presStyleCnt="0"/>
      <dgm:spPr/>
    </dgm:pt>
    <dgm:pt modelId="{4B341EB3-2D3D-4D7F-BE86-B197508BD838}" type="pres">
      <dgm:prSet presAssocID="{79B2809F-7B79-4E35-A4EE-5E7EBF3FE8EB}" presName="textRect" presStyleLbl="revTx" presStyleIdx="2" presStyleCnt="4">
        <dgm:presLayoutVars>
          <dgm:chMax val="1"/>
          <dgm:chPref val="1"/>
        </dgm:presLayoutVars>
      </dgm:prSet>
      <dgm:spPr/>
    </dgm:pt>
    <dgm:pt modelId="{24D41FAE-A9ED-4D3E-866C-A2C14458CEF8}" type="pres">
      <dgm:prSet presAssocID="{19485884-B73B-45FF-92C5-3745BFA9AA29}" presName="sibTrans" presStyleCnt="0"/>
      <dgm:spPr/>
    </dgm:pt>
    <dgm:pt modelId="{2E98C6C4-B912-431D-8DB8-8073B337CA9B}" type="pres">
      <dgm:prSet presAssocID="{CBF16BCC-018F-4B42-B404-F58669AF06BA}" presName="compNode" presStyleCnt="0"/>
      <dgm:spPr/>
    </dgm:pt>
    <dgm:pt modelId="{7F75DF67-6794-4E8A-A768-BAC891D8F254}" type="pres">
      <dgm:prSet presAssocID="{CBF16BCC-018F-4B42-B404-F58669AF06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627D176-82F7-4EB6-A427-41EE5C3F0CF0}" type="pres">
      <dgm:prSet presAssocID="{CBF16BCC-018F-4B42-B404-F58669AF06BA}" presName="spaceRect" presStyleCnt="0"/>
      <dgm:spPr/>
    </dgm:pt>
    <dgm:pt modelId="{689C3100-75E1-4A8A-BD66-9DC5F2087950}" type="pres">
      <dgm:prSet presAssocID="{CBF16BCC-018F-4B42-B404-F58669AF06B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E2FB01D-0E25-4CE9-89D0-09B7AEE39BE2}" type="presOf" srcId="{A0434D28-44F7-4E17-81F4-ECE96A5D3891}" destId="{2775EACA-B9C0-49E9-8759-4D1E58E946B3}" srcOrd="0" destOrd="0" presId="urn:microsoft.com/office/officeart/2018/2/layout/IconLabelList"/>
    <dgm:cxn modelId="{7F694E30-3EA9-4F01-A85F-39E6A6BB5977}" type="presOf" srcId="{0FF15329-B014-4198-87DB-E65C041BB597}" destId="{506E0FD3-381A-495A-B3FC-BDCC43D3C383}" srcOrd="0" destOrd="0" presId="urn:microsoft.com/office/officeart/2018/2/layout/IconLabelList"/>
    <dgm:cxn modelId="{ECE1E15E-A063-480F-8EF7-B84A2F816678}" type="presOf" srcId="{CBF16BCC-018F-4B42-B404-F58669AF06BA}" destId="{689C3100-75E1-4A8A-BD66-9DC5F2087950}" srcOrd="0" destOrd="0" presId="urn:microsoft.com/office/officeart/2018/2/layout/IconLabelList"/>
    <dgm:cxn modelId="{D8A00A48-E0E8-406C-BF40-99A48F1CF6CE}" srcId="{C8D24816-3B49-4C1D-8752-ACE9E1E0294B}" destId="{0FF15329-B014-4198-87DB-E65C041BB597}" srcOrd="0" destOrd="0" parTransId="{F042E065-6D98-4967-AEEE-0C3CE9188BC8}" sibTransId="{972E1260-AC48-475C-AD45-65CCA97ED88A}"/>
    <dgm:cxn modelId="{95D1C86B-D573-4A82-AE0C-5C0B293F3A7F}" srcId="{C8D24816-3B49-4C1D-8752-ACE9E1E0294B}" destId="{A0434D28-44F7-4E17-81F4-ECE96A5D3891}" srcOrd="1" destOrd="0" parTransId="{4AC416A3-2D17-4BC0-AEDE-EA6E499B6F98}" sibTransId="{F2E4DF13-A454-45C0-BDE0-EDA11BE192B7}"/>
    <dgm:cxn modelId="{20CBB371-32BB-40F2-BF9B-13072103B533}" srcId="{C8D24816-3B49-4C1D-8752-ACE9E1E0294B}" destId="{79B2809F-7B79-4E35-A4EE-5E7EBF3FE8EB}" srcOrd="2" destOrd="0" parTransId="{851D24EA-F3E2-41E2-BC47-CC078663F97F}" sibTransId="{19485884-B73B-45FF-92C5-3745BFA9AA29}"/>
    <dgm:cxn modelId="{B63AC254-6A07-48E5-9F04-DAE6E80C02B3}" srcId="{C8D24816-3B49-4C1D-8752-ACE9E1E0294B}" destId="{CBF16BCC-018F-4B42-B404-F58669AF06BA}" srcOrd="3" destOrd="0" parTransId="{8AE1B818-979C-45C6-A985-03F7D85DC555}" sibTransId="{E949576A-3BF2-40E0-98BA-3054C45BCEDC}"/>
    <dgm:cxn modelId="{43FB07C4-A309-42E0-A038-01A6E182643A}" type="presOf" srcId="{79B2809F-7B79-4E35-A4EE-5E7EBF3FE8EB}" destId="{4B341EB3-2D3D-4D7F-BE86-B197508BD838}" srcOrd="0" destOrd="0" presId="urn:microsoft.com/office/officeart/2018/2/layout/IconLabelList"/>
    <dgm:cxn modelId="{B005E5D0-3E7B-446C-BFBA-F5D36693D90C}" type="presOf" srcId="{C8D24816-3B49-4C1D-8752-ACE9E1E0294B}" destId="{B610E3B2-F1C9-4174-AE48-B40ACA178C42}" srcOrd="0" destOrd="0" presId="urn:microsoft.com/office/officeart/2018/2/layout/IconLabelList"/>
    <dgm:cxn modelId="{C78C2780-36AD-4C2A-A706-997E9E9B21D2}" type="presParOf" srcId="{B610E3B2-F1C9-4174-AE48-B40ACA178C42}" destId="{CCB0E90B-F97B-46C7-859E-249DA9C1605C}" srcOrd="0" destOrd="0" presId="urn:microsoft.com/office/officeart/2018/2/layout/IconLabelList"/>
    <dgm:cxn modelId="{2499DEBA-597C-47A6-8476-466C6061CEF2}" type="presParOf" srcId="{CCB0E90B-F97B-46C7-859E-249DA9C1605C}" destId="{E1967DAC-0683-4693-9792-600E9CAEE6B1}" srcOrd="0" destOrd="0" presId="urn:microsoft.com/office/officeart/2018/2/layout/IconLabelList"/>
    <dgm:cxn modelId="{6C019CCC-17C0-4008-B13C-E1FBDD7D8633}" type="presParOf" srcId="{CCB0E90B-F97B-46C7-859E-249DA9C1605C}" destId="{BFFDAEF4-D9AE-462E-945F-400F053BF23F}" srcOrd="1" destOrd="0" presId="urn:microsoft.com/office/officeart/2018/2/layout/IconLabelList"/>
    <dgm:cxn modelId="{65F9F623-226E-4CF4-85F6-42CA173E343F}" type="presParOf" srcId="{CCB0E90B-F97B-46C7-859E-249DA9C1605C}" destId="{506E0FD3-381A-495A-B3FC-BDCC43D3C383}" srcOrd="2" destOrd="0" presId="urn:microsoft.com/office/officeart/2018/2/layout/IconLabelList"/>
    <dgm:cxn modelId="{9CDA0A33-0C73-4302-A140-344711863BA2}" type="presParOf" srcId="{B610E3B2-F1C9-4174-AE48-B40ACA178C42}" destId="{370899C8-530F-442D-84FB-C273D0B21136}" srcOrd="1" destOrd="0" presId="urn:microsoft.com/office/officeart/2018/2/layout/IconLabelList"/>
    <dgm:cxn modelId="{C045FEFB-E3CC-42DE-A3B7-75124C4C3FE3}" type="presParOf" srcId="{B610E3B2-F1C9-4174-AE48-B40ACA178C42}" destId="{13395AB5-511A-4238-9B82-B77C8E4D26BD}" srcOrd="2" destOrd="0" presId="urn:microsoft.com/office/officeart/2018/2/layout/IconLabelList"/>
    <dgm:cxn modelId="{16710A84-A334-4AE8-8FB7-BE16B5E97910}" type="presParOf" srcId="{13395AB5-511A-4238-9B82-B77C8E4D26BD}" destId="{A5F24AA6-BFAE-449E-A3BA-A8170DE7670D}" srcOrd="0" destOrd="0" presId="urn:microsoft.com/office/officeart/2018/2/layout/IconLabelList"/>
    <dgm:cxn modelId="{3DEE3081-F18A-4C78-96BE-9EA445A53A19}" type="presParOf" srcId="{13395AB5-511A-4238-9B82-B77C8E4D26BD}" destId="{A702CFC1-80AB-419D-B458-A8A87E5A8E35}" srcOrd="1" destOrd="0" presId="urn:microsoft.com/office/officeart/2018/2/layout/IconLabelList"/>
    <dgm:cxn modelId="{9A24C4B4-FED3-4FA4-B33A-7BD0BF574C02}" type="presParOf" srcId="{13395AB5-511A-4238-9B82-B77C8E4D26BD}" destId="{2775EACA-B9C0-49E9-8759-4D1E58E946B3}" srcOrd="2" destOrd="0" presId="urn:microsoft.com/office/officeart/2018/2/layout/IconLabelList"/>
    <dgm:cxn modelId="{F3AF0BEB-477A-4062-81F0-1975AE4BC229}" type="presParOf" srcId="{B610E3B2-F1C9-4174-AE48-B40ACA178C42}" destId="{85EF8BE9-C111-4200-AB36-2B346810F282}" srcOrd="3" destOrd="0" presId="urn:microsoft.com/office/officeart/2018/2/layout/IconLabelList"/>
    <dgm:cxn modelId="{160F071A-98D7-4EE7-AF08-83177D614CAF}" type="presParOf" srcId="{B610E3B2-F1C9-4174-AE48-B40ACA178C42}" destId="{291CC617-CC2E-4D2B-82D2-FC9B6C46D913}" srcOrd="4" destOrd="0" presId="urn:microsoft.com/office/officeart/2018/2/layout/IconLabelList"/>
    <dgm:cxn modelId="{E1A2603C-058E-41E8-BCAA-829BC2D94FE1}" type="presParOf" srcId="{291CC617-CC2E-4D2B-82D2-FC9B6C46D913}" destId="{96A4ED16-B481-4BB7-96F9-032767A97B5C}" srcOrd="0" destOrd="0" presId="urn:microsoft.com/office/officeart/2018/2/layout/IconLabelList"/>
    <dgm:cxn modelId="{761032BD-C40D-4957-971D-511237CC48A6}" type="presParOf" srcId="{291CC617-CC2E-4D2B-82D2-FC9B6C46D913}" destId="{11B1F785-BE54-4648-ADA2-79400B8C42B6}" srcOrd="1" destOrd="0" presId="urn:microsoft.com/office/officeart/2018/2/layout/IconLabelList"/>
    <dgm:cxn modelId="{90C6DFBB-7A46-41B7-AA73-43107F3CD8C2}" type="presParOf" srcId="{291CC617-CC2E-4D2B-82D2-FC9B6C46D913}" destId="{4B341EB3-2D3D-4D7F-BE86-B197508BD838}" srcOrd="2" destOrd="0" presId="urn:microsoft.com/office/officeart/2018/2/layout/IconLabelList"/>
    <dgm:cxn modelId="{AD9E99ED-1718-4CEB-A88E-5FFDD7D09A19}" type="presParOf" srcId="{B610E3B2-F1C9-4174-AE48-B40ACA178C42}" destId="{24D41FAE-A9ED-4D3E-866C-A2C14458CEF8}" srcOrd="5" destOrd="0" presId="urn:microsoft.com/office/officeart/2018/2/layout/IconLabelList"/>
    <dgm:cxn modelId="{90DB8534-D62E-41CF-91DF-369AE36F891E}" type="presParOf" srcId="{B610E3B2-F1C9-4174-AE48-B40ACA178C42}" destId="{2E98C6C4-B912-431D-8DB8-8073B337CA9B}" srcOrd="6" destOrd="0" presId="urn:microsoft.com/office/officeart/2018/2/layout/IconLabelList"/>
    <dgm:cxn modelId="{BE9B1828-143A-4CF0-80FB-881561EE2AE9}" type="presParOf" srcId="{2E98C6C4-B912-431D-8DB8-8073B337CA9B}" destId="{7F75DF67-6794-4E8A-A768-BAC891D8F254}" srcOrd="0" destOrd="0" presId="urn:microsoft.com/office/officeart/2018/2/layout/IconLabelList"/>
    <dgm:cxn modelId="{145697E6-FE9C-4F6F-95E7-6C82B4A6E46C}" type="presParOf" srcId="{2E98C6C4-B912-431D-8DB8-8073B337CA9B}" destId="{1627D176-82F7-4EB6-A427-41EE5C3F0CF0}" srcOrd="1" destOrd="0" presId="urn:microsoft.com/office/officeart/2018/2/layout/IconLabelList"/>
    <dgm:cxn modelId="{DE2AB329-C6A7-489F-8765-EFD85D297F47}" type="presParOf" srcId="{2E98C6C4-B912-431D-8DB8-8073B337CA9B}" destId="{689C3100-75E1-4A8A-BD66-9DC5F20879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967DAC-0683-4693-9792-600E9CAEE6B1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E0FD3-381A-495A-B3FC-BDCC43D3C383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Compensation was the top decline reason (52%)</a:t>
          </a:r>
        </a:p>
      </dsp:txBody>
      <dsp:txXfrm>
        <a:off x="569079" y="2427788"/>
        <a:ext cx="2072362" cy="720000"/>
      </dsp:txXfrm>
    </dsp:sp>
    <dsp:sp modelId="{A5F24AA6-BFAE-449E-A3BA-A8170DE7670D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75EACA-B9C0-49E9-8759-4D1E58E946B3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Created a Pareto chart to visualize top causes</a:t>
          </a:r>
        </a:p>
      </dsp:txBody>
      <dsp:txXfrm>
        <a:off x="3004105" y="2427788"/>
        <a:ext cx="2072362" cy="720000"/>
      </dsp:txXfrm>
    </dsp:sp>
    <dsp:sp modelId="{96A4ED16-B481-4BB7-96F9-032767A97B5C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41EB3-2D3D-4D7F-BE86-B197508BD838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Conducted 5 Whys Root Cause Analysis</a:t>
          </a:r>
        </a:p>
      </dsp:txBody>
      <dsp:txXfrm>
        <a:off x="5439131" y="2427788"/>
        <a:ext cx="2072362" cy="720000"/>
      </dsp:txXfrm>
    </dsp:sp>
    <dsp:sp modelId="{7F75DF67-6794-4E8A-A768-BAC891D8F254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9C3100-75E1-4A8A-BD66-9DC5F2087950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Proposed 4 actionable recommendations</a:t>
          </a:r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99E3-752D-C88D-9D54-9019806AC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B795C-FF57-B354-429D-0D7CA310E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1AA4E-8976-7ABB-A906-A1F3A583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B12D-BDC6-4B2A-9537-E4D0E2C0606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3E02-AD72-B524-5CE8-D64DE12D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7485F-7745-E44A-0125-C584CB48D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9F55-704A-4C62-ABAA-F9068155B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8485-D326-579D-9949-2458D702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87589-3FF4-123F-4E7B-B31B47974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4697-91AE-8C3D-D920-D656016F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B12D-BDC6-4B2A-9537-E4D0E2C0606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28D4C-E9EA-E3E7-C1AC-567E1743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2EA39-9984-6FCA-2499-6EADD237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9F55-704A-4C62-ABAA-F9068155B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56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A4BC7-705F-D9D1-B5D3-15D4CC387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FCE84-8525-867E-907C-140EF4036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52CF6-4FD2-F0FB-F9B6-69BF2265E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B12D-BDC6-4B2A-9537-E4D0E2C0606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2810A-D260-47C0-C369-662B2A5A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01759-8DDE-8E1B-7031-DA5723CF0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9F55-704A-4C62-ABAA-F9068155B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78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3EF2-D2D5-E61A-D8F9-F27B92A37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02630-C74C-FA3F-045E-AAE0A0B2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89080-E49B-A677-759A-6F274044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B12D-BDC6-4B2A-9537-E4D0E2C0606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9E6DC-0971-D6F8-1DD0-4C8154B1D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BD957-6A59-5040-63C4-0A887C6A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9F55-704A-4C62-ABAA-F9068155B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20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9754-1EF0-2F62-776B-C189A7D8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E005E-6F1F-F9ED-8917-9D3EC7353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5F6FF-B597-8349-BA94-63C394F5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B12D-BDC6-4B2A-9537-E4D0E2C0606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8727D-9BE9-6758-67B4-8B173D59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F86DA-BF8D-A34B-15B7-F941DE6A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9F55-704A-4C62-ABAA-F9068155B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09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3330-CDC0-0DD0-D8D3-FB4AD483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60EC8-BD2F-3F7A-EACF-2BE27EDA0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41A15-13BB-A281-1A80-CE5695888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BACEA-94AD-4E79-248D-E2AFF33C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B12D-BDC6-4B2A-9537-E4D0E2C0606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4F9AA-A43B-8049-3693-2EDE5923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CC897-68AB-ADE9-9F7A-4C9A2964D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9F55-704A-4C62-ABAA-F9068155B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33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2794-044F-8AB3-8A09-B20407B7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23A3-61DD-5007-7055-63264F881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5F077-BD1B-1527-8DA4-45DEAC717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AB71DA-65D1-4882-6406-E2409EA608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60163-57B2-6EB7-3AFE-BF50F4584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80AC3-9513-A5E3-DB71-593F8CB4A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B12D-BDC6-4B2A-9537-E4D0E2C0606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F95F3-1DC2-E003-01F4-57638423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76156-0D69-89F3-621C-C9525D6D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9F55-704A-4C62-ABAA-F9068155B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46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3D44E-E011-BA73-B4CB-47287D523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C740D-A05E-139E-F1A3-A35A57C8F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B12D-BDC6-4B2A-9537-E4D0E2C0606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11E82-FFCC-037A-3473-F2178028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E1BA0-3BF1-A4B8-21E5-BC921A37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9F55-704A-4C62-ABAA-F9068155B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98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0F7A4-7A7F-622C-879C-4388BCDA5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B12D-BDC6-4B2A-9537-E4D0E2C0606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9D789-EF16-A523-4A5C-A58FC0C15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3F8A7-0EDD-6BE3-2FB8-31314673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9F55-704A-4C62-ABAA-F9068155B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537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D52F-62F1-64FA-EAFA-C526ED4D1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90F1E-9D9C-EFF1-F755-E04B358FF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E65B-7A92-B5FE-13E5-F0F48520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D3F2C-AB69-DA4D-404A-B7B3253B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B12D-BDC6-4B2A-9537-E4D0E2C0606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CDA51-6A53-4890-4C27-31699862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B1BF0-E199-3A09-2DD9-24CF0FA1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9F55-704A-4C62-ABAA-F9068155B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8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74BB-CAF5-7190-5076-2D086B455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CB9CF-4786-92CC-27C8-010E50DA6B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5D6E1-DB33-8254-5D37-B86EBD917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B4816-2C7D-83DA-3E18-0DBE3071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3B12D-BDC6-4B2A-9537-E4D0E2C0606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58EBA-1032-BC78-0682-621E33BF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A0709-BD25-73C5-627B-F907DC25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C9F55-704A-4C62-ABAA-F9068155B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55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59B3F-AF3D-D403-4346-51E1B5F2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ADFE0-B3C4-834D-34D5-9611AF350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7C149-92B7-4B78-0068-4E83FAAE5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73B12D-BDC6-4B2A-9537-E4D0E2C06065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5886A-A004-53D3-832F-62A4F8E99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64CE-2F71-9405-5179-B31AFDD92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C9F55-704A-4C62-ABAA-F9068155BC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95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9E8AD4-B4B3-6CC0-ACC0-358990281E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87689" y="3071183"/>
            <a:ext cx="9910296" cy="25900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Decline Root Cause Tracker  </a:t>
            </a:r>
            <a:br>
              <a:rPr kumimoji="0" lang="en-US" altLang="en-US" sz="4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Insights</a:t>
            </a:r>
            <a:endParaRPr kumimoji="0" lang="en-US" altLang="en-US" sz="48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5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4BBF-7992-D9D3-4CB7-A8DF41A0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Key Highlights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A51B43-FB27-5512-344A-06D60C0352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898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A5CD4-3582-0B63-A62A-732181583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Mini Pareto Chart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EEB7-E1F3-BB82-66A8-90FF0ACB9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200" i="1" dirty="0"/>
              <a:t>Compensation alone caused 52% of offer declines. Addressing the top 3 reasons (Compensation, Location, Role mismatch) could reduce over 80% of all declines.</a:t>
            </a:r>
            <a:endParaRPr lang="en-US" sz="1700" i="1" dirty="0"/>
          </a:p>
          <a:p>
            <a:pPr marL="0" indent="0">
              <a:buNone/>
            </a:pPr>
            <a:endParaRPr lang="en-IN" sz="1700" i="1" dirty="0"/>
          </a:p>
        </p:txBody>
      </p:sp>
      <p:pic>
        <p:nvPicPr>
          <p:cNvPr id="5" name="Picture 4" descr="A graph with a red line&#10;&#10;AI-generated content may be incorrect.">
            <a:extLst>
              <a:ext uri="{FF2B5EF4-FFF2-40B4-BE49-F238E27FC236}">
                <a16:creationId xmlns:a16="http://schemas.microsoft.com/office/drawing/2014/main" id="{A9F7C1CC-171F-0EB1-6ED9-F88AD3FEA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731485"/>
            <a:ext cx="6922008" cy="349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9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68EC0F1-2A81-1AFC-E7B9-75BDEAFB8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253752"/>
              </p:ext>
            </p:extLst>
          </p:nvPr>
        </p:nvGraphicFramePr>
        <p:xfrm>
          <a:off x="838200" y="1825625"/>
          <a:ext cx="105156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2161">
                  <a:extLst>
                    <a:ext uri="{9D8B030D-6E8A-4147-A177-3AD203B41FA5}">
                      <a16:colId xmlns:a16="http://schemas.microsoft.com/office/drawing/2014/main" val="3404201444"/>
                    </a:ext>
                  </a:extLst>
                </a:gridCol>
                <a:gridCol w="5513439">
                  <a:extLst>
                    <a:ext uri="{9D8B030D-6E8A-4147-A177-3AD203B41FA5}">
                      <a16:colId xmlns:a16="http://schemas.microsoft.com/office/drawing/2014/main" val="42086433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Why?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602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Why did the candidate decline the offer?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Because the compensation didn’t meet their expectations.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33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Why didn’t it meet their expectations?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salary offered was below what they were expecting based on market trends or competing offers.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116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Why wasn’t the expectation aligned earlier?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Recruiters discussed compensation only during the offer stage, not during initial screening.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04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Why wasn’t it discussed earlier?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no structured process requiring compensation expectations to be captured upfront.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025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Why is that process missing?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Because the current workflow assumes salary ranges are acceptable and doesn’t prioritize expectation alignment during sourcing.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605711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AC5DE0F-7357-EC2B-6439-615C148F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Why’s Technique</a:t>
            </a:r>
          </a:p>
        </p:txBody>
      </p:sp>
    </p:spTree>
    <p:extLst>
      <p:ext uri="{BB962C8B-B14F-4D97-AF65-F5344CB8AC3E}">
        <p14:creationId xmlns:p14="http://schemas.microsoft.com/office/powerpoint/2010/main" val="329848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38A25-6AE0-EB64-C815-5C1FBBFF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6100" b="1">
                <a:latin typeface="Times New Roman" panose="02020603050405020304" pitchFamily="18" charset="0"/>
                <a:cs typeface="Times New Roman" panose="02020603050405020304" pitchFamily="18" charset="0"/>
              </a:rPr>
              <a:t>Root Cause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6BBC-6EA1-B1E9-AA87-B72E1CD8E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Root Cause:</a:t>
            </a:r>
            <a:b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000" i="1">
                <a:latin typeface="Times New Roman" panose="02020603050405020304" pitchFamily="18" charset="0"/>
                <a:cs typeface="Times New Roman" panose="02020603050405020304" pitchFamily="18" charset="0"/>
              </a:rPr>
              <a:t>Lack of early-stage salary expectation alignment and benchmarking</a:t>
            </a:r>
          </a:p>
          <a:p>
            <a:pPr>
              <a:buNone/>
            </a:pP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Add “expected salary” to screening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Share salary bands during outreach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Use external benchmarking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Train recruiters on upfront salary conversations</a:t>
            </a:r>
          </a:p>
          <a:p>
            <a:pPr marL="0" indent="0">
              <a:buNone/>
            </a:pPr>
            <a:endParaRPr lang="en-US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000" b="1">
                <a:latin typeface="Times New Roman" panose="02020603050405020304" pitchFamily="18" charset="0"/>
                <a:cs typeface="Times New Roman" panose="02020603050405020304" pitchFamily="18" charset="0"/>
              </a:rPr>
              <a:t>Impact Statement</a:t>
            </a: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1000">
                <a:latin typeface="Times New Roman" panose="02020603050405020304" pitchFamily="18" charset="0"/>
                <a:cs typeface="Times New Roman" panose="02020603050405020304" pitchFamily="18" charset="0"/>
              </a:rPr>
              <a:t>“Helped reduce compensation-related declines by introducing structured salary expectation discussions and market-aligned benchmarking.”</a:t>
            </a:r>
          </a:p>
          <a:p>
            <a:pPr marL="0" indent="0">
              <a:buNone/>
            </a:pPr>
            <a:endParaRPr lang="en-IN" sz="1000"/>
          </a:p>
          <a:p>
            <a:pPr marL="0" indent="0">
              <a:buNone/>
            </a:pPr>
            <a:endParaRPr lang="en-IN" sz="1000"/>
          </a:p>
        </p:txBody>
      </p:sp>
    </p:spTree>
    <p:extLst>
      <p:ext uri="{BB962C8B-B14F-4D97-AF65-F5344CB8AC3E}">
        <p14:creationId xmlns:p14="http://schemas.microsoft.com/office/powerpoint/2010/main" val="144434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249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Times New Roman</vt:lpstr>
      <vt:lpstr>Office Theme</vt:lpstr>
      <vt:lpstr>Offer Decline Root Cause Tracker   Summary &amp; Insights</vt:lpstr>
      <vt:lpstr>Key Highlights</vt:lpstr>
      <vt:lpstr>Mini Pareto Chart</vt:lpstr>
      <vt:lpstr>5 Why’s Technique</vt:lpstr>
      <vt:lpstr>Root Cause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Savitha Kandugula</dc:creator>
  <cp:lastModifiedBy>Savitha Kandugula</cp:lastModifiedBy>
  <cp:revision>3</cp:revision>
  <dcterms:created xsi:type="dcterms:W3CDTF">2025-04-06T09:27:13Z</dcterms:created>
  <dcterms:modified xsi:type="dcterms:W3CDTF">2025-04-06T10:02:24Z</dcterms:modified>
</cp:coreProperties>
</file>