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schemas.openxmlformats.org/officeDocument/2006/relationships/font" Target="fonts/PTSansNarrow-regular.fnt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b81358d77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b81358d77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b81358d77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b81358d77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b81358d77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bb81358d77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b81358d77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b81358d77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b81358d77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b81358d77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b81358d77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b81358d77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b81358d77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b81358d77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b81358d77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b81358d77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bb81358d77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bb81358d77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b81358d77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b81358d77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b81358d77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bb81358d77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b81358d7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b81358d7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bb81358d77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bb81358d77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bb81358d77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bb81358d77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bb81358d77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bb81358d77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b81358d77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bb81358d77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bb81358d77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bb81358d77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b81358d77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b81358d77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b81358d77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b81358d77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b81358d7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b81358d7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b81358d77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b81358d77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b81358d77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b81358d77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b81358d77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b81358d77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b81358d77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b81358d77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cxnSp>
        <p:nvCxnSpPr>
          <p:cNvPr id="87" name="Google Shape;87;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88" name="Google Shape;88;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89" name="Google Shape;89;p14"/>
          <p:cNvGrpSpPr/>
          <p:nvPr/>
        </p:nvGrpSpPr>
        <p:grpSpPr>
          <a:xfrm>
            <a:off x="1004144" y="1022025"/>
            <a:ext cx="7136668" cy="152400"/>
            <a:chOff x="1346429" y="1011300"/>
            <a:chExt cx="6452100" cy="152400"/>
          </a:xfrm>
        </p:grpSpPr>
        <p:cxnSp>
          <p:nvCxnSpPr>
            <p:cNvPr id="90" name="Google Shape;90;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91" name="Google Shape;91;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92" name="Google Shape;92;p14"/>
          <p:cNvGrpSpPr/>
          <p:nvPr/>
        </p:nvGrpSpPr>
        <p:grpSpPr>
          <a:xfrm>
            <a:off x="1004151" y="3969100"/>
            <a:ext cx="7136668" cy="152400"/>
            <a:chOff x="1346435" y="3969088"/>
            <a:chExt cx="6452100" cy="152400"/>
          </a:xfrm>
        </p:grpSpPr>
        <p:cxnSp>
          <p:nvCxnSpPr>
            <p:cNvPr id="93" name="Google Shape;93;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94" name="Google Shape;94;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95" name="Google Shape;95;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96" name="Google Shape;96;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97" name="Google Shape;9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01" name="Google Shape;10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5" name="Google Shape;10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9" name="Google Shape;109;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0" name="Google Shape;110;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1" name="Google Shape;11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4" name="Google Shape;11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7" name="Google Shape;11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119" name="Shape 119"/>
        <p:cNvGrpSpPr/>
        <p:nvPr/>
      </p:nvGrpSpPr>
      <p:grpSpPr>
        <a:xfrm>
          <a:off x="0" y="0"/>
          <a:ext cx="0" cy="0"/>
          <a:chOff x="0" y="0"/>
          <a:chExt cx="0" cy="0"/>
        </a:xfrm>
      </p:grpSpPr>
      <p:sp>
        <p:nvSpPr>
          <p:cNvPr id="120" name="Google Shape;120;p20"/>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sp>
        <p:nvSpPr>
          <p:cNvPr id="123" name="Google Shape;123;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25" name="Google Shape;125;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6" name="Google Shape;126;p2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2" name="Shape 132"/>
        <p:cNvGrpSpPr/>
        <p:nvPr/>
      </p:nvGrpSpPr>
      <p:grpSpPr>
        <a:xfrm>
          <a:off x="0" y="0"/>
          <a:ext cx="0" cy="0"/>
          <a:chOff x="0" y="0"/>
          <a:chExt cx="0" cy="0"/>
        </a:xfrm>
      </p:grpSpPr>
      <p:sp>
        <p:nvSpPr>
          <p:cNvPr id="133" name="Google Shape;133;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35" name="Google Shape;135;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84" name="Google Shape;84;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127.0.0.1:500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github.com/savithashreem07/Machine-Learning/tree/main/Customer%20Support%20System%20(QandA)" TargetMode="External"/><Relationship Id="rId4" Type="http://schemas.openxmlformats.org/officeDocument/2006/relationships/hyperlink" Target="https://platform.openai.com/docs/guides/moderation/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marR="0" rtl="0" algn="ctr">
              <a:spcBef>
                <a:spcPts val="0"/>
              </a:spcBef>
              <a:spcAft>
                <a:spcPts val="0"/>
              </a:spcAft>
              <a:buNone/>
            </a:pPr>
            <a:r>
              <a:rPr lang="en"/>
              <a:t>Savitha Shree M (19981)</a:t>
            </a:r>
            <a:endParaRPr/>
          </a:p>
        </p:txBody>
      </p:sp>
      <p:sp>
        <p:nvSpPr>
          <p:cNvPr id="144" name="Google Shape;144;p2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100">
                <a:solidFill>
                  <a:srgbClr val="2D3B45"/>
                </a:solidFill>
                <a:highlight>
                  <a:srgbClr val="FFFFFF"/>
                </a:highlight>
              </a:rPr>
              <a:t>Customer Support System: </a:t>
            </a:r>
            <a:r>
              <a:rPr lang="en" sz="2100">
                <a:solidFill>
                  <a:srgbClr val="2D3B45"/>
                </a:solidFill>
                <a:highlight>
                  <a:srgbClr val="FFFFFF"/>
                </a:highlight>
              </a:rPr>
              <a:t>Moderation, Classification, Checkout and Evaluation.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CLASSIFICATION OF REQUESTS</a:t>
            </a:r>
            <a:endParaRPr/>
          </a:p>
          <a:p>
            <a:pPr indent="0" lvl="0" marL="0" rtl="0" algn="l">
              <a:spcBef>
                <a:spcPts val="0"/>
              </a:spcBef>
              <a:spcAft>
                <a:spcPts val="0"/>
              </a:spcAft>
              <a:buNone/>
            </a:pPr>
            <a:r>
              <a:t/>
            </a:r>
            <a:endParaRPr/>
          </a:p>
        </p:txBody>
      </p:sp>
      <p:sp>
        <p:nvSpPr>
          <p:cNvPr id="205" name="Google Shape;205;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REQUEST CATEGORIES</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206" name="Google Shape;206;p34"/>
          <p:cNvPicPr preferRelativeResize="0"/>
          <p:nvPr/>
        </p:nvPicPr>
        <p:blipFill>
          <a:blip r:embed="rId3">
            <a:alphaModFix/>
          </a:blip>
          <a:stretch>
            <a:fillRect/>
          </a:stretch>
        </p:blipFill>
        <p:spPr>
          <a:xfrm>
            <a:off x="426275" y="1689850"/>
            <a:ext cx="4219650" cy="3302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CHAIN OF THOUGHT REASONING</a:t>
            </a:r>
            <a:endParaRPr/>
          </a:p>
        </p:txBody>
      </p:sp>
      <p:sp>
        <p:nvSpPr>
          <p:cNvPr id="212" name="Google Shape;21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CHAIN </a:t>
            </a:r>
            <a:r>
              <a:rPr b="1" lang="en">
                <a:latin typeface="Times New Roman"/>
                <a:ea typeface="Times New Roman"/>
                <a:cs typeface="Times New Roman"/>
                <a:sym typeface="Times New Roman"/>
              </a:rPr>
              <a:t>OF THOUGHT REASONING:</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This technique involves providing context and reasoning step by step in a conversational manner.</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It typically requires breaking down complex questions or tasks into a series of smaller, logically connected questions or prompts.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Each response builds upon the previous one, allowing the model to follow a structured thought process.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CHAIN OF THOUGHT REASONING</a:t>
            </a:r>
            <a:endParaRPr/>
          </a:p>
        </p:txBody>
      </p:sp>
      <p:sp>
        <p:nvSpPr>
          <p:cNvPr id="218" name="Google Shape;218;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USER QUESTION:</a:t>
            </a:r>
            <a:endParaRPr b="1">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219" name="Google Shape;219;p36"/>
          <p:cNvPicPr preferRelativeResize="0"/>
          <p:nvPr/>
        </p:nvPicPr>
        <p:blipFill>
          <a:blip r:embed="rId3">
            <a:alphaModFix/>
          </a:blip>
          <a:stretch>
            <a:fillRect/>
          </a:stretch>
        </p:blipFill>
        <p:spPr>
          <a:xfrm>
            <a:off x="511500" y="1983350"/>
            <a:ext cx="5772150"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CHAIN OF THOUGHT REASONING</a:t>
            </a:r>
            <a:endParaRPr/>
          </a:p>
        </p:txBody>
      </p:sp>
      <p:sp>
        <p:nvSpPr>
          <p:cNvPr id="225" name="Google Shape;225;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OUTPUT</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226" name="Google Shape;226;p37"/>
          <p:cNvPicPr preferRelativeResize="0"/>
          <p:nvPr/>
        </p:nvPicPr>
        <p:blipFill>
          <a:blip r:embed="rId3">
            <a:alphaModFix/>
          </a:blip>
          <a:stretch>
            <a:fillRect/>
          </a:stretch>
        </p:blipFill>
        <p:spPr>
          <a:xfrm>
            <a:off x="372150" y="1951300"/>
            <a:ext cx="8399676" cy="2524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CHECK OUTPUT</a:t>
            </a:r>
            <a:endParaRPr/>
          </a:p>
        </p:txBody>
      </p:sp>
      <p:sp>
        <p:nvSpPr>
          <p:cNvPr id="232" name="Google Shape;232;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CHECK OUTPUT:</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To validate the system's performance, a thorough check of the output is conducted using a Model Self-Evaluation technique.</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Test cases are provided to assess factual accuracy and identify instances where responses may not be factually based.</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CHECK OUTPUT</a:t>
            </a:r>
            <a:endParaRPr/>
          </a:p>
        </p:txBody>
      </p:sp>
      <p:sp>
        <p:nvSpPr>
          <p:cNvPr id="238" name="Google Shape;238;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FACTUAL BASED QUESTION:</a:t>
            </a:r>
            <a:endParaRPr b="1">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USER QUESTION:							OUTPUT:</a:t>
            </a:r>
            <a:endParaRPr b="1">
              <a:latin typeface="Times New Roman"/>
              <a:ea typeface="Times New Roman"/>
              <a:cs typeface="Times New Roman"/>
              <a:sym typeface="Times New Roman"/>
            </a:endParaRPr>
          </a:p>
          <a:p>
            <a:pPr indent="0" lvl="0" marL="0" rtl="0" algn="l">
              <a:spcBef>
                <a:spcPts val="1200"/>
              </a:spcBef>
              <a:spcAft>
                <a:spcPts val="0"/>
              </a:spcAft>
              <a:buNone/>
            </a:pPr>
            <a:r>
              <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239" name="Google Shape;239;p39"/>
          <p:cNvPicPr preferRelativeResize="0"/>
          <p:nvPr/>
        </p:nvPicPr>
        <p:blipFill>
          <a:blip r:embed="rId3">
            <a:alphaModFix/>
          </a:blip>
          <a:stretch>
            <a:fillRect/>
          </a:stretch>
        </p:blipFill>
        <p:spPr>
          <a:xfrm>
            <a:off x="575325" y="2365600"/>
            <a:ext cx="4776950" cy="1695450"/>
          </a:xfrm>
          <a:prstGeom prst="rect">
            <a:avLst/>
          </a:prstGeom>
          <a:noFill/>
          <a:ln>
            <a:noFill/>
          </a:ln>
        </p:spPr>
      </p:pic>
      <p:pic>
        <p:nvPicPr>
          <p:cNvPr id="240" name="Google Shape;240;p39"/>
          <p:cNvPicPr preferRelativeResize="0"/>
          <p:nvPr/>
        </p:nvPicPr>
        <p:blipFill rotWithShape="1">
          <a:blip r:embed="rId4">
            <a:alphaModFix/>
          </a:blip>
          <a:srcRect b="0" l="0" r="0" t="18099"/>
          <a:stretch/>
        </p:blipFill>
        <p:spPr>
          <a:xfrm>
            <a:off x="5850500" y="2831650"/>
            <a:ext cx="1861500" cy="42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CHECK OUTPUT</a:t>
            </a:r>
            <a:endParaRPr/>
          </a:p>
        </p:txBody>
      </p:sp>
      <p:sp>
        <p:nvSpPr>
          <p:cNvPr id="246" name="Google Shape;246;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NON-</a:t>
            </a:r>
            <a:r>
              <a:rPr b="1" lang="en">
                <a:latin typeface="Times New Roman"/>
                <a:ea typeface="Times New Roman"/>
                <a:cs typeface="Times New Roman"/>
                <a:sym typeface="Times New Roman"/>
              </a:rPr>
              <a:t>FACTUAL BASED QUESTION:</a:t>
            </a:r>
            <a:endParaRPr b="1">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USER QUESTION:							OUTPUT:</a:t>
            </a:r>
            <a:endParaRPr b="1">
              <a:latin typeface="Times New Roman"/>
              <a:ea typeface="Times New Roman"/>
              <a:cs typeface="Times New Roman"/>
              <a:sym typeface="Times New Roman"/>
            </a:endParaRPr>
          </a:p>
          <a:p>
            <a:pPr indent="0" lvl="0" marL="0" rtl="0" algn="l">
              <a:spcBef>
                <a:spcPts val="1200"/>
              </a:spcBef>
              <a:spcAft>
                <a:spcPts val="0"/>
              </a:spcAft>
              <a:buNone/>
            </a:pPr>
            <a:r>
              <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247" name="Google Shape;247;p40"/>
          <p:cNvPicPr preferRelativeResize="0"/>
          <p:nvPr/>
        </p:nvPicPr>
        <p:blipFill>
          <a:blip r:embed="rId3">
            <a:alphaModFix/>
          </a:blip>
          <a:stretch>
            <a:fillRect/>
          </a:stretch>
        </p:blipFill>
        <p:spPr>
          <a:xfrm>
            <a:off x="403421" y="2464750"/>
            <a:ext cx="4122425" cy="1866900"/>
          </a:xfrm>
          <a:prstGeom prst="rect">
            <a:avLst/>
          </a:prstGeom>
          <a:noFill/>
          <a:ln>
            <a:noFill/>
          </a:ln>
        </p:spPr>
      </p:pic>
      <p:pic>
        <p:nvPicPr>
          <p:cNvPr id="248" name="Google Shape;248;p40"/>
          <p:cNvPicPr preferRelativeResize="0"/>
          <p:nvPr/>
        </p:nvPicPr>
        <p:blipFill>
          <a:blip r:embed="rId4">
            <a:alphaModFix/>
          </a:blip>
          <a:stretch>
            <a:fillRect/>
          </a:stretch>
        </p:blipFill>
        <p:spPr>
          <a:xfrm>
            <a:off x="5393775" y="2782857"/>
            <a:ext cx="2538675" cy="42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EVALUATION PART1</a:t>
            </a:r>
            <a:endParaRPr/>
          </a:p>
        </p:txBody>
      </p:sp>
      <p:sp>
        <p:nvSpPr>
          <p:cNvPr id="254" name="Google Shape;254;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EVALUATION</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test cases are evaluated by comparing customer messages with ideal answers. This process aims to calculate the fraction of cases where the system provides correct responses.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EVALUATION PART1</a:t>
            </a:r>
            <a:endParaRPr/>
          </a:p>
        </p:txBody>
      </p:sp>
      <p:sp>
        <p:nvSpPr>
          <p:cNvPr id="260" name="Google Shape;260;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latin typeface="Times New Roman"/>
              <a:ea typeface="Times New Roman"/>
              <a:cs typeface="Times New Roman"/>
              <a:sym typeface="Times New Roman"/>
            </a:endParaRPr>
          </a:p>
        </p:txBody>
      </p:sp>
      <p:pic>
        <p:nvPicPr>
          <p:cNvPr id="261" name="Google Shape;261;p42"/>
          <p:cNvPicPr preferRelativeResize="0"/>
          <p:nvPr/>
        </p:nvPicPr>
        <p:blipFill>
          <a:blip r:embed="rId3">
            <a:alphaModFix/>
          </a:blip>
          <a:stretch>
            <a:fillRect/>
          </a:stretch>
        </p:blipFill>
        <p:spPr>
          <a:xfrm>
            <a:off x="311700" y="1266325"/>
            <a:ext cx="8058150" cy="3490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EVALUATION PART1</a:t>
            </a:r>
            <a:endParaRPr/>
          </a:p>
        </p:txBody>
      </p:sp>
      <p:sp>
        <p:nvSpPr>
          <p:cNvPr id="267" name="Google Shape;267;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latin typeface="Times New Roman"/>
              <a:ea typeface="Times New Roman"/>
              <a:cs typeface="Times New Roman"/>
              <a:sym typeface="Times New Roman"/>
            </a:endParaRPr>
          </a:p>
        </p:txBody>
      </p:sp>
      <p:pic>
        <p:nvPicPr>
          <p:cNvPr id="268" name="Google Shape;268;p43"/>
          <p:cNvPicPr preferRelativeResize="0"/>
          <p:nvPr/>
        </p:nvPicPr>
        <p:blipFill rotWithShape="1">
          <a:blip r:embed="rId3">
            <a:alphaModFix/>
          </a:blip>
          <a:srcRect b="0" l="0" r="26101" t="0"/>
          <a:stretch/>
        </p:blipFill>
        <p:spPr>
          <a:xfrm>
            <a:off x="399725" y="1857525"/>
            <a:ext cx="6616300" cy="112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INTRODUCTION</a:t>
            </a:r>
            <a:endParaRPr b="1"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DESIGN</a:t>
            </a:r>
            <a:endParaRPr b="1"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IMPLEMENTATION WITH SAMPLE OUTPUT</a:t>
            </a:r>
            <a:endParaRPr b="1"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CONCLUSION</a:t>
            </a:r>
            <a:endParaRPr b="1"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REFERENCES</a:t>
            </a:r>
            <a:endParaRPr b="1"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EVALUATION PART2</a:t>
            </a:r>
            <a:endParaRPr/>
          </a:p>
        </p:txBody>
      </p:sp>
      <p:sp>
        <p:nvSpPr>
          <p:cNvPr id="274" name="Google Shape;274;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EVALUATION PART2:</a:t>
            </a:r>
            <a:endParaRPr b="1">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It involves evaluating the language model's answer based on a rubric derived from extracted product information. The assessment is conducted against "ideal" or "expert" (human-generated) answers. Additionally, normal and abnormal assistant answers are evaluated against the ideal response set.</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EVALUATION PART2</a:t>
            </a:r>
            <a:endParaRPr/>
          </a:p>
        </p:txBody>
      </p:sp>
      <p:sp>
        <p:nvSpPr>
          <p:cNvPr id="280" name="Google Shape;280;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latin typeface="Times New Roman"/>
              <a:ea typeface="Times New Roman"/>
              <a:cs typeface="Times New Roman"/>
              <a:sym typeface="Times New Roman"/>
            </a:endParaRPr>
          </a:p>
        </p:txBody>
      </p:sp>
      <p:pic>
        <p:nvPicPr>
          <p:cNvPr id="281" name="Google Shape;281;p45"/>
          <p:cNvPicPr preferRelativeResize="0"/>
          <p:nvPr/>
        </p:nvPicPr>
        <p:blipFill>
          <a:blip r:embed="rId3">
            <a:alphaModFix/>
          </a:blip>
          <a:stretch>
            <a:fillRect/>
          </a:stretch>
        </p:blipFill>
        <p:spPr>
          <a:xfrm>
            <a:off x="356200" y="1266325"/>
            <a:ext cx="7649351" cy="273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EVALUATION PART1</a:t>
            </a:r>
            <a:endParaRPr/>
          </a:p>
        </p:txBody>
      </p:sp>
      <p:sp>
        <p:nvSpPr>
          <p:cNvPr id="287" name="Google Shape;287;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Running the UI - After embedding, create a simple UI for the Question and Answer.</a:t>
            </a:r>
            <a:endParaRPr>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2D3B45"/>
                </a:solidFill>
                <a:latin typeface="Times New Roman"/>
                <a:ea typeface="Times New Roman"/>
                <a:cs typeface="Times New Roman"/>
                <a:sym typeface="Times New Roman"/>
              </a:rPr>
              <a:t>This will take a user's question, create an embedding of it, and compare it with the existing embeddings to retrieve the most relevant text from the scraped website.</a:t>
            </a:r>
            <a:endParaRPr>
              <a:solidFill>
                <a:srgbClr val="2D3B45"/>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2D3B45"/>
                </a:solidFill>
                <a:latin typeface="Times New Roman"/>
                <a:ea typeface="Times New Roman"/>
                <a:cs typeface="Times New Roman"/>
                <a:sym typeface="Times New Roman"/>
              </a:rPr>
              <a:t>The gpt-3.5-turbo-instruct model is then used to  generate a natural sounding answer based on the retrieved text.</a:t>
            </a:r>
            <a:endParaRPr>
              <a:solidFill>
                <a:srgbClr val="2D3B45"/>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2D3B45"/>
                </a:solidFill>
                <a:latin typeface="Times New Roman"/>
                <a:ea typeface="Times New Roman"/>
                <a:cs typeface="Times New Roman"/>
                <a:sym typeface="Times New Roman"/>
              </a:rPr>
              <a:t>The website will be running on </a:t>
            </a:r>
            <a:r>
              <a:rPr lang="en" u="sng">
                <a:solidFill>
                  <a:schemeClr val="hlink"/>
                </a:solidFill>
                <a:latin typeface="Times New Roman"/>
                <a:ea typeface="Times New Roman"/>
                <a:cs typeface="Times New Roman"/>
                <a:sym typeface="Times New Roman"/>
                <a:hlinkClick r:id="rId3"/>
              </a:rPr>
              <a:t>http://127.0.0.1:5000/</a:t>
            </a:r>
            <a:r>
              <a:rPr lang="en">
                <a:solidFill>
                  <a:srgbClr val="2D3B45"/>
                </a:solidFill>
                <a:latin typeface="Times New Roman"/>
                <a:ea typeface="Times New Roman"/>
                <a:cs typeface="Times New Roman"/>
                <a:sym typeface="Times New Roman"/>
              </a:rPr>
              <a:t> </a:t>
            </a:r>
            <a:endParaRPr>
              <a:solidFill>
                <a:srgbClr val="2D3B45"/>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93" name="Google Shape;293;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project provides a comprehensive exploration of key components in developing a robust customer support system. In conclusion, the application of these techniques not only improves the efficiency of support systems but also plays a crucial role in cultivating customer trust, satisfaction, and loyalty in the dynamic landscape.</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99" name="Google Shape;299;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LINK:</a:t>
            </a:r>
            <a:endParaRPr/>
          </a:p>
          <a:p>
            <a:pPr indent="0" lvl="0" marL="0" rtl="0" algn="l">
              <a:spcBef>
                <a:spcPts val="1200"/>
              </a:spcBef>
              <a:spcAft>
                <a:spcPts val="0"/>
              </a:spcAft>
              <a:buNone/>
            </a:pPr>
            <a:r>
              <a:rPr lang="en" u="sng">
                <a:solidFill>
                  <a:schemeClr val="hlink"/>
                </a:solidFill>
                <a:hlinkClick r:id="rId3"/>
              </a:rPr>
              <a:t>https://github.com/savithashreem07/Machine-Learning/tree/main/Customer%20Support%20System%20(QandA)</a:t>
            </a:r>
            <a:r>
              <a:rPr lang="en"/>
              <a:t> </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REFERENCES:</a:t>
            </a:r>
            <a:endParaRPr/>
          </a:p>
          <a:p>
            <a:pPr indent="0" lvl="0" marL="0" rtl="0" algn="l">
              <a:spcBef>
                <a:spcPts val="1200"/>
              </a:spcBef>
              <a:spcAft>
                <a:spcPts val="0"/>
              </a:spcAft>
              <a:buNone/>
            </a:pPr>
            <a:r>
              <a:rPr lang="en" u="sng">
                <a:solidFill>
                  <a:schemeClr val="hlink"/>
                </a:solidFill>
                <a:hlinkClick r:id="rId4"/>
              </a:rPr>
              <a:t>https://platform.openai.com/docs/guides/moderation/overview</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56" name="Google Shape;156;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This project focuses on crucial aspects such as input moderation, prompt injection prevention, service request classification, Chain of Thought Reasoning for user queries, and output evaluation.</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Starting with input moderation, we utilize OpenAI's Moderation API to assess customer comments for appropriateness. The assignment delves into prompt injection prevention, studying methods to secure language models and implementing safeguards. Service request classification and logical response generation play key roles in ensuring effective customer assistance. To validate system performance, a Model Self-Evaluation technique assesses factual accuracy by comparing responses with ideal answers. </a:t>
            </a:r>
            <a:r>
              <a:rPr lang="en">
                <a:solidFill>
                  <a:srgbClr val="37415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62" name="Google Shape;162;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It is built in Python Programming language using Flask framework.</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five major steps involved are:</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Moderation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Classification of service requests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Chain of Thoughts Reasoning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Check Output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Evaluation</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168" name="Google Shape;168;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Create python virtual environment</a:t>
            </a:r>
            <a:endParaRPr/>
          </a:p>
          <a:p>
            <a:pPr indent="0" lvl="0" marL="457200" rtl="0" algn="l">
              <a:spcBef>
                <a:spcPts val="1200"/>
              </a:spcBef>
              <a:spcAft>
                <a:spcPts val="0"/>
              </a:spcAft>
              <a:buNone/>
            </a:pPr>
            <a:r>
              <a:rPr lang="en">
                <a:highlight>
                  <a:srgbClr val="FFFF00"/>
                </a:highlight>
              </a:rPr>
              <a:t>sudo apt install python3.10 -venv</a:t>
            </a:r>
            <a:endParaRPr>
              <a:highlight>
                <a:srgbClr val="FFFF00"/>
              </a:highlight>
            </a:endParaRPr>
          </a:p>
          <a:p>
            <a:pPr indent="0" lvl="0" marL="0" rtl="0" algn="l">
              <a:spcBef>
                <a:spcPts val="1200"/>
              </a:spcBef>
              <a:spcAft>
                <a:spcPts val="0"/>
              </a:spcAft>
              <a:buNone/>
            </a:pPr>
            <a:r>
              <a:rPr lang="en"/>
              <a:t>Install the required packages</a:t>
            </a:r>
            <a:endParaRPr/>
          </a:p>
          <a:p>
            <a:pPr indent="0" lvl="0" marL="457200" rtl="0" algn="l">
              <a:spcBef>
                <a:spcPts val="1200"/>
              </a:spcBef>
              <a:spcAft>
                <a:spcPts val="0"/>
              </a:spcAft>
              <a:buNone/>
            </a:pPr>
            <a:r>
              <a:rPr lang="en">
                <a:highlight>
                  <a:srgbClr val="FFFF00"/>
                </a:highlight>
              </a:rPr>
              <a:t>python -m venv env</a:t>
            </a:r>
            <a:endParaRPr>
              <a:highlight>
                <a:srgbClr val="FFFF00"/>
              </a:highlight>
            </a:endParaRPr>
          </a:p>
          <a:p>
            <a:pPr indent="0" lvl="0" marL="457200" rtl="0" algn="l">
              <a:spcBef>
                <a:spcPts val="1200"/>
              </a:spcBef>
              <a:spcAft>
                <a:spcPts val="0"/>
              </a:spcAft>
              <a:buNone/>
            </a:pPr>
            <a:r>
              <a:rPr lang="en">
                <a:highlight>
                  <a:srgbClr val="FFFF00"/>
                </a:highlight>
              </a:rPr>
              <a:t>source env/bin/activate</a:t>
            </a:r>
            <a:endParaRPr>
              <a:highlight>
                <a:srgbClr val="FFFF00"/>
              </a:highlight>
            </a:endParaRPr>
          </a:p>
          <a:p>
            <a:pPr indent="0" lvl="0" marL="457200" rtl="0" algn="l">
              <a:spcBef>
                <a:spcPts val="1200"/>
              </a:spcBef>
              <a:spcAft>
                <a:spcPts val="0"/>
              </a:spcAft>
              <a:buNone/>
            </a:pPr>
            <a:r>
              <a:rPr lang="en">
                <a:highlight>
                  <a:srgbClr val="FFFF00"/>
                </a:highlight>
              </a:rPr>
              <a:t>pip install -r requirements.txt</a:t>
            </a:r>
            <a:endParaRPr>
              <a:highlight>
                <a:srgbClr val="FFFF00"/>
              </a:highlight>
            </a:endParaRPr>
          </a:p>
          <a:p>
            <a:pPr indent="0" lvl="0" marL="0" rtl="0" algn="l">
              <a:spcBef>
                <a:spcPts val="1200"/>
              </a:spcBef>
              <a:spcAft>
                <a:spcPts val="0"/>
              </a:spcAft>
              <a:buNone/>
            </a:pPr>
            <a:r>
              <a:rPr lang="en">
                <a:highlight>
                  <a:schemeClr val="lt1"/>
                </a:highlight>
              </a:rPr>
              <a:t>Flask installation</a:t>
            </a:r>
            <a:endParaRPr>
              <a:highlight>
                <a:schemeClr val="lt1"/>
              </a:highlight>
            </a:endParaRPr>
          </a:p>
          <a:p>
            <a:pPr indent="457200" lvl="0" marL="0" rtl="0" algn="l">
              <a:spcBef>
                <a:spcPts val="1200"/>
              </a:spcBef>
              <a:spcAft>
                <a:spcPts val="0"/>
              </a:spcAft>
              <a:buNone/>
            </a:pPr>
            <a:r>
              <a:rPr lang="en">
                <a:highlight>
                  <a:srgbClr val="FFFF00"/>
                </a:highlight>
              </a:rPr>
              <a:t>pip install flask</a:t>
            </a:r>
            <a:endParaRPr>
              <a:highlight>
                <a:srgbClr val="FFFF00"/>
              </a:highlight>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MODERATION</a:t>
            </a:r>
            <a:endParaRPr/>
          </a:p>
        </p:txBody>
      </p:sp>
      <p:sp>
        <p:nvSpPr>
          <p:cNvPr id="174" name="Google Shape;17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MODERATION </a:t>
            </a:r>
            <a:r>
              <a:rPr lang="en">
                <a:latin typeface="Times New Roman"/>
                <a:ea typeface="Times New Roman"/>
                <a:cs typeface="Times New Roman"/>
                <a:sym typeface="Times New Roman"/>
              </a:rPr>
              <a:t>- The goal is to ensure that customer comments are appropriate and free from any inappropriate content. This involves generating customer comments, modifying them to include potential moderation-worthy messages, and utilizing OpenAI's Moderation API for content evaluation.</a:t>
            </a:r>
            <a:endParaRPr>
              <a:latin typeface="Times New Roman"/>
              <a:ea typeface="Times New Roman"/>
              <a:cs typeface="Times New Roman"/>
              <a:sym typeface="Times New Roman"/>
            </a:endParaRPr>
          </a:p>
          <a:p>
            <a:pPr indent="0" lvl="0" marL="0" rtl="0" algn="l">
              <a:spcBef>
                <a:spcPts val="1200"/>
              </a:spcBef>
              <a:spcAft>
                <a:spcPts val="1200"/>
              </a:spcAft>
              <a:buNone/>
            </a:pPr>
            <a:r>
              <a:rPr b="1" lang="en">
                <a:latin typeface="Times New Roman"/>
                <a:ea typeface="Times New Roman"/>
                <a:cs typeface="Times New Roman"/>
                <a:sym typeface="Times New Roman"/>
              </a:rPr>
              <a:t>Checking inappropriate prompts:</a:t>
            </a:r>
            <a:endParaRPr b="1">
              <a:latin typeface="Times New Roman"/>
              <a:ea typeface="Times New Roman"/>
              <a:cs typeface="Times New Roman"/>
              <a:sym typeface="Times New Roman"/>
            </a:endParaRPr>
          </a:p>
        </p:txBody>
      </p:sp>
      <p:pic>
        <p:nvPicPr>
          <p:cNvPr id="175" name="Google Shape;175;p30"/>
          <p:cNvPicPr preferRelativeResize="0"/>
          <p:nvPr/>
        </p:nvPicPr>
        <p:blipFill>
          <a:blip r:embed="rId3">
            <a:alphaModFix/>
          </a:blip>
          <a:stretch>
            <a:fillRect/>
          </a:stretch>
        </p:blipFill>
        <p:spPr>
          <a:xfrm>
            <a:off x="311700" y="3238075"/>
            <a:ext cx="8520599" cy="1504950"/>
          </a:xfrm>
          <a:prstGeom prst="rect">
            <a:avLst/>
          </a:prstGeom>
          <a:noFill/>
          <a:ln>
            <a:noFill/>
          </a:ln>
        </p:spPr>
      </p:pic>
      <p:sp>
        <p:nvSpPr>
          <p:cNvPr id="176" name="Google Shape;176;p30"/>
          <p:cNvSpPr txBox="1"/>
          <p:nvPr/>
        </p:nvSpPr>
        <p:spPr>
          <a:xfrm>
            <a:off x="2851225" y="3505850"/>
            <a:ext cx="7287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r>
              <a:rPr lang="en"/>
              <a:t>- MODERATION</a:t>
            </a:r>
            <a:endParaRPr/>
          </a:p>
        </p:txBody>
      </p:sp>
      <p:sp>
        <p:nvSpPr>
          <p:cNvPr id="182" name="Google Shape;182;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OUTPUT:</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183" name="Google Shape;183;p31"/>
          <p:cNvPicPr preferRelativeResize="0"/>
          <p:nvPr/>
        </p:nvPicPr>
        <p:blipFill rotWithShape="1">
          <a:blip r:embed="rId3">
            <a:alphaModFix/>
          </a:blip>
          <a:srcRect b="45091" l="0" r="0" t="0"/>
          <a:stretch/>
        </p:blipFill>
        <p:spPr>
          <a:xfrm>
            <a:off x="1622450" y="1874725"/>
            <a:ext cx="5993351" cy="206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MODERATION</a:t>
            </a:r>
            <a:endParaRPr/>
          </a:p>
          <a:p>
            <a:pPr indent="0" lvl="0" marL="0" rtl="0" algn="l">
              <a:spcBef>
                <a:spcPts val="0"/>
              </a:spcBef>
              <a:spcAft>
                <a:spcPts val="0"/>
              </a:spcAft>
              <a:buNone/>
            </a:pPr>
            <a:r>
              <a:t/>
            </a:r>
            <a:endParaRPr/>
          </a:p>
        </p:txBody>
      </p:sp>
      <p:sp>
        <p:nvSpPr>
          <p:cNvPr id="189" name="Google Shape;189;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Prevent Prompt Injection:</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It occurs when users manipulate the AI system by providing input that overrides or bypasses intended instructions.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190" name="Google Shape;190;p32"/>
          <p:cNvPicPr preferRelativeResize="0"/>
          <p:nvPr/>
        </p:nvPicPr>
        <p:blipFill>
          <a:blip r:embed="rId3">
            <a:alphaModFix/>
          </a:blip>
          <a:stretch>
            <a:fillRect/>
          </a:stretch>
        </p:blipFill>
        <p:spPr>
          <a:xfrm>
            <a:off x="369875" y="2503075"/>
            <a:ext cx="2047875" cy="238125"/>
          </a:xfrm>
          <a:prstGeom prst="rect">
            <a:avLst/>
          </a:prstGeom>
          <a:noFill/>
          <a:ln>
            <a:noFill/>
          </a:ln>
        </p:spPr>
      </p:pic>
      <p:pic>
        <p:nvPicPr>
          <p:cNvPr id="191" name="Google Shape;191;p32"/>
          <p:cNvPicPr preferRelativeResize="0"/>
          <p:nvPr/>
        </p:nvPicPr>
        <p:blipFill rotWithShape="1">
          <a:blip r:embed="rId4">
            <a:alphaModFix/>
          </a:blip>
          <a:srcRect b="63343" l="0" r="0" t="0"/>
          <a:stretch/>
        </p:blipFill>
        <p:spPr>
          <a:xfrm>
            <a:off x="369875" y="2914450"/>
            <a:ext cx="6668799" cy="1885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CLASSIFICATION OF REQUESTS</a:t>
            </a:r>
            <a:endParaRPr/>
          </a:p>
        </p:txBody>
      </p:sp>
      <p:sp>
        <p:nvSpPr>
          <p:cNvPr id="197" name="Google Shape;19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CLASSIFICATION OF SERVICE REQUESTS</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It involves categorizing user messages to better understand and address their needs effectively.</a:t>
            </a:r>
            <a:endParaRPr>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USER INPUT:						OUTPUT:</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98" name="Google Shape;198;p33"/>
          <p:cNvPicPr preferRelativeResize="0"/>
          <p:nvPr/>
        </p:nvPicPr>
        <p:blipFill>
          <a:blip r:embed="rId3">
            <a:alphaModFix/>
          </a:blip>
          <a:stretch>
            <a:fillRect/>
          </a:stretch>
        </p:blipFill>
        <p:spPr>
          <a:xfrm>
            <a:off x="480650" y="2931225"/>
            <a:ext cx="3805951" cy="1695450"/>
          </a:xfrm>
          <a:prstGeom prst="rect">
            <a:avLst/>
          </a:prstGeom>
          <a:noFill/>
          <a:ln>
            <a:noFill/>
          </a:ln>
        </p:spPr>
      </p:pic>
      <p:pic>
        <p:nvPicPr>
          <p:cNvPr id="199" name="Google Shape;199;p33"/>
          <p:cNvPicPr preferRelativeResize="0"/>
          <p:nvPr/>
        </p:nvPicPr>
        <p:blipFill rotWithShape="1">
          <a:blip r:embed="rId4">
            <a:alphaModFix/>
          </a:blip>
          <a:srcRect b="0" l="0" r="27588" t="6777"/>
          <a:stretch/>
        </p:blipFill>
        <p:spPr>
          <a:xfrm>
            <a:off x="4572000" y="3560225"/>
            <a:ext cx="4207374" cy="87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