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3" r:id="rId5"/>
    <p:sldId id="257" r:id="rId6"/>
    <p:sldId id="260" r:id="rId7"/>
    <p:sldId id="261" r:id="rId8"/>
    <p:sldId id="262" r:id="rId9"/>
    <p:sldId id="264" r:id="rId10"/>
    <p:sldId id="265" r:id="rId11"/>
    <p:sldId id="266" r:id="rId12"/>
    <p:sldId id="267" r:id="rId13"/>
    <p:sldId id="280" r:id="rId14"/>
    <p:sldId id="281" r:id="rId15"/>
    <p:sldId id="282" r:id="rId16"/>
    <p:sldId id="283" r:id="rId17"/>
    <p:sldId id="284"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6" d="100"/>
          <a:sy n="86" d="100"/>
        </p:scale>
        <p:origin x="-15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F66ADC1F-0E6C-41AB-8036-F2FC9FBC1FC7}" type="datetimeFigureOut">
              <a:rPr lang="en-IN" smtClean="0"/>
              <a:t>16-04-2023</a:t>
            </a:fld>
            <a:endParaRPr lang="en-IN"/>
          </a:p>
        </p:txBody>
      </p:sp>
      <p:sp>
        <p:nvSpPr>
          <p:cNvPr id="5" name="Footer Placeholder 4"/>
          <p:cNvSpPr>
            <a:spLocks noGrp="1"/>
          </p:cNvSpPr>
          <p:nvPr>
            <p:ph type="ftr" sz="quarter" idx="11"/>
          </p:nvPr>
        </p:nvSpPr>
        <p:spPr bwMode="white"/>
        <p:txBody>
          <a:bodyPr/>
          <a:lstStyle/>
          <a:p>
            <a:endParaRPr lang="en-IN"/>
          </a:p>
        </p:txBody>
      </p:sp>
      <p:sp>
        <p:nvSpPr>
          <p:cNvPr id="6" name="Slide Number Placeholder 5"/>
          <p:cNvSpPr>
            <a:spLocks noGrp="1"/>
          </p:cNvSpPr>
          <p:nvPr>
            <p:ph type="sldNum" sz="quarter" idx="12"/>
          </p:nvPr>
        </p:nvSpPr>
        <p:spPr/>
        <p:txBody>
          <a:bodyPr/>
          <a:lstStyle/>
          <a:p>
            <a:fld id="{405B9752-E988-4939-BE97-699FE0493CD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6ADC1F-0E6C-41AB-8036-F2FC9FBC1FC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B9752-E988-4939-BE97-699FE0493CD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6ADC1F-0E6C-41AB-8036-F2FC9FBC1FC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B9752-E988-4939-BE97-699FE0493CD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6ADC1F-0E6C-41AB-8036-F2FC9FBC1FC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B9752-E988-4939-BE97-699FE0493CDF}" type="slidenum">
              <a:rPr lang="en-IN" smtClean="0"/>
              <a:t>‹#›</a:t>
            </a:fld>
            <a:endParaRPr lang="en-IN"/>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6ADC1F-0E6C-41AB-8036-F2FC9FBC1FC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B9752-E988-4939-BE97-699FE0493CDF}" type="slidenum">
              <a:rPr lang="en-IN" smtClean="0"/>
              <a:t>‹#›</a:t>
            </a:fld>
            <a:endParaRPr lang="en-IN"/>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66ADC1F-0E6C-41AB-8036-F2FC9FBC1FC7}"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5B9752-E988-4939-BE97-699FE0493CDF}" type="slidenum">
              <a:rPr lang="en-IN" smtClean="0"/>
              <a:t>‹#›</a:t>
            </a:fld>
            <a:endParaRPr lang="en-IN"/>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66ADC1F-0E6C-41AB-8036-F2FC9FBC1FC7}"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5B9752-E988-4939-BE97-699FE0493CD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6ADC1F-0E6C-41AB-8036-F2FC9FBC1FC7}"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5B9752-E988-4939-BE97-699FE0493CDF}" type="slidenum">
              <a:rPr lang="en-IN" smtClean="0"/>
              <a:t>‹#›</a:t>
            </a:fld>
            <a:endParaRPr lang="en-IN"/>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66ADC1F-0E6C-41AB-8036-F2FC9FBC1FC7}"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5B9752-E988-4939-BE97-699FE0493CD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6ADC1F-0E6C-41AB-8036-F2FC9FBC1FC7}"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5B9752-E988-4939-BE97-699FE0493CDF}" type="slidenum">
              <a:rPr lang="en-IN" smtClean="0"/>
              <a:t>‹#›</a:t>
            </a:fld>
            <a:endParaRPr lang="en-IN"/>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6ADC1F-0E6C-41AB-8036-F2FC9FBC1FC7}"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5B9752-E988-4939-BE97-699FE0493CD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F66ADC1F-0E6C-41AB-8036-F2FC9FBC1FC7}" type="datetimeFigureOut">
              <a:rPr lang="en-IN" smtClean="0"/>
              <a:t>16-04-2023</a:t>
            </a:fld>
            <a:endParaRPr lang="en-IN"/>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IN"/>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405B9752-E988-4939-BE97-699FE0493CD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savid" TargetMode="External"/><Relationship Id="rId2" Type="http://schemas.openxmlformats.org/officeDocument/2006/relationships/hyperlink" Target="shanthin" TargetMode="External"/><Relationship Id="rId1" Type="http://schemas.openxmlformats.org/officeDocument/2006/relationships/slideLayout" Target="../slideLayouts/slideLayout2.xml"/><Relationship Id="rId5" Type="http://schemas.openxmlformats.org/officeDocument/2006/relationships/hyperlink" Target="vani" TargetMode="External"/><Relationship Id="rId4" Type="http://schemas.openxmlformats.org/officeDocument/2006/relationships/hyperlink" Target="sr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0"/>
            <a:ext cx="7772400" cy="1470025"/>
          </a:xfrm>
        </p:spPr>
        <p:txBody>
          <a:bodyPr>
            <a:normAutofit fontScale="90000"/>
          </a:bodyPr>
          <a:lstStyle/>
          <a:p>
            <a:r>
              <a:rPr lang="en-US" dirty="0" smtClean="0">
                <a:latin typeface="Algerian" pitchFamily="82" charset="0"/>
              </a:rPr>
              <a:t>Build an event management using </a:t>
            </a:r>
            <a:r>
              <a:rPr lang="en-US" dirty="0" err="1" smtClean="0">
                <a:latin typeface="Algerian" pitchFamily="82" charset="0"/>
              </a:rPr>
              <a:t>salesforce</a:t>
            </a:r>
            <a:endParaRPr lang="en-IN" dirty="0">
              <a:latin typeface="Algerian" pitchFamily="82" charset="0"/>
            </a:endParaRPr>
          </a:p>
        </p:txBody>
      </p:sp>
    </p:spTree>
    <p:extLst>
      <p:ext uri="{BB962C8B-B14F-4D97-AF65-F5344CB8AC3E}">
        <p14:creationId xmlns:p14="http://schemas.microsoft.com/office/powerpoint/2010/main" val="3532855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124200"/>
            <a:ext cx="6400800" cy="685800"/>
          </a:xfrm>
        </p:spPr>
        <p:txBody>
          <a:bodyPr>
            <a:normAutofit/>
          </a:bodyPr>
          <a:lstStyle/>
          <a:p>
            <a:r>
              <a:rPr lang="en-US" dirty="0" smtClean="0"/>
              <a:t>Result</a:t>
            </a:r>
            <a:endParaRPr lang="en-IN" dirty="0"/>
          </a:p>
        </p:txBody>
      </p:sp>
    </p:spTree>
    <p:extLst>
      <p:ext uri="{BB962C8B-B14F-4D97-AF65-F5344CB8AC3E}">
        <p14:creationId xmlns:p14="http://schemas.microsoft.com/office/powerpoint/2010/main" val="553718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itannic Bold" pitchFamily="34" charset="0"/>
              </a:rPr>
              <a:t>3.1. data model</a:t>
            </a:r>
            <a:endParaRPr lang="en-IN" dirty="0">
              <a:latin typeface="Britannic Bold"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60490554"/>
              </p:ext>
            </p:extLst>
          </p:nvPr>
        </p:nvGraphicFramePr>
        <p:xfrm>
          <a:off x="1371600" y="2743200"/>
          <a:ext cx="6096000" cy="1971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OBJECT NAME</a:t>
                      </a:r>
                      <a:endParaRPr lang="en-IN" dirty="0"/>
                    </a:p>
                  </a:txBody>
                  <a:tcPr/>
                </a:tc>
                <a:tc>
                  <a:txBody>
                    <a:bodyPr/>
                    <a:lstStyle/>
                    <a:p>
                      <a:r>
                        <a:rPr lang="en-US" dirty="0" smtClean="0"/>
                        <a:t>LABEL</a:t>
                      </a:r>
                      <a:endParaRPr lang="en-IN" dirty="0"/>
                    </a:p>
                  </a:txBody>
                  <a:tcPr/>
                </a:tc>
                <a:tc>
                  <a:txBody>
                    <a:bodyPr/>
                    <a:lstStyle/>
                    <a:p>
                      <a:r>
                        <a:rPr lang="en-US" dirty="0" smtClean="0"/>
                        <a:t>DATA TYPE</a:t>
                      </a:r>
                      <a:endParaRPr lang="en-IN" dirty="0"/>
                    </a:p>
                  </a:txBody>
                  <a:tcPr/>
                </a:tc>
              </a:tr>
              <a:tr h="370840">
                <a:tc>
                  <a:txBody>
                    <a:bodyPr/>
                    <a:lstStyle/>
                    <a:p>
                      <a:r>
                        <a:rPr lang="en-US" dirty="0" smtClean="0"/>
                        <a:t>Event</a:t>
                      </a:r>
                      <a:endParaRPr lang="en-IN" dirty="0"/>
                    </a:p>
                  </a:txBody>
                  <a:tcPr/>
                </a:tc>
                <a:tc>
                  <a:txBody>
                    <a:bodyPr/>
                    <a:lstStyle/>
                    <a:p>
                      <a:r>
                        <a:rPr lang="en-US" dirty="0" smtClean="0"/>
                        <a:t>Event </a:t>
                      </a:r>
                      <a:endParaRPr lang="en-IN" dirty="0"/>
                    </a:p>
                  </a:txBody>
                  <a:tcPr/>
                </a:tc>
                <a:tc>
                  <a:txBody>
                    <a:bodyPr/>
                    <a:lstStyle/>
                    <a:p>
                      <a:r>
                        <a:rPr lang="en-US" dirty="0" smtClean="0"/>
                        <a:t>Text</a:t>
                      </a:r>
                      <a:endParaRPr lang="en-IN" dirty="0"/>
                    </a:p>
                  </a:txBody>
                  <a:tcPr/>
                </a:tc>
              </a:tr>
              <a:tr h="370840">
                <a:tc>
                  <a:txBody>
                    <a:bodyPr/>
                    <a:lstStyle/>
                    <a:p>
                      <a:r>
                        <a:rPr lang="en-US" dirty="0" smtClean="0"/>
                        <a:t>Attendee</a:t>
                      </a:r>
                      <a:endParaRPr lang="en-IN" dirty="0"/>
                    </a:p>
                  </a:txBody>
                  <a:tcPr/>
                </a:tc>
                <a:tc>
                  <a:txBody>
                    <a:bodyPr/>
                    <a:lstStyle/>
                    <a:p>
                      <a:r>
                        <a:rPr lang="en-US" dirty="0" smtClean="0"/>
                        <a:t>Attendee</a:t>
                      </a:r>
                      <a:endParaRPr lang="en-IN" dirty="0"/>
                    </a:p>
                  </a:txBody>
                  <a:tcPr/>
                </a:tc>
                <a:tc>
                  <a:txBody>
                    <a:bodyPr/>
                    <a:lstStyle/>
                    <a:p>
                      <a:r>
                        <a:rPr lang="en-US" dirty="0" smtClean="0"/>
                        <a:t>Text</a:t>
                      </a:r>
                      <a:endParaRPr lang="en-IN" dirty="0"/>
                    </a:p>
                  </a:txBody>
                  <a:tcPr/>
                </a:tc>
              </a:tr>
              <a:tr h="487680">
                <a:tc>
                  <a:txBody>
                    <a:bodyPr/>
                    <a:lstStyle/>
                    <a:p>
                      <a:r>
                        <a:rPr lang="en-US" dirty="0" smtClean="0"/>
                        <a:t>Speaker</a:t>
                      </a:r>
                      <a:endParaRPr lang="en-IN" dirty="0"/>
                    </a:p>
                  </a:txBody>
                  <a:tcPr/>
                </a:tc>
                <a:tc>
                  <a:txBody>
                    <a:bodyPr/>
                    <a:lstStyle/>
                    <a:p>
                      <a:r>
                        <a:rPr lang="en-US" dirty="0" smtClean="0"/>
                        <a:t>Speaker</a:t>
                      </a:r>
                      <a:endParaRPr lang="en-IN" dirty="0"/>
                    </a:p>
                  </a:txBody>
                  <a:tcPr/>
                </a:tc>
                <a:tc>
                  <a:txBody>
                    <a:bodyPr/>
                    <a:lstStyle/>
                    <a:p>
                      <a:r>
                        <a:rPr lang="en-US" dirty="0" smtClean="0"/>
                        <a:t>Text</a:t>
                      </a:r>
                      <a:endParaRPr lang="en-IN" dirty="0"/>
                    </a:p>
                  </a:txBody>
                  <a:tcPr/>
                </a:tc>
              </a:tr>
              <a:tr h="370840">
                <a:tc>
                  <a:txBody>
                    <a:bodyPr/>
                    <a:lstStyle/>
                    <a:p>
                      <a:r>
                        <a:rPr lang="en-US" dirty="0" smtClean="0"/>
                        <a:t>Vendor</a:t>
                      </a:r>
                      <a:endParaRPr lang="en-IN" dirty="0"/>
                    </a:p>
                  </a:txBody>
                  <a:tcPr/>
                </a:tc>
                <a:tc>
                  <a:txBody>
                    <a:bodyPr/>
                    <a:lstStyle/>
                    <a:p>
                      <a:r>
                        <a:rPr lang="en-US" dirty="0" smtClean="0"/>
                        <a:t>Vendor</a:t>
                      </a:r>
                      <a:endParaRPr lang="en-IN" dirty="0"/>
                    </a:p>
                  </a:txBody>
                  <a:tcPr/>
                </a:tc>
                <a:tc>
                  <a:txBody>
                    <a:bodyPr/>
                    <a:lstStyle/>
                    <a:p>
                      <a:r>
                        <a:rPr lang="en-US" dirty="0" smtClean="0"/>
                        <a:t>Text</a:t>
                      </a:r>
                      <a:endParaRPr lang="en-IN" dirty="0"/>
                    </a:p>
                  </a:txBody>
                  <a:tcPr/>
                </a:tc>
              </a:tr>
            </a:tbl>
          </a:graphicData>
        </a:graphic>
      </p:graphicFrame>
    </p:spTree>
    <p:extLst>
      <p:ext uri="{BB962C8B-B14F-4D97-AF65-F5344CB8AC3E}">
        <p14:creationId xmlns:p14="http://schemas.microsoft.com/office/powerpoint/2010/main" val="2451562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990600"/>
            <a:ext cx="7086600" cy="4495800"/>
          </a:xfrm>
        </p:spPr>
      </p:pic>
    </p:spTree>
    <p:extLst>
      <p:ext uri="{BB962C8B-B14F-4D97-AF65-F5344CB8AC3E}">
        <p14:creationId xmlns:p14="http://schemas.microsoft.com/office/powerpoint/2010/main" val="4086834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DANIELRAJ\Pictures\Screenshots\Screenshot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91250"/>
            <a:ext cx="6934200" cy="424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3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a:t>
            </a:r>
            <a:endParaRPr lang="en-IN" dirty="0"/>
          </a:p>
        </p:txBody>
      </p:sp>
      <p:sp>
        <p:nvSpPr>
          <p:cNvPr id="3" name="Content Placeholder 2"/>
          <p:cNvSpPr>
            <a:spLocks noGrp="1"/>
          </p:cNvSpPr>
          <p:nvPr>
            <p:ph idx="1"/>
          </p:nvPr>
        </p:nvSpPr>
        <p:spPr/>
        <p:txBody>
          <a:bodyPr/>
          <a:lstStyle/>
          <a:p>
            <a:endParaRPr lang="en-IN"/>
          </a:p>
        </p:txBody>
      </p:sp>
      <p:pic>
        <p:nvPicPr>
          <p:cNvPr id="2050" name="Picture 2" descr="C:\Users\DANIELRAJ\Pictures\Screenshots\Screenshot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7086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17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attendee</a:t>
            </a:r>
            <a:endParaRPr lang="en-IN" dirty="0"/>
          </a:p>
        </p:txBody>
      </p:sp>
      <p:pic>
        <p:nvPicPr>
          <p:cNvPr id="3074" name="Picture 2" descr="C:\Users\DANIELRAJ\Pictures\Screenshots\Screenshot (7).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61344" y="2438400"/>
            <a:ext cx="5421312"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8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a:t>
            </a:r>
            <a:endParaRPr lang="en-IN" dirty="0"/>
          </a:p>
        </p:txBody>
      </p:sp>
      <p:pic>
        <p:nvPicPr>
          <p:cNvPr id="4098" name="Picture 2" descr="C:\Users\DANIELRAJ\Pictures\Screenshots\Screenshot (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6248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01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vendor</a:t>
            </a:r>
            <a:endParaRPr lang="en-IN" dirty="0"/>
          </a:p>
        </p:txBody>
      </p:sp>
      <p:pic>
        <p:nvPicPr>
          <p:cNvPr id="5122" name="Picture 2" descr="C:\Users\DANIELRAJ\Pictures\Screenshots\Screenshot (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60960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847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0"/>
            <a:ext cx="6400800" cy="685800"/>
          </a:xfrm>
        </p:spPr>
        <p:txBody>
          <a:bodyPr>
            <a:normAutofit fontScale="90000"/>
          </a:bodyPr>
          <a:lstStyle/>
          <a:p>
            <a:r>
              <a:rPr lang="en-US" dirty="0" smtClean="0"/>
              <a:t>4. Trailhead profile public </a:t>
            </a:r>
            <a:r>
              <a:rPr lang="en-US" dirty="0" err="1" smtClean="0"/>
              <a:t>url</a:t>
            </a:r>
            <a:endParaRPr lang="en-IN" dirty="0"/>
          </a:p>
        </p:txBody>
      </p:sp>
    </p:spTree>
    <p:extLst>
      <p:ext uri="{BB962C8B-B14F-4D97-AF65-F5344CB8AC3E}">
        <p14:creationId xmlns:p14="http://schemas.microsoft.com/office/powerpoint/2010/main" val="775140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nstantia" pitchFamily="18" charset="0"/>
              </a:rPr>
              <a:t>Trailhead profile public </a:t>
            </a:r>
            <a:r>
              <a:rPr lang="en-US" dirty="0" err="1" smtClean="0">
                <a:latin typeface="Constantia" pitchFamily="18" charset="0"/>
              </a:rPr>
              <a:t>url</a:t>
            </a:r>
            <a:endParaRPr lang="en-IN" dirty="0">
              <a:latin typeface="Constantia" pitchFamily="18" charset="0"/>
            </a:endParaRPr>
          </a:p>
        </p:txBody>
      </p:sp>
      <p:sp>
        <p:nvSpPr>
          <p:cNvPr id="3" name="Content Placeholder 2"/>
          <p:cNvSpPr>
            <a:spLocks noGrp="1"/>
          </p:cNvSpPr>
          <p:nvPr>
            <p:ph idx="1"/>
          </p:nvPr>
        </p:nvSpPr>
        <p:spPr/>
        <p:txBody>
          <a:bodyPr/>
          <a:lstStyle/>
          <a:p>
            <a:pPr marL="285750" indent="-285750">
              <a:buFont typeface="Wingdings" pitchFamily="2" charset="2"/>
              <a:buChar char="q"/>
            </a:pPr>
            <a:r>
              <a:rPr lang="en-US" dirty="0" smtClean="0"/>
              <a:t>Team lead </a:t>
            </a:r>
            <a:r>
              <a:rPr lang="en-US" dirty="0" smtClean="0">
                <a:hlinkClick r:id="rId2" action="ppaction://hlinkfile"/>
              </a:rPr>
              <a:t>– https://trailblazer.me/id/shanb31</a:t>
            </a:r>
            <a:endParaRPr lang="en-US" dirty="0"/>
          </a:p>
          <a:p>
            <a:pPr marL="285750" indent="-285750">
              <a:buFont typeface="Wingdings" pitchFamily="2" charset="2"/>
              <a:buChar char="q"/>
            </a:pPr>
            <a:r>
              <a:rPr lang="en-US" dirty="0" smtClean="0"/>
              <a:t>Team member 1 </a:t>
            </a:r>
            <a:r>
              <a:rPr lang="en-US" dirty="0" smtClean="0">
                <a:hlinkClick r:id="rId3" action="ppaction://hlinkfile"/>
              </a:rPr>
              <a:t>– https://trailblazer.me/id/savid6</a:t>
            </a:r>
            <a:endParaRPr lang="en-US" dirty="0" smtClean="0"/>
          </a:p>
          <a:p>
            <a:pPr marL="285750" indent="-285750">
              <a:buFont typeface="Wingdings" pitchFamily="2" charset="2"/>
              <a:buChar char="q"/>
            </a:pPr>
            <a:r>
              <a:rPr lang="en-US" dirty="0" smtClean="0"/>
              <a:t>Team member 2 – </a:t>
            </a:r>
            <a:r>
              <a:rPr lang="en-US" dirty="0">
                <a:hlinkClick r:id="rId4" action="ppaction://hlinkfile"/>
              </a:rPr>
              <a:t>https://</a:t>
            </a:r>
            <a:r>
              <a:rPr lang="en-US" dirty="0" smtClean="0">
                <a:hlinkClick r:id="rId4" action="ppaction://hlinkfile"/>
              </a:rPr>
              <a:t>trailblazer.me/id/ssrisri</a:t>
            </a:r>
            <a:endParaRPr lang="en-US" dirty="0" smtClean="0"/>
          </a:p>
          <a:p>
            <a:pPr marL="285750" indent="-285750">
              <a:buFont typeface="Wingdings" pitchFamily="2" charset="2"/>
              <a:buChar char="q"/>
            </a:pPr>
            <a:r>
              <a:rPr lang="en-US" dirty="0" smtClean="0"/>
              <a:t>Team member 3 </a:t>
            </a:r>
            <a:r>
              <a:rPr lang="en-US" dirty="0" smtClean="0">
                <a:hlinkClick r:id="rId5" action="ppaction://hlinkfile"/>
              </a:rPr>
              <a:t>- </a:t>
            </a:r>
            <a:r>
              <a:rPr lang="en-US" dirty="0">
                <a:hlinkClick r:id="rId5" action="ppaction://hlinkfile"/>
              </a:rPr>
              <a:t>https://</a:t>
            </a:r>
            <a:r>
              <a:rPr lang="en-US" dirty="0" smtClean="0">
                <a:hlinkClick r:id="rId5" action="ppaction://hlinkfile"/>
              </a:rPr>
              <a:t>trailblazer.me/id/vaniv13</a:t>
            </a:r>
            <a:endParaRPr lang="en-IN" dirty="0"/>
          </a:p>
        </p:txBody>
      </p:sp>
    </p:spTree>
    <p:extLst>
      <p:ext uri="{BB962C8B-B14F-4D97-AF65-F5344CB8AC3E}">
        <p14:creationId xmlns:p14="http://schemas.microsoft.com/office/powerpoint/2010/main" val="484515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rnard MT Condensed" pitchFamily="18" charset="0"/>
              </a:rPr>
              <a:t>AGENDA</a:t>
            </a:r>
            <a:endParaRPr lang="en-IN" dirty="0">
              <a:latin typeface="Bernard MT Condensed" pitchFamily="18" charset="0"/>
            </a:endParaRPr>
          </a:p>
        </p:txBody>
      </p:sp>
      <p:sp>
        <p:nvSpPr>
          <p:cNvPr id="3" name="Content Placeholder 2"/>
          <p:cNvSpPr>
            <a:spLocks noGrp="1"/>
          </p:cNvSpPr>
          <p:nvPr>
            <p:ph idx="1"/>
          </p:nvPr>
        </p:nvSpPr>
        <p:spPr>
          <a:xfrm>
            <a:off x="1066800" y="2438400"/>
            <a:ext cx="7010400" cy="3048001"/>
          </a:xfrm>
        </p:spPr>
        <p:txBody>
          <a:bodyPr>
            <a:normAutofit fontScale="77500" lnSpcReduction="20000"/>
          </a:bodyPr>
          <a:lstStyle/>
          <a:p>
            <a:pPr marL="514350" indent="-514350">
              <a:buAutoNum type="arabicPeriod"/>
            </a:pPr>
            <a:r>
              <a:rPr lang="en-US" sz="2800" dirty="0" smtClean="0">
                <a:latin typeface="Britannic Bold" pitchFamily="34" charset="0"/>
              </a:rPr>
              <a:t>Introduction</a:t>
            </a:r>
          </a:p>
          <a:p>
            <a:pPr indent="0">
              <a:buNone/>
            </a:pPr>
            <a:r>
              <a:rPr lang="en-US" sz="2800" dirty="0">
                <a:latin typeface="Britannic Bold" pitchFamily="34" charset="0"/>
              </a:rPr>
              <a:t> </a:t>
            </a:r>
            <a:r>
              <a:rPr lang="en-US" sz="2800" dirty="0" smtClean="0">
                <a:latin typeface="Britannic Bold" pitchFamily="34" charset="0"/>
              </a:rPr>
              <a:t>   1.1 Overview</a:t>
            </a:r>
          </a:p>
          <a:p>
            <a:pPr indent="0">
              <a:buNone/>
            </a:pPr>
            <a:r>
              <a:rPr lang="en-US" sz="2800" dirty="0">
                <a:latin typeface="Britannic Bold" pitchFamily="34" charset="0"/>
              </a:rPr>
              <a:t> </a:t>
            </a:r>
            <a:r>
              <a:rPr lang="en-US" sz="2800" dirty="0" smtClean="0">
                <a:latin typeface="Britannic Bold" pitchFamily="34" charset="0"/>
              </a:rPr>
              <a:t>   1.2 Purpose</a:t>
            </a:r>
          </a:p>
          <a:p>
            <a:pPr marL="514350" indent="-514350">
              <a:buAutoNum type="arabicPeriod"/>
            </a:pPr>
            <a:r>
              <a:rPr lang="en-US" sz="2800" dirty="0" smtClean="0">
                <a:latin typeface="Britannic Bold" pitchFamily="34" charset="0"/>
              </a:rPr>
              <a:t>Problem Definition &amp; Design Thinking</a:t>
            </a:r>
          </a:p>
          <a:p>
            <a:pPr marL="514350" indent="-514350">
              <a:buAutoNum type="arabicPeriod"/>
            </a:pPr>
            <a:r>
              <a:rPr lang="en-US" sz="2800" dirty="0">
                <a:latin typeface="Britannic Bold" pitchFamily="34" charset="0"/>
              </a:rPr>
              <a:t> </a:t>
            </a:r>
            <a:r>
              <a:rPr lang="en-US" sz="2800" dirty="0" smtClean="0">
                <a:latin typeface="Britannic Bold" pitchFamily="34" charset="0"/>
              </a:rPr>
              <a:t>Result</a:t>
            </a:r>
          </a:p>
          <a:p>
            <a:pPr marL="514350" indent="-514350">
              <a:buAutoNum type="arabicPeriod"/>
            </a:pPr>
            <a:r>
              <a:rPr lang="en-US" sz="2800" dirty="0" smtClean="0">
                <a:latin typeface="Britannic Bold" pitchFamily="34" charset="0"/>
              </a:rPr>
              <a:t>Trailhead Profile Public URL</a:t>
            </a:r>
          </a:p>
          <a:p>
            <a:pPr indent="0">
              <a:buNone/>
            </a:pPr>
            <a:endParaRPr lang="en-US" sz="2800" dirty="0" smtClean="0">
              <a:latin typeface="Britannic Bold" pitchFamily="34" charset="0"/>
            </a:endParaRPr>
          </a:p>
          <a:p>
            <a:pPr marL="514350" indent="-514350">
              <a:buAutoNum type="arabicPeriod"/>
            </a:pPr>
            <a:endParaRPr lang="en-IN" sz="2800" dirty="0">
              <a:latin typeface="Britannic Bold" pitchFamily="34" charset="0"/>
            </a:endParaRPr>
          </a:p>
        </p:txBody>
      </p:sp>
    </p:spTree>
    <p:extLst>
      <p:ext uri="{BB962C8B-B14F-4D97-AF65-F5344CB8AC3E}">
        <p14:creationId xmlns:p14="http://schemas.microsoft.com/office/powerpoint/2010/main" val="121742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143000"/>
            <a:ext cx="6172200" cy="4572000"/>
          </a:xfrm>
        </p:spPr>
      </p:pic>
    </p:spTree>
    <p:extLst>
      <p:ext uri="{BB962C8B-B14F-4D97-AF65-F5344CB8AC3E}">
        <p14:creationId xmlns:p14="http://schemas.microsoft.com/office/powerpoint/2010/main" val="2331414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200400"/>
            <a:ext cx="6400800" cy="685800"/>
          </a:xfrm>
        </p:spPr>
        <p:txBody>
          <a:bodyPr>
            <a:normAutofit fontScale="90000"/>
          </a:bodyPr>
          <a:lstStyle/>
          <a:p>
            <a:r>
              <a:rPr lang="en-US" dirty="0" smtClean="0"/>
              <a:t>5. Advantages and disadvantages</a:t>
            </a:r>
            <a:endParaRPr lang="en-IN" dirty="0"/>
          </a:p>
        </p:txBody>
      </p:sp>
    </p:spTree>
    <p:extLst>
      <p:ext uri="{BB962C8B-B14F-4D97-AF65-F5344CB8AC3E}">
        <p14:creationId xmlns:p14="http://schemas.microsoft.com/office/powerpoint/2010/main" val="4050341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429000"/>
            <a:ext cx="7162800" cy="2971800"/>
          </a:xfrm>
        </p:spPr>
        <p:txBody>
          <a:bodyPr>
            <a:normAutofit fontScale="90000"/>
          </a:bodyPr>
          <a:lstStyle/>
          <a:p>
            <a:pPr algn="l"/>
            <a:r>
              <a:rPr lang="en-US" sz="2200" b="1" dirty="0" smtClean="0"/>
              <a:t>1.Opportunities </a:t>
            </a:r>
            <a:r>
              <a:rPr lang="en-US" sz="2200" b="1" dirty="0"/>
              <a:t>for </a:t>
            </a:r>
            <a:r>
              <a:rPr lang="en-US" sz="2200" b="1" dirty="0" smtClean="0"/>
              <a:t>creativity.</a:t>
            </a:r>
            <a:br>
              <a:rPr lang="en-US" sz="2200" b="1" dirty="0" smtClean="0"/>
            </a:br>
            <a:r>
              <a:rPr lang="en-US" sz="2200" b="1" dirty="0"/>
              <a:t>2. Ability to work on different </a:t>
            </a:r>
            <a:r>
              <a:rPr lang="en-US" sz="2200" b="1" dirty="0" smtClean="0"/>
              <a:t>events.</a:t>
            </a:r>
            <a:br>
              <a:rPr lang="en-US" sz="2200" b="1" dirty="0" smtClean="0"/>
            </a:br>
            <a:r>
              <a:rPr lang="en-US" sz="2200" b="1" dirty="0"/>
              <a:t>3. Few educational </a:t>
            </a:r>
            <a:r>
              <a:rPr lang="en-US" sz="2200" b="1" dirty="0" smtClean="0"/>
              <a:t>requirements</a:t>
            </a:r>
            <a:r>
              <a:rPr lang="en-US" b="1" dirty="0" smtClean="0"/>
              <a:t>.</a:t>
            </a: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endParaRPr lang="en-IN" dirty="0"/>
          </a:p>
        </p:txBody>
      </p:sp>
      <p:sp>
        <p:nvSpPr>
          <p:cNvPr id="4" name="Text Placeholder 3"/>
          <p:cNvSpPr>
            <a:spLocks noGrp="1"/>
          </p:cNvSpPr>
          <p:nvPr>
            <p:ph type="body" idx="1"/>
          </p:nvPr>
        </p:nvSpPr>
        <p:spPr>
          <a:xfrm>
            <a:off x="1447800" y="1752600"/>
            <a:ext cx="6248400" cy="1447800"/>
          </a:xfrm>
        </p:spPr>
        <p:txBody>
          <a:bodyPr/>
          <a:lstStyle/>
          <a:p>
            <a:r>
              <a:rPr lang="en-US" b="1" dirty="0" smtClean="0"/>
              <a:t>ADVANTAGES</a:t>
            </a:r>
            <a:endParaRPr lang="en-US" b="1" dirty="0"/>
          </a:p>
          <a:p>
            <a:endParaRPr lang="en-US" b="1" dirty="0" smtClean="0"/>
          </a:p>
        </p:txBody>
      </p:sp>
    </p:spTree>
    <p:extLst>
      <p:ext uri="{BB962C8B-B14F-4D97-AF65-F5344CB8AC3E}">
        <p14:creationId xmlns:p14="http://schemas.microsoft.com/office/powerpoint/2010/main" val="3771935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a:r>
            <a:br>
              <a:rPr lang="en-US" dirty="0"/>
            </a:br>
            <a:r>
              <a:rPr lang="en-US" dirty="0" smtClean="0"/>
              <a:t>advantages</a:t>
            </a:r>
            <a:endParaRPr lang="en-IN" dirty="0"/>
          </a:p>
        </p:txBody>
      </p:sp>
      <p:sp>
        <p:nvSpPr>
          <p:cNvPr id="5" name="Content Placeholder 4"/>
          <p:cNvSpPr>
            <a:spLocks noGrp="1"/>
          </p:cNvSpPr>
          <p:nvPr>
            <p:ph idx="1"/>
          </p:nvPr>
        </p:nvSpPr>
        <p:spPr/>
        <p:txBody>
          <a:bodyPr>
            <a:normAutofit fontScale="85000" lnSpcReduction="20000"/>
          </a:bodyPr>
          <a:lstStyle/>
          <a:p>
            <a:pPr indent="0">
              <a:buNone/>
            </a:pPr>
            <a:r>
              <a:rPr lang="en-US" b="1" dirty="0" smtClean="0"/>
              <a:t>1. Opportunities </a:t>
            </a:r>
            <a:r>
              <a:rPr lang="en-US" b="1" dirty="0"/>
              <a:t>for creativity</a:t>
            </a:r>
            <a:r>
              <a:rPr lang="en-US" dirty="0"/>
              <a:t>:</a:t>
            </a:r>
          </a:p>
          <a:p>
            <a:pPr indent="0">
              <a:buNone/>
            </a:pPr>
            <a:r>
              <a:rPr lang="en-US" dirty="0" smtClean="0"/>
              <a:t>As </a:t>
            </a:r>
            <a:r>
              <a:rPr lang="en-US" dirty="0"/>
              <a:t>an event manager, you can use your creative skills and talents to coordinate the details of parties and celebrations. </a:t>
            </a:r>
            <a:endParaRPr lang="en-US" dirty="0" smtClean="0"/>
          </a:p>
          <a:p>
            <a:pPr indent="0">
              <a:buNone/>
            </a:pPr>
            <a:r>
              <a:rPr lang="en-US" b="1" dirty="0" smtClean="0"/>
              <a:t>2</a:t>
            </a:r>
            <a:r>
              <a:rPr lang="en-US" b="1" dirty="0"/>
              <a:t>. Ability to work on different events</a:t>
            </a:r>
          </a:p>
          <a:p>
            <a:pPr indent="0">
              <a:buNone/>
            </a:pPr>
            <a:r>
              <a:rPr lang="en-US" dirty="0" smtClean="0"/>
              <a:t>    An </a:t>
            </a:r>
            <a:r>
              <a:rPr lang="en-US" dirty="0"/>
              <a:t>event manager often works on several types of events. For example, they might plan a business conference, holiday party, music festival or product </a:t>
            </a:r>
            <a:r>
              <a:rPr lang="en-US" dirty="0" smtClean="0"/>
              <a:t>launch</a:t>
            </a:r>
          </a:p>
          <a:p>
            <a:pPr indent="0">
              <a:buNone/>
            </a:pPr>
            <a:r>
              <a:rPr lang="en-US" b="1" dirty="0" smtClean="0"/>
              <a:t>3. Few </a:t>
            </a:r>
            <a:r>
              <a:rPr lang="en-US" b="1" dirty="0"/>
              <a:t>educational requirements</a:t>
            </a:r>
          </a:p>
          <a:p>
            <a:pPr indent="0">
              <a:buNone/>
            </a:pPr>
            <a:r>
              <a:rPr lang="en-US" dirty="0" smtClean="0"/>
              <a:t>   This </a:t>
            </a:r>
            <a:r>
              <a:rPr lang="en-US" dirty="0"/>
              <a:t>profession has few educational requirements for event managers to start their careers.</a:t>
            </a:r>
          </a:p>
          <a:p>
            <a:pPr indent="0">
              <a:buNone/>
            </a:pPr>
            <a:endParaRPr lang="en-US" dirty="0"/>
          </a:p>
          <a:p>
            <a:pPr indent="0">
              <a:buNone/>
            </a:pPr>
            <a:endParaRPr lang="en-US" dirty="0"/>
          </a:p>
          <a:p>
            <a:endParaRPr lang="en-IN" dirty="0"/>
          </a:p>
        </p:txBody>
      </p:sp>
    </p:spTree>
    <p:extLst>
      <p:ext uri="{BB962C8B-B14F-4D97-AF65-F5344CB8AC3E}">
        <p14:creationId xmlns:p14="http://schemas.microsoft.com/office/powerpoint/2010/main" val="3656242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disadvantagess</a:t>
            </a:r>
            <a:endParaRPr lang="en-IN" dirty="0"/>
          </a:p>
        </p:txBody>
      </p:sp>
      <p:sp>
        <p:nvSpPr>
          <p:cNvPr id="3" name="Content Placeholder 2"/>
          <p:cNvSpPr>
            <a:spLocks noGrp="1"/>
          </p:cNvSpPr>
          <p:nvPr>
            <p:ph idx="1"/>
          </p:nvPr>
        </p:nvSpPr>
        <p:spPr>
          <a:xfrm>
            <a:off x="2133600" y="2590800"/>
            <a:ext cx="6400800" cy="3048001"/>
          </a:xfrm>
        </p:spPr>
        <p:txBody>
          <a:bodyPr/>
          <a:lstStyle/>
          <a:p>
            <a:pPr marL="342900" indent="-342900">
              <a:buAutoNum type="arabicPeriod"/>
            </a:pPr>
            <a:r>
              <a:rPr lang="en-IN" dirty="0" smtClean="0"/>
              <a:t> Unconventional </a:t>
            </a:r>
            <a:r>
              <a:rPr lang="en-IN" dirty="0"/>
              <a:t>work </a:t>
            </a:r>
            <a:r>
              <a:rPr lang="en-IN" dirty="0" smtClean="0"/>
              <a:t>hours</a:t>
            </a:r>
          </a:p>
          <a:p>
            <a:pPr marL="342900" indent="-342900">
              <a:buFont typeface="Wingdings" pitchFamily="2" charset="2"/>
              <a:buAutoNum type="arabicPeriod"/>
            </a:pPr>
            <a:r>
              <a:rPr lang="en-US" dirty="0" smtClean="0"/>
              <a:t> </a:t>
            </a:r>
            <a:r>
              <a:rPr lang="en-US" dirty="0"/>
              <a:t>Time away from family and friends</a:t>
            </a:r>
          </a:p>
          <a:p>
            <a:pPr marL="342900" indent="-342900">
              <a:buFont typeface="Wingdings" pitchFamily="2" charset="2"/>
              <a:buAutoNum type="arabicPeriod"/>
            </a:pPr>
            <a:r>
              <a:rPr lang="en-US" dirty="0" smtClean="0"/>
              <a:t> </a:t>
            </a:r>
            <a:r>
              <a:rPr lang="en-US" dirty="0"/>
              <a:t>High level of responsibility</a:t>
            </a:r>
          </a:p>
          <a:p>
            <a:pPr marL="342900" indent="-342900">
              <a:buAutoNum type="arabicPeriod"/>
            </a:pPr>
            <a:endParaRPr lang="en-IN" dirty="0"/>
          </a:p>
          <a:p>
            <a:pPr indent="0">
              <a:buNone/>
            </a:pPr>
            <a:endParaRPr lang="en-IN" dirty="0"/>
          </a:p>
        </p:txBody>
      </p:sp>
    </p:spTree>
    <p:extLst>
      <p:ext uri="{BB962C8B-B14F-4D97-AF65-F5344CB8AC3E}">
        <p14:creationId xmlns:p14="http://schemas.microsoft.com/office/powerpoint/2010/main" val="1699902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dirty="0" smtClean="0"/>
              <a:t>disadvantages</a:t>
            </a:r>
            <a:endParaRPr lang="en-IN" sz="2000" b="1" i="1" dirty="0"/>
          </a:p>
        </p:txBody>
      </p:sp>
      <p:sp>
        <p:nvSpPr>
          <p:cNvPr id="3" name="Content Placeholder 2"/>
          <p:cNvSpPr>
            <a:spLocks noGrp="1"/>
          </p:cNvSpPr>
          <p:nvPr>
            <p:ph idx="1"/>
          </p:nvPr>
        </p:nvSpPr>
        <p:spPr>
          <a:xfrm>
            <a:off x="914400" y="2438400"/>
            <a:ext cx="7162800" cy="3200400"/>
          </a:xfrm>
        </p:spPr>
        <p:txBody>
          <a:bodyPr>
            <a:normAutofit fontScale="77500" lnSpcReduction="20000"/>
          </a:bodyPr>
          <a:lstStyle/>
          <a:p>
            <a:pPr indent="0">
              <a:buNone/>
            </a:pPr>
            <a:r>
              <a:rPr lang="en-US" b="1" dirty="0" smtClean="0"/>
              <a:t>1.Unconventional </a:t>
            </a:r>
            <a:r>
              <a:rPr lang="en-US" b="1" dirty="0"/>
              <a:t>work hours</a:t>
            </a:r>
          </a:p>
          <a:p>
            <a:pPr indent="0">
              <a:buNone/>
            </a:pPr>
            <a:r>
              <a:rPr lang="en-US" dirty="0" smtClean="0"/>
              <a:t>    Event </a:t>
            </a:r>
            <a:r>
              <a:rPr lang="en-US" dirty="0"/>
              <a:t>managers often work nights and weekends to complete their responsibilities, sometimes in addition to normal office hours during the weekdays</a:t>
            </a:r>
            <a:r>
              <a:rPr lang="en-US" dirty="0" smtClean="0"/>
              <a:t>.</a:t>
            </a:r>
          </a:p>
          <a:p>
            <a:pPr indent="0">
              <a:buNone/>
            </a:pPr>
            <a:r>
              <a:rPr lang="en-US" b="1" dirty="0"/>
              <a:t>2. Time away from family and friends</a:t>
            </a:r>
          </a:p>
          <a:p>
            <a:pPr indent="0">
              <a:buNone/>
            </a:pPr>
            <a:r>
              <a:rPr lang="en-US" dirty="0" smtClean="0"/>
              <a:t>    Event </a:t>
            </a:r>
            <a:r>
              <a:rPr lang="en-US" dirty="0"/>
              <a:t>planners might travel often to manage their tasks. This can result in time spent away from friends and family members</a:t>
            </a:r>
            <a:r>
              <a:rPr lang="en-US" dirty="0" smtClean="0"/>
              <a:t>.</a:t>
            </a:r>
          </a:p>
          <a:p>
            <a:pPr indent="0">
              <a:buNone/>
            </a:pPr>
            <a:r>
              <a:rPr lang="en-US" b="1" dirty="0"/>
              <a:t>3</a:t>
            </a:r>
            <a:r>
              <a:rPr lang="en-US" b="1" dirty="0" smtClean="0"/>
              <a:t>. </a:t>
            </a:r>
            <a:r>
              <a:rPr lang="en-US" b="1" dirty="0"/>
              <a:t>High level of responsibility</a:t>
            </a:r>
          </a:p>
          <a:p>
            <a:pPr indent="0">
              <a:buNone/>
            </a:pPr>
            <a:r>
              <a:rPr lang="en-US" dirty="0" smtClean="0"/>
              <a:t>    Event </a:t>
            </a:r>
            <a:r>
              <a:rPr lang="en-US" dirty="0"/>
              <a:t>managers are responsible for helping clients plan successful events. This includes resolving any problems that occur in the planning or execution of an event. For example, if a hired vendor is unable to perform their role in an event, you might help find a replacement.</a:t>
            </a:r>
          </a:p>
          <a:p>
            <a:pPr indent="0">
              <a:buNone/>
            </a:pPr>
            <a:endParaRPr lang="en-US" dirty="0"/>
          </a:p>
          <a:p>
            <a:pPr indent="0">
              <a:buNone/>
            </a:pPr>
            <a:endParaRPr lang="en-IN" dirty="0"/>
          </a:p>
        </p:txBody>
      </p:sp>
    </p:spTree>
    <p:extLst>
      <p:ext uri="{BB962C8B-B14F-4D97-AF65-F5344CB8AC3E}">
        <p14:creationId xmlns:p14="http://schemas.microsoft.com/office/powerpoint/2010/main" val="2972367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6400800" cy="685800"/>
          </a:xfrm>
        </p:spPr>
        <p:txBody>
          <a:bodyPr/>
          <a:lstStyle/>
          <a:p>
            <a:r>
              <a:rPr lang="en-US" dirty="0" smtClean="0"/>
              <a:t>applications</a:t>
            </a:r>
            <a:endParaRPr lang="en-IN" dirty="0"/>
          </a:p>
        </p:txBody>
      </p:sp>
    </p:spTree>
    <p:extLst>
      <p:ext uri="{BB962C8B-B14F-4D97-AF65-F5344CB8AC3E}">
        <p14:creationId xmlns:p14="http://schemas.microsoft.com/office/powerpoint/2010/main" val="2682957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9200" y="1676400"/>
            <a:ext cx="6400800" cy="3657600"/>
          </a:xfrm>
        </p:spPr>
        <p:txBody>
          <a:bodyPr>
            <a:normAutofit/>
          </a:bodyPr>
          <a:lstStyle/>
          <a:p>
            <a:pPr algn="l"/>
            <a:r>
              <a:rPr lang="en-US" dirty="0"/>
              <a:t/>
            </a:r>
            <a:br>
              <a:rPr lang="en-US" dirty="0"/>
            </a:br>
            <a:r>
              <a:rPr lang="en-US" sz="1800" dirty="0" smtClean="0"/>
              <a:t>.</a:t>
            </a:r>
            <a:r>
              <a:rPr lang="en-US" dirty="0"/>
              <a:t/>
            </a:r>
            <a:br>
              <a:rPr lang="en-US" dirty="0"/>
            </a:br>
            <a:endParaRPr lang="en-US" dirty="0"/>
          </a:p>
        </p:txBody>
      </p:sp>
      <p:sp>
        <p:nvSpPr>
          <p:cNvPr id="3" name="Rectangle 2"/>
          <p:cNvSpPr/>
          <p:nvPr/>
        </p:nvSpPr>
        <p:spPr>
          <a:xfrm>
            <a:off x="990600" y="1143000"/>
            <a:ext cx="6781800" cy="5078313"/>
          </a:xfrm>
          <a:prstGeom prst="rect">
            <a:avLst/>
          </a:prstGeom>
        </p:spPr>
        <p:txBody>
          <a:bodyPr wrap="square">
            <a:spAutoFit/>
          </a:bodyPr>
          <a:lstStyle/>
          <a:p>
            <a:r>
              <a:rPr lang="en-US" b="1" cap="all" dirty="0"/>
              <a:t>THEY MAKE IT LESS STRESSFUL</a:t>
            </a:r>
          </a:p>
          <a:p>
            <a:r>
              <a:rPr lang="en-US" dirty="0" smtClean="0"/>
              <a:t>	It </a:t>
            </a:r>
            <a:r>
              <a:rPr lang="en-US" dirty="0"/>
              <a:t>goes without saying that </a:t>
            </a:r>
            <a:r>
              <a:rPr lang="en-US" dirty="0" err="1"/>
              <a:t>organising</a:t>
            </a:r>
            <a:r>
              <a:rPr lang="en-US" dirty="0"/>
              <a:t> an event, no matter the type of size, it is going to be stressful. There is so much to think about, to consider and to plan for, so, you may find that over time it all gets a little overwhelming</a:t>
            </a:r>
            <a:r>
              <a:rPr lang="en-US" dirty="0" smtClean="0"/>
              <a:t>.</a:t>
            </a:r>
          </a:p>
          <a:p>
            <a:r>
              <a:rPr lang="en-US" b="1" cap="all" dirty="0"/>
              <a:t>THEY ENSURE IT RUNS SMOOTHLY</a:t>
            </a:r>
          </a:p>
          <a:p>
            <a:r>
              <a:rPr lang="en-US" dirty="0"/>
              <a:t>	</a:t>
            </a:r>
            <a:r>
              <a:rPr lang="en-US" dirty="0" smtClean="0"/>
              <a:t>Despite </a:t>
            </a:r>
            <a:r>
              <a:rPr lang="en-US" dirty="0"/>
              <a:t>the best planning, there are still things that can go wrong during an event. You may not be aware of the problems that can arise or the issues that can crop up. Which means that mistakes all too often happen, and you may not know how to fix them</a:t>
            </a:r>
            <a:r>
              <a:rPr lang="en-US" dirty="0" smtClean="0"/>
              <a:t>.</a:t>
            </a:r>
          </a:p>
          <a:p>
            <a:r>
              <a:rPr lang="en-US" b="1" dirty="0" smtClean="0"/>
              <a:t>THEY TAKE CARE OF THE LEGALITIES</a:t>
            </a:r>
            <a:br>
              <a:rPr lang="en-US" b="1" dirty="0" smtClean="0"/>
            </a:br>
            <a:r>
              <a:rPr lang="en-US" b="1" dirty="0" smtClean="0"/>
              <a:t>	</a:t>
            </a:r>
            <a:r>
              <a:rPr lang="en-US" dirty="0" smtClean="0"/>
              <a:t>There are lots of legal requirements and guidelines that can go along with holding an event.</a:t>
            </a:r>
            <a:br>
              <a:rPr lang="en-US" dirty="0" smtClean="0"/>
            </a:br>
            <a:r>
              <a:rPr lang="en-US" b="1" dirty="0" smtClean="0"/>
              <a:t>THEY HAVE THE RIGHT CONTACTS</a:t>
            </a:r>
            <a:br>
              <a:rPr lang="en-US" b="1" dirty="0" smtClean="0"/>
            </a:br>
            <a:r>
              <a:rPr lang="en-US" b="1" dirty="0" smtClean="0"/>
              <a:t>	</a:t>
            </a:r>
            <a:r>
              <a:rPr lang="en-US" dirty="0" smtClean="0"/>
              <a:t>You are likely to not only need to book a venue for your event, but also entertainment, caterers and other suppliers</a:t>
            </a:r>
            <a:endParaRPr lang="en-IN" dirty="0" smtClean="0"/>
          </a:p>
          <a:p>
            <a:endParaRPr lang="en-US" dirty="0"/>
          </a:p>
          <a:p>
            <a:endParaRPr lang="en-US" dirty="0"/>
          </a:p>
        </p:txBody>
      </p:sp>
    </p:spTree>
    <p:extLst>
      <p:ext uri="{BB962C8B-B14F-4D97-AF65-F5344CB8AC3E}">
        <p14:creationId xmlns:p14="http://schemas.microsoft.com/office/powerpoint/2010/main" val="2315440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124200"/>
            <a:ext cx="6400800" cy="685800"/>
          </a:xfrm>
        </p:spPr>
        <p:txBody>
          <a:bodyPr/>
          <a:lstStyle/>
          <a:p>
            <a:r>
              <a:rPr lang="en-US" dirty="0" smtClean="0"/>
              <a:t>future scope</a:t>
            </a:r>
            <a:endParaRPr lang="en-IN" dirty="0"/>
          </a:p>
        </p:txBody>
      </p:sp>
    </p:spTree>
    <p:extLst>
      <p:ext uri="{BB962C8B-B14F-4D97-AF65-F5344CB8AC3E}">
        <p14:creationId xmlns:p14="http://schemas.microsoft.com/office/powerpoint/2010/main" val="410467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447800"/>
            <a:ext cx="6400800" cy="685800"/>
          </a:xfrm>
        </p:spPr>
        <p:txBody>
          <a:bodyPr>
            <a:normAutofit fontScale="90000"/>
          </a:bodyPr>
          <a:lstStyle/>
          <a:p>
            <a:r>
              <a:rPr lang="en-US" dirty="0"/>
              <a:t/>
            </a:r>
            <a:br>
              <a:rPr lang="en-US" dirty="0"/>
            </a:br>
            <a:r>
              <a:rPr lang="en-US" b="1" dirty="0"/>
              <a:t>Future Prospects in Event </a:t>
            </a:r>
            <a:r>
              <a:rPr lang="en-US" b="1" dirty="0" smtClean="0"/>
              <a:t>Management</a:t>
            </a:r>
            <a:endParaRPr lang="en-IN" dirty="0"/>
          </a:p>
        </p:txBody>
      </p:sp>
      <p:sp>
        <p:nvSpPr>
          <p:cNvPr id="3" name="Rectangle 2"/>
          <p:cNvSpPr/>
          <p:nvPr/>
        </p:nvSpPr>
        <p:spPr>
          <a:xfrm>
            <a:off x="1219200" y="2286000"/>
            <a:ext cx="6781800" cy="3416320"/>
          </a:xfrm>
          <a:prstGeom prst="rect">
            <a:avLst/>
          </a:prstGeom>
        </p:spPr>
        <p:txBody>
          <a:bodyPr wrap="square">
            <a:spAutoFit/>
          </a:bodyPr>
          <a:lstStyle/>
          <a:p>
            <a:r>
              <a:rPr lang="en-US" dirty="0"/>
              <a:t> </a:t>
            </a:r>
            <a:r>
              <a:rPr lang="en-US" b="1" dirty="0"/>
              <a:t> </a:t>
            </a:r>
          </a:p>
          <a:p>
            <a:r>
              <a:rPr lang="en-US" dirty="0" smtClean="0"/>
              <a:t>	Nowadays</a:t>
            </a:r>
            <a:r>
              <a:rPr lang="en-US" dirty="0"/>
              <a:t>, there is a requirement for an event manager in almost every field like in corporate sector, hotel industry, tourism, fashion industry, film and media industries, social events etc. the talented youngsters can either work as a professional or set up his/her own business. Professionals in this field also get the opportunity to showcase their talent at international levels where delegates from our country participate in cultural festivals and exchange programs, trade shows, conferences, exhibitions, corporate events and so on. A successful event manager can earn in lakhs and cores. So, the demand for creative and talented event managers is never ending. </a:t>
            </a:r>
          </a:p>
          <a:p>
            <a:r>
              <a:rPr lang="en-US" dirty="0"/>
              <a:t> </a:t>
            </a:r>
          </a:p>
        </p:txBody>
      </p:sp>
    </p:spTree>
    <p:extLst>
      <p:ext uri="{BB962C8B-B14F-4D97-AF65-F5344CB8AC3E}">
        <p14:creationId xmlns:p14="http://schemas.microsoft.com/office/powerpoint/2010/main" val="114528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800" dirty="0" smtClean="0">
                <a:latin typeface="Britannic Bold" pitchFamily="34" charset="0"/>
              </a:rPr>
              <a:t/>
            </a:r>
            <a:br>
              <a:rPr lang="en-US" sz="2800" dirty="0" smtClean="0">
                <a:latin typeface="Britannic Bold" pitchFamily="34" charset="0"/>
              </a:rPr>
            </a:br>
            <a:endParaRPr lang="en-IN" sz="2800" dirty="0">
              <a:latin typeface="Britannic Bold" pitchFamily="34" charset="0"/>
            </a:endParaRPr>
          </a:p>
        </p:txBody>
      </p:sp>
      <p:sp>
        <p:nvSpPr>
          <p:cNvPr id="6" name="Content Placeholder 5"/>
          <p:cNvSpPr>
            <a:spLocks noGrp="1"/>
          </p:cNvSpPr>
          <p:nvPr>
            <p:ph idx="1"/>
          </p:nvPr>
        </p:nvSpPr>
        <p:spPr/>
        <p:txBody>
          <a:bodyPr>
            <a:normAutofit/>
          </a:bodyPr>
          <a:lstStyle/>
          <a:p>
            <a:pPr indent="0">
              <a:buNone/>
            </a:pPr>
            <a:r>
              <a:rPr lang="en-US" sz="2400" dirty="0" smtClean="0">
                <a:latin typeface="Britannic Bold" pitchFamily="34" charset="0"/>
              </a:rPr>
              <a:t>5. Advantages and Disadvantages</a:t>
            </a:r>
          </a:p>
          <a:p>
            <a:pPr indent="0">
              <a:buNone/>
            </a:pPr>
            <a:r>
              <a:rPr lang="en-US" sz="2400" dirty="0" smtClean="0">
                <a:latin typeface="Britannic Bold" pitchFamily="34" charset="0"/>
              </a:rPr>
              <a:t>6. Applications</a:t>
            </a:r>
          </a:p>
          <a:p>
            <a:pPr indent="0">
              <a:buNone/>
            </a:pPr>
            <a:r>
              <a:rPr lang="en-US" sz="2400" dirty="0" smtClean="0">
                <a:latin typeface="Britannic Bold" pitchFamily="34" charset="0"/>
              </a:rPr>
              <a:t>7. Conclusion</a:t>
            </a:r>
          </a:p>
          <a:p>
            <a:pPr indent="0">
              <a:buNone/>
            </a:pPr>
            <a:r>
              <a:rPr lang="en-US" sz="2400" dirty="0" smtClean="0">
                <a:latin typeface="Britannic Bold" pitchFamily="34" charset="0"/>
              </a:rPr>
              <a:t>8. Future Scope</a:t>
            </a:r>
            <a:endParaRPr lang="en-IN" sz="2400" dirty="0">
              <a:latin typeface="Britannic Bold" pitchFamily="34" charset="0"/>
            </a:endParaRPr>
          </a:p>
        </p:txBody>
      </p:sp>
    </p:spTree>
    <p:extLst>
      <p:ext uri="{BB962C8B-B14F-4D97-AF65-F5344CB8AC3E}">
        <p14:creationId xmlns:p14="http://schemas.microsoft.com/office/powerpoint/2010/main" val="2330382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3048000"/>
            <a:ext cx="6400800" cy="685800"/>
          </a:xfrm>
        </p:spPr>
        <p:txBody>
          <a:bodyPr>
            <a:normAutofit/>
          </a:bodyPr>
          <a:lstStyle/>
          <a:p>
            <a:r>
              <a:rPr lang="en-US" dirty="0" smtClean="0"/>
              <a:t>Introduction</a:t>
            </a:r>
            <a:endParaRPr lang="en-IN" dirty="0"/>
          </a:p>
        </p:txBody>
      </p:sp>
    </p:spTree>
    <p:extLst>
      <p:ext uri="{BB962C8B-B14F-4D97-AF65-F5344CB8AC3E}">
        <p14:creationId xmlns:p14="http://schemas.microsoft.com/office/powerpoint/2010/main" val="2363889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057400"/>
            <a:ext cx="7239000" cy="3970318"/>
          </a:xfrm>
          <a:prstGeom prst="rect">
            <a:avLst/>
          </a:prstGeom>
        </p:spPr>
        <p:txBody>
          <a:bodyPr wrap="square">
            <a:spAutoFit/>
          </a:bodyPr>
          <a:lstStyle/>
          <a:p>
            <a:r>
              <a:rPr lang="en-US" dirty="0" smtClean="0"/>
              <a:t>	Event management is the process of creating and maintaining an event. This process spans from the very beginning of planning all the way to post-event strategizing.</a:t>
            </a:r>
          </a:p>
          <a:p>
            <a:r>
              <a:rPr lang="en-US" dirty="0" smtClean="0"/>
              <a:t>       At the start, an event manager makes planning decisions, such as the time, location, and theme of their event. During an event, event managers oversee the event live and make sure things run smoothly. After an event, event managers are tasked with reviewing event data, submitting KPI and ROI findings, and staying on the ball for any post-event offerings.</a:t>
            </a:r>
          </a:p>
          <a:p>
            <a:r>
              <a:rPr lang="en-US" dirty="0" smtClean="0"/>
              <a:t>         All different branches of planning go into event management, including various types of sourcing, designing, regulation checks, and on-site management. In event management, you could be in the process of creating a conference, a product launch, an internal sales kick-off, or even a wedding. Really, any event that requires considerable planning and execution is event management. </a:t>
            </a:r>
            <a:endParaRPr lang="en-IN" dirty="0"/>
          </a:p>
        </p:txBody>
      </p:sp>
      <p:sp>
        <p:nvSpPr>
          <p:cNvPr id="3" name="Title 2"/>
          <p:cNvSpPr>
            <a:spLocks noGrp="1"/>
          </p:cNvSpPr>
          <p:nvPr>
            <p:ph type="title"/>
          </p:nvPr>
        </p:nvSpPr>
        <p:spPr>
          <a:xfrm>
            <a:off x="1295400" y="914400"/>
            <a:ext cx="3810000" cy="1143000"/>
          </a:xfrm>
        </p:spPr>
        <p:txBody>
          <a:bodyPr>
            <a:normAutofit/>
          </a:bodyPr>
          <a:lstStyle/>
          <a:p>
            <a:r>
              <a:rPr lang="en-US" dirty="0" smtClean="0"/>
              <a:t>1.1 OVERVIEW</a:t>
            </a:r>
            <a:endParaRPr lang="en-IN" dirty="0"/>
          </a:p>
        </p:txBody>
      </p:sp>
    </p:spTree>
    <p:extLst>
      <p:ext uri="{BB962C8B-B14F-4D97-AF65-F5344CB8AC3E}">
        <p14:creationId xmlns:p14="http://schemas.microsoft.com/office/powerpoint/2010/main" val="2892338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purpose of event management</a:t>
            </a:r>
            <a:endParaRPr lang="en-IN" dirty="0"/>
          </a:p>
        </p:txBody>
      </p:sp>
      <p:sp>
        <p:nvSpPr>
          <p:cNvPr id="3" name="Content Placeholder 2"/>
          <p:cNvSpPr>
            <a:spLocks noGrp="1"/>
          </p:cNvSpPr>
          <p:nvPr>
            <p:ph idx="1"/>
          </p:nvPr>
        </p:nvSpPr>
        <p:spPr/>
        <p:txBody>
          <a:bodyPr/>
          <a:lstStyle/>
          <a:p>
            <a:pPr marL="342900" indent="-342900">
              <a:buAutoNum type="arabicPeriod"/>
            </a:pPr>
            <a:r>
              <a:rPr lang="en-US" dirty="0" smtClean="0">
                <a:latin typeface="Britannic Bold" pitchFamily="34" charset="0"/>
              </a:rPr>
              <a:t>All in one event management software</a:t>
            </a:r>
          </a:p>
          <a:p>
            <a:pPr marL="342900" indent="-342900">
              <a:buAutoNum type="arabicPeriod"/>
            </a:pPr>
            <a:r>
              <a:rPr lang="en-US" dirty="0" smtClean="0">
                <a:latin typeface="Britannic Bold" pitchFamily="34" charset="0"/>
              </a:rPr>
              <a:t>Time saving</a:t>
            </a:r>
          </a:p>
          <a:p>
            <a:pPr marL="342900" indent="-342900">
              <a:buAutoNum type="arabicPeriod"/>
            </a:pPr>
            <a:r>
              <a:rPr lang="en-US" dirty="0" smtClean="0">
                <a:latin typeface="Britannic Bold" pitchFamily="34" charset="0"/>
              </a:rPr>
              <a:t>Event automation</a:t>
            </a:r>
          </a:p>
          <a:p>
            <a:pPr indent="0">
              <a:buNone/>
            </a:pPr>
            <a:r>
              <a:rPr lang="en-US" dirty="0" smtClean="0">
                <a:latin typeface="Britannic Bold" pitchFamily="34" charset="0"/>
              </a:rPr>
              <a:t>4.  Increase engagement rate at events</a:t>
            </a:r>
          </a:p>
          <a:p>
            <a:pPr indent="0">
              <a:buNone/>
            </a:pPr>
            <a:r>
              <a:rPr lang="en-US" dirty="0" smtClean="0">
                <a:latin typeface="Britannic Bold" pitchFamily="34" charset="0"/>
              </a:rPr>
              <a:t>5.  Access to valuable real time data</a:t>
            </a:r>
          </a:p>
          <a:p>
            <a:pPr indent="0">
              <a:buNone/>
            </a:pPr>
            <a:r>
              <a:rPr lang="en-US" dirty="0" smtClean="0">
                <a:latin typeface="Britannic Bold" pitchFamily="34" charset="0"/>
              </a:rPr>
              <a:t>6.  Personalized reports for </a:t>
            </a:r>
            <a:r>
              <a:rPr lang="en-US" dirty="0" err="1" smtClean="0">
                <a:latin typeface="Britannic Bold" pitchFamily="34" charset="0"/>
              </a:rPr>
              <a:t>continous</a:t>
            </a:r>
            <a:r>
              <a:rPr lang="en-US" dirty="0" smtClean="0">
                <a:latin typeface="Britannic Bold" pitchFamily="34" charset="0"/>
              </a:rPr>
              <a:t> improvement</a:t>
            </a:r>
            <a:endParaRPr lang="en-IN" dirty="0">
              <a:latin typeface="Britannic Bold" pitchFamily="34" charset="0"/>
            </a:endParaRPr>
          </a:p>
        </p:txBody>
      </p:sp>
    </p:spTree>
    <p:extLst>
      <p:ext uri="{BB962C8B-B14F-4D97-AF65-F5344CB8AC3E}">
        <p14:creationId xmlns:p14="http://schemas.microsoft.com/office/powerpoint/2010/main" val="2895870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200400"/>
            <a:ext cx="6400800" cy="685800"/>
          </a:xfrm>
        </p:spPr>
        <p:txBody>
          <a:bodyPr>
            <a:normAutofit fontScale="90000"/>
          </a:bodyPr>
          <a:lstStyle/>
          <a:p>
            <a:r>
              <a:rPr lang="en-US" dirty="0" smtClean="0"/>
              <a:t>Problem definition &amp; design thinking</a:t>
            </a:r>
            <a:endParaRPr lang="en-IN" dirty="0"/>
          </a:p>
        </p:txBody>
      </p:sp>
    </p:spTree>
    <p:extLst>
      <p:ext uri="{BB962C8B-B14F-4D97-AF65-F5344CB8AC3E}">
        <p14:creationId xmlns:p14="http://schemas.microsoft.com/office/powerpoint/2010/main" val="354663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empathy map</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6400" y="2438400"/>
            <a:ext cx="5791200" cy="3048000"/>
          </a:xfrm>
        </p:spPr>
      </p:pic>
    </p:spTree>
    <p:extLst>
      <p:ext uri="{BB962C8B-B14F-4D97-AF65-F5344CB8AC3E}">
        <p14:creationId xmlns:p14="http://schemas.microsoft.com/office/powerpoint/2010/main" val="2010007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brainstorming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438400"/>
            <a:ext cx="6400800" cy="2971800"/>
          </a:xfrm>
        </p:spPr>
      </p:pic>
    </p:spTree>
    <p:extLst>
      <p:ext uri="{BB962C8B-B14F-4D97-AF65-F5344CB8AC3E}">
        <p14:creationId xmlns:p14="http://schemas.microsoft.com/office/powerpoint/2010/main" val="1644422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189</TotalTime>
  <Words>392</Words>
  <Application>Microsoft Office PowerPoint</Application>
  <PresentationFormat>On-screen Show (4:3)</PresentationFormat>
  <Paragraphs>89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Couture</vt:lpstr>
      <vt:lpstr>Build an event management using salesforce</vt:lpstr>
      <vt:lpstr>AGENDA</vt:lpstr>
      <vt:lpstr> </vt:lpstr>
      <vt:lpstr>Introduction</vt:lpstr>
      <vt:lpstr>1.1 OVERVIEW</vt:lpstr>
      <vt:lpstr>1.2 purpose of event management</vt:lpstr>
      <vt:lpstr>Problem definition &amp; design thinking</vt:lpstr>
      <vt:lpstr>2.1 empathy map</vt:lpstr>
      <vt:lpstr>2.2 brainstorming</vt:lpstr>
      <vt:lpstr>Result</vt:lpstr>
      <vt:lpstr>3.1. data model</vt:lpstr>
      <vt:lpstr>PowerPoint Presentation</vt:lpstr>
      <vt:lpstr>PowerPoint Presentation</vt:lpstr>
      <vt:lpstr>event</vt:lpstr>
      <vt:lpstr>attendee</vt:lpstr>
      <vt:lpstr>speaker</vt:lpstr>
      <vt:lpstr>vendor</vt:lpstr>
      <vt:lpstr>4. Trailhead profile public url</vt:lpstr>
      <vt:lpstr>Trailhead profile public url</vt:lpstr>
      <vt:lpstr>PowerPoint Presentation</vt:lpstr>
      <vt:lpstr>5. Advantages and disadvantages</vt:lpstr>
      <vt:lpstr>1.Opportunities for creativity. 2. Ability to work on different events. 3. Few educational requirements.    </vt:lpstr>
      <vt:lpstr> advantages</vt:lpstr>
      <vt:lpstr>disadvantagess</vt:lpstr>
      <vt:lpstr>disadvantages</vt:lpstr>
      <vt:lpstr>applications</vt:lpstr>
      <vt:lpstr> . </vt:lpstr>
      <vt:lpstr>future scope</vt:lpstr>
      <vt:lpstr> Future Prospects in Event Management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event management using salesforce</dc:title>
  <dc:creator>ismail - [2010]</dc:creator>
  <cp:lastModifiedBy>ismail - [2010]</cp:lastModifiedBy>
  <cp:revision>20</cp:revision>
  <dcterms:created xsi:type="dcterms:W3CDTF">2023-04-14T16:04:44Z</dcterms:created>
  <dcterms:modified xsi:type="dcterms:W3CDTF">2023-04-16T14:09:43Z</dcterms:modified>
</cp:coreProperties>
</file>