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9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78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CB25D-8BA1-451F-B1EC-E32426C4B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A4D9A6-289E-40C4-9594-9080A1C5B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863558-429F-4BE5-BD8D-670FBDEA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ADD793-EB98-4F10-BF54-2D013650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E0DEE6-AC59-44E4-B37E-3316C07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18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F9ED32-AD9D-4327-AC7C-56EF09BA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93E72E-51D1-4DFB-9A2A-9EEC63FF2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CDFDFA-5953-47FC-8077-0CB8E969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724B3E-644D-4321-8978-AE49F99F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87F15-89ED-4077-AE85-43B7941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69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F0ACDC0-1ED1-41F0-81D7-E92A66A7B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330219-B162-4D7E-9672-5A185358E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2AA0B3-07F2-4C0F-B375-D0C73182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49138B-F12C-473B-8A1C-331B2F57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1EEF31-4BE7-42F7-AF5B-C0D0DDED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0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13FB8-C559-456A-8D27-00CFE1B6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DA6D53-4AA5-4523-A501-DB393D8B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7D9769-1EB1-4987-92BB-F8403E03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87192F-47B1-48BF-B0DC-428060BB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BCD0EC-BD94-4297-86E0-483B5828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50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DB52D-E048-47B5-AFF7-7A630572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B0EC53-E7EC-49B1-8CE0-F2596BBE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814C36-06BD-4D71-99E8-058CD32D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715001-6D98-4465-A4BE-8197448C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6D1233-7885-4DD6-B0E0-55AFDD7E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59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72F6EC-A3AC-4AAB-8F3F-D7359961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160BA-215F-4EC9-94EF-9A47F2DD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BDD8D3-1932-4D30-91C1-1AEAEF7C7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B0AF84-B097-4B69-8B6B-0E8D18C0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A4633C-508A-4E38-AEE5-E24FFA52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22EC0E-7F59-4FF9-9802-ED613B3D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92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8123D-1E3A-4BBF-B1AD-1EB22EA0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60774F-06B8-419B-BAF9-C67685B3D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2CA59F-06A5-43D3-A4DD-AC80F9E4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A19543-746E-4F35-B96A-B838CFDF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C603BF-F012-4205-B8EC-617512730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8C28CE3-2B2B-432D-A998-03FBD776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043DAF-938E-4297-896A-274E0D76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BED149-0A88-4FAF-B260-DC44DA38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3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08FA4-7203-4BF8-A4B7-74B531A1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0BBE24-070F-4922-B3FB-856EEB28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A83692-E8C4-4313-9F33-3D577DA2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4E23A9-2435-486C-8DB6-1AEF4565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14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1F60C3-B7F2-4C30-AF7D-4F2DB117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FC4491-A9FC-4458-AA3C-FA8B11DB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4C41C6-B318-456D-B1E5-7B60590E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1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71B66-BB04-4328-BFAD-A83CB88B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F1E33-2A79-4333-A2BD-D6239D04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C57587-A6F4-4BBB-BDEE-EF38A6C9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AC0CEF-A483-419F-8FDC-5E572853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15B623-2ADA-45D2-9AA1-03677428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09DE4C-3204-4E41-8293-DA1DCBE8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8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5EF20-A9ED-4111-9023-93711736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45D4DF-1BD2-4F74-9BA0-16A868F4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C2AD4A-F2D8-4C64-AA66-2084A4C2F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87C9B5-ABBE-4B62-8448-461C2A6A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25AB49-08F4-464B-B1B3-52412D1E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2A2DBB-E672-4C86-BE99-F7E14F9E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05B8AC-8CEB-48B4-9237-DC8F21A5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B0537E-55A6-41AC-853F-90F627FA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7F6239-7139-4B72-8976-6988C6D84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BF79-A1DF-443F-83B3-5A8CE053FC69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24EA-4F31-4BB0-AC40-AE9F51145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7B7DF1-9EE2-4FEF-A9AC-63F3FF54E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8B62-DBE2-4333-946E-8155B91AE9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1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19C5D-782A-498F-A213-C216D281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Custom IP AXI</a:t>
            </a:r>
            <a:r>
              <a:rPr lang="it-IT" dirty="0"/>
              <a:t>: GPIO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13892-0C8A-481B-81C9-C1155E56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Realizzare un componente GPIO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Connettere il componente al bus AXI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Implementare i driver per la gestione del componente </a:t>
            </a:r>
          </a:p>
        </p:txBody>
      </p:sp>
    </p:spTree>
    <p:extLst>
      <p:ext uri="{BB962C8B-B14F-4D97-AF65-F5344CB8AC3E}">
        <p14:creationId xmlns:p14="http://schemas.microsoft.com/office/powerpoint/2010/main" val="417396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0C172-5700-462E-81D2-F58C53EB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Standalone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FFEAA-6A59-4846-BFA0-34700B9E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3"/>
            <a:ext cx="10515600" cy="4351338"/>
          </a:xfrm>
        </p:spPr>
        <p:txBody>
          <a:bodyPr/>
          <a:lstStyle/>
          <a:p>
            <a:r>
              <a:rPr lang="it-IT" dirty="0"/>
              <a:t>Interazione diretta con l’hardware e la PS della </a:t>
            </a:r>
            <a:r>
              <a:rPr lang="it-IT" dirty="0" err="1"/>
              <a:t>Zynq</a:t>
            </a:r>
            <a:r>
              <a:rPr lang="it-IT" dirty="0"/>
              <a:t> 7000, composta da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Cortex-A9</a:t>
            </a:r>
            <a:r>
              <a:rPr lang="it-IT" dirty="0"/>
              <a:t> e un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GIC pl390 interrupt controller</a:t>
            </a:r>
          </a:p>
        </p:txBody>
      </p:sp>
      <p:pic>
        <p:nvPicPr>
          <p:cNvPr id="7170" name="Picture 2" descr="https://lh5.googleusercontent.com/3kLuIMgMsRFvm9ARTmgbKIHex_cwp5a_iqNJj21jS5wzM-G9b_h3vZ1ZqqkVo32d837EhvJysShI7qwl_z8Y9ahlZdRjCdr1vC_oREf86hIl_GKQhpEYuJy4_0jRUwaODH2kQgmpFLk">
            <a:extLst>
              <a:ext uri="{FF2B5EF4-FFF2-40B4-BE49-F238E27FC236}">
                <a16:creationId xmlns:a16="http://schemas.microsoft.com/office/drawing/2014/main" id="{A5C34052-0621-4321-8C14-DBB208C9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48" y="2388096"/>
            <a:ext cx="6893420" cy="42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4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2FA118-2293-48E2-BB14-4BB74F67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Standalone - Configurazione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366DA-68CA-4125-8639-C90103B8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Configurazione del GIC tramite driver forniti da </a:t>
            </a:r>
            <a:r>
              <a:rPr lang="it-IT" i="1" dirty="0" err="1"/>
              <a:t>Xilinx</a:t>
            </a:r>
            <a:r>
              <a:rPr lang="it-IT" dirty="0"/>
              <a:t> nella libreria </a:t>
            </a:r>
            <a:r>
              <a:rPr lang="it-IT" i="1" dirty="0" err="1"/>
              <a:t>scugic</a:t>
            </a:r>
            <a:r>
              <a:rPr lang="it-I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Abilitare la gestione delle eccezioni relative al GIC (opzionale)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Registrare gli </a:t>
            </a:r>
            <a:r>
              <a:rPr lang="it-IT" b="1" dirty="0" err="1"/>
              <a:t>handler</a:t>
            </a:r>
            <a:r>
              <a:rPr lang="it-IT" dirty="0"/>
              <a:t> alle 3 linee di interruzione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Abilitazione linee di interruzione</a:t>
            </a:r>
          </a:p>
        </p:txBody>
      </p:sp>
    </p:spTree>
    <p:extLst>
      <p:ext uri="{BB962C8B-B14F-4D97-AF65-F5344CB8AC3E}">
        <p14:creationId xmlns:p14="http://schemas.microsoft.com/office/powerpoint/2010/main" val="137376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41C0B-5821-459E-AAD9-79837219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Standalone - ISR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B473D-83E0-432D-BC61-3AE17A38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Disabilitazione interruzioni globali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Verica quale delle linee chiedono di essere servite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Da l’</a:t>
            </a:r>
            <a:r>
              <a:rPr lang="it-IT" i="1" dirty="0"/>
              <a:t>ACK</a:t>
            </a:r>
            <a:r>
              <a:rPr lang="it-IT" dirty="0"/>
              <a:t> alle linee pendenti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Riabilita le interruzioni globali del componente</a:t>
            </a:r>
          </a:p>
          <a:p>
            <a:endParaRPr lang="it-IT" dirty="0"/>
          </a:p>
        </p:txBody>
      </p:sp>
      <p:pic>
        <p:nvPicPr>
          <p:cNvPr id="5" name="Immagine 4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9BD75DFB-97E2-4155-A3BC-C1198A284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3477"/>
            <a:ext cx="7217575" cy="22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9FEE5-EFD1-46F9-A638-80F465B9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Linux – Kernel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4E36A-957E-496B-9078-52AF12C9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Driver scritto sotto forma di modulo kernel e inserito </a:t>
            </a:r>
            <a:r>
              <a:rPr lang="it-IT" i="1" dirty="0"/>
              <a:t>dinamicamente</a:t>
            </a:r>
            <a:r>
              <a:rPr lang="it-IT" dirty="0"/>
              <a:t> all’interno del kernel fornendo più flessibilità rispetto al </a:t>
            </a:r>
            <a:r>
              <a:rPr lang="it-IT" i="1" dirty="0"/>
              <a:t>«building statico».</a:t>
            </a:r>
          </a:p>
          <a:p>
            <a:endParaRPr lang="it-IT" i="1" dirty="0"/>
          </a:p>
          <a:p>
            <a:r>
              <a:rPr lang="it-IT" dirty="0"/>
              <a:t>Nei SO UNIX le periferiche (</a:t>
            </a:r>
            <a:r>
              <a:rPr lang="it-IT" i="1" dirty="0"/>
              <a:t>/</a:t>
            </a:r>
            <a:r>
              <a:rPr lang="it-IT" i="1" dirty="0" err="1"/>
              <a:t>dev</a:t>
            </a:r>
            <a:r>
              <a:rPr lang="it-IT" dirty="0"/>
              <a:t>) sono rappresentate da due tipologie speciali di file</a:t>
            </a:r>
            <a:r>
              <a:rPr lang="it-IT" i="1" dirty="0"/>
              <a:t>:</a:t>
            </a:r>
          </a:p>
          <a:p>
            <a:pPr lvl="1"/>
            <a:r>
              <a:rPr lang="it-IT" dirty="0"/>
              <a:t>Device a </a:t>
            </a:r>
            <a:r>
              <a:rPr lang="it-IT" b="1" dirty="0"/>
              <a:t>Blocchi</a:t>
            </a:r>
            <a:r>
              <a:rPr lang="it-IT" dirty="0"/>
              <a:t>: dispositivi che effettuano operazioni di I/O per blocchi di bytes (memorie di massa)</a:t>
            </a:r>
          </a:p>
          <a:p>
            <a:pPr lvl="1"/>
            <a:r>
              <a:rPr lang="it-IT" dirty="0"/>
              <a:t>Device a </a:t>
            </a:r>
            <a:r>
              <a:rPr lang="it-IT" b="1" dirty="0"/>
              <a:t>Caratteri</a:t>
            </a:r>
            <a:r>
              <a:rPr lang="it-IT" dirty="0"/>
              <a:t>: dispositivi seriali/paralleli che comunicano a caratteri.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201339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8DFFD9-55B3-4E34-8ECA-19D58FF1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Modulo Kernel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794541C-7D6F-483D-A051-DE76B08D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9103"/>
            <a:ext cx="6585166" cy="4264319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F54C2-F977-4916-A53A-BCF61777FC24}"/>
              </a:ext>
            </a:extLst>
          </p:cNvPr>
          <p:cNvSpPr txBox="1"/>
          <p:nvPr/>
        </p:nvSpPr>
        <p:spPr>
          <a:xfrm>
            <a:off x="7634056" y="1836838"/>
            <a:ext cx="37197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/>
              <a:t>Il device all'interno del sistema operativo Linux è visto come un </a:t>
            </a:r>
            <a:r>
              <a:rPr lang="it-IT" sz="2800" b="1" dirty="0"/>
              <a:t>file</a:t>
            </a:r>
            <a:r>
              <a:rPr lang="it-IT" sz="2800" dirty="0"/>
              <a:t>, per cui il device driver</a:t>
            </a:r>
          </a:p>
          <a:p>
            <a:pPr algn="just"/>
            <a:r>
              <a:rPr lang="it-IT" sz="2800" dirty="0"/>
              <a:t>deve implementare tutte le </a:t>
            </a:r>
            <a:r>
              <a:rPr lang="it-IT" sz="2800" i="1" dirty="0"/>
              <a:t>system-call</a:t>
            </a:r>
            <a:r>
              <a:rPr lang="it-IT" sz="2800" dirty="0"/>
              <a:t> per l'interfacciamento con un file.</a:t>
            </a:r>
          </a:p>
        </p:txBody>
      </p:sp>
    </p:spTree>
    <p:extLst>
      <p:ext uri="{BB962C8B-B14F-4D97-AF65-F5344CB8AC3E}">
        <p14:creationId xmlns:p14="http://schemas.microsoft.com/office/powerpoint/2010/main" val="409263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DF281-432F-4D44-9DD6-70ECC11C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Modulo Kernel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F9C6D4F-E3E6-4880-8C61-9B910BB13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343"/>
            <a:ext cx="10321190" cy="4192680"/>
          </a:xfrm>
        </p:spPr>
      </p:pic>
    </p:spTree>
    <p:extLst>
      <p:ext uri="{BB962C8B-B14F-4D97-AF65-F5344CB8AC3E}">
        <p14:creationId xmlns:p14="http://schemas.microsoft.com/office/powerpoint/2010/main" val="17920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5345A-12B4-4746-A228-29B25E01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Astrazione del componente GPIO 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1C5E68A-0CD4-4485-81EC-E6EE3EAAD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3219"/>
            <a:ext cx="7848600" cy="580478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210CB9-2242-47E1-B81D-7E03733E16F8}"/>
              </a:ext>
            </a:extLst>
          </p:cNvPr>
          <p:cNvSpPr txBox="1"/>
          <p:nvPr/>
        </p:nvSpPr>
        <p:spPr>
          <a:xfrm>
            <a:off x="7944775" y="3263111"/>
            <a:ext cx="3409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/>
              <a:t>Il modulo dispone di una </a:t>
            </a:r>
            <a:r>
              <a:rPr lang="it-IT" sz="2800" b="1" u="sng" dirty="0"/>
              <a:t>lista</a:t>
            </a:r>
            <a:r>
              <a:rPr lang="it-IT" sz="2800" dirty="0"/>
              <a:t> per la gestione di più device.</a:t>
            </a:r>
          </a:p>
        </p:txBody>
      </p:sp>
    </p:spTree>
    <p:extLst>
      <p:ext uri="{BB962C8B-B14F-4D97-AF65-F5344CB8AC3E}">
        <p14:creationId xmlns:p14="http://schemas.microsoft.com/office/powerpoint/2010/main" val="69980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E30B2-C535-4F00-823B-B55898B8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89" y="116551"/>
            <a:ext cx="10515600" cy="1325563"/>
          </a:xfrm>
        </p:spPr>
        <p:txBody>
          <a:bodyPr/>
          <a:lstStyle/>
          <a:p>
            <a:r>
              <a:rPr lang="it-IT" dirty="0"/>
              <a:t>Probe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2A43437-99FA-4343-9B99-368114387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9" y="2451000"/>
            <a:ext cx="8413209" cy="413039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44CE18-B669-4E61-BD17-A2980014EB64}"/>
              </a:ext>
            </a:extLst>
          </p:cNvPr>
          <p:cNvSpPr txBox="1"/>
          <p:nvPr/>
        </p:nvSpPr>
        <p:spPr>
          <a:xfrm>
            <a:off x="539989" y="1188525"/>
            <a:ext cx="1110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Il kernel effettuerà una chiamata alla funzione </a:t>
            </a:r>
            <a:r>
              <a:rPr lang="it-IT" b="1" dirty="0"/>
              <a:t>probe</a:t>
            </a:r>
            <a:r>
              <a:rPr lang="it-IT" dirty="0"/>
              <a:t>  per ciascun device che presenta il campo </a:t>
            </a:r>
            <a:r>
              <a:rPr lang="it-IT" i="1" dirty="0" err="1"/>
              <a:t>compatible</a:t>
            </a:r>
            <a:r>
              <a:rPr lang="it-IT" i="1" dirty="0"/>
              <a:t> </a:t>
            </a:r>
            <a:r>
              <a:rPr lang="it-IT" dirty="0"/>
              <a:t>uguale a quello</a:t>
            </a:r>
            <a:r>
              <a:rPr lang="it-IT" i="1" dirty="0"/>
              <a:t> </a:t>
            </a:r>
            <a:r>
              <a:rPr lang="it-IT" dirty="0"/>
              <a:t>specificato all’interno della struttura </a:t>
            </a:r>
            <a:r>
              <a:rPr lang="it-IT" i="1" dirty="0" err="1"/>
              <a:t>of_device_id</a:t>
            </a:r>
            <a:r>
              <a:rPr lang="it-IT" dirty="0"/>
              <a:t>. La funzione ha il compito di allocare la lista se essa è ancora vuota, effettuare tutte le operazione necessarie per l’inizializzazione del device chiamando la funzione </a:t>
            </a:r>
            <a:r>
              <a:rPr lang="it-IT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GPIO_Init</a:t>
            </a:r>
            <a:r>
              <a:rPr lang="it-IT" dirty="0"/>
              <a:t> e infine di aggiungere l‘oggetto alla lista.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55099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5BA84AB-B3D7-4846-9CF2-E4137DB6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6" y="2350781"/>
            <a:ext cx="7365575" cy="32572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ED8EB0-A88A-41ED-9FDC-C3A698F62521}"/>
              </a:ext>
            </a:extLst>
          </p:cNvPr>
          <p:cNvSpPr txBox="1"/>
          <p:nvPr/>
        </p:nvSpPr>
        <p:spPr>
          <a:xfrm>
            <a:off x="588816" y="1393796"/>
            <a:ext cx="1074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probe effettua una chiamata alla funzione </a:t>
            </a:r>
            <a:r>
              <a:rPr lang="it-IT" dirty="0" err="1"/>
              <a:t>GPIO_Init</a:t>
            </a:r>
            <a:r>
              <a:rPr lang="it-IT" dirty="0"/>
              <a:t> per inizializzare la </a:t>
            </a:r>
            <a:r>
              <a:rPr lang="it-IT" dirty="0" err="1"/>
              <a:t>struct</a:t>
            </a:r>
            <a:r>
              <a:rPr lang="it-IT" dirty="0"/>
              <a:t> che astrae il device GPIO, puntata da </a:t>
            </a:r>
            <a:r>
              <a:rPr lang="it-IT" b="1" dirty="0" err="1"/>
              <a:t>GPIO_ptr</a:t>
            </a:r>
            <a:r>
              <a:rPr lang="it-IT" dirty="0"/>
              <a:t>, passando i seguenti parametri:</a:t>
            </a: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15EE05-B377-4D90-84AD-4D33826E787A}"/>
              </a:ext>
            </a:extLst>
          </p:cNvPr>
          <p:cNvSpPr txBox="1"/>
          <p:nvPr/>
        </p:nvSpPr>
        <p:spPr>
          <a:xfrm>
            <a:off x="621434" y="5734975"/>
            <a:ext cx="1074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puntatore alla </a:t>
            </a:r>
            <a:r>
              <a:rPr lang="it-IT" dirty="0" err="1"/>
              <a:t>struct</a:t>
            </a:r>
            <a:r>
              <a:rPr lang="it-IT" dirty="0"/>
              <a:t> class </a:t>
            </a:r>
            <a:r>
              <a:rPr lang="it-IT" b="1" dirty="0" err="1"/>
              <a:t>Gpio_class</a:t>
            </a:r>
            <a:r>
              <a:rPr lang="it-IT" b="1" dirty="0"/>
              <a:t> </a:t>
            </a:r>
            <a:r>
              <a:rPr lang="it-IT" dirty="0"/>
              <a:t>deve essere stato precedentemente inizializzato mediante la chiamata a: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FE4A66F-D40E-4AF8-A0B6-F9824D6BE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2" y="6226852"/>
            <a:ext cx="6714950" cy="4008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EFB10E-1176-4478-A4A9-2F63F09E41A7}"/>
              </a:ext>
            </a:extLst>
          </p:cNvPr>
          <p:cNvSpPr txBox="1"/>
          <p:nvPr/>
        </p:nvSpPr>
        <p:spPr>
          <a:xfrm>
            <a:off x="8806649" y="2680137"/>
            <a:ext cx="2290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Handler</a:t>
            </a:r>
            <a:r>
              <a:rPr lang="it-IT" dirty="0"/>
              <a:t> dell’interruzione; ridefinito all’interno del modulo kernel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C2A1D8F-564A-4B71-85A3-69F9B15FCDFA}"/>
              </a:ext>
            </a:extLst>
          </p:cNvPr>
          <p:cNvCxnSpPr/>
          <p:nvPr/>
        </p:nvCxnSpPr>
        <p:spPr>
          <a:xfrm flipH="1">
            <a:off x="6498454" y="3365509"/>
            <a:ext cx="2459115" cy="59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E9EF4C8C-1FF8-4861-9F43-A089640B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89" y="116551"/>
            <a:ext cx="10515600" cy="1325563"/>
          </a:xfrm>
        </p:spPr>
        <p:txBody>
          <a:bodyPr/>
          <a:lstStyle/>
          <a:p>
            <a:r>
              <a:rPr lang="it-IT" dirty="0"/>
              <a:t>Probe – Chiamata a </a:t>
            </a:r>
            <a:r>
              <a:rPr lang="it-IT" dirty="0" err="1"/>
              <a:t>GPIO_Init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678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EFA8E-BC14-4632-82AC-13AA87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GPIO_Init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F62BE-6D82-49C7-81A2-9BF598B9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49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b="1" u="sng" dirty="0"/>
              <a:t>Allocare</a:t>
            </a:r>
            <a:r>
              <a:rPr lang="it-IT" dirty="0"/>
              <a:t> un </a:t>
            </a:r>
            <a:r>
              <a:rPr lang="it-IT" b="1" u="sng" dirty="0"/>
              <a:t>range di Major e minor </a:t>
            </a:r>
            <a:r>
              <a:rPr lang="it-IT" b="1" u="sng" dirty="0" err="1"/>
              <a:t>numbers</a:t>
            </a:r>
            <a:r>
              <a:rPr lang="it-IT" dirty="0"/>
              <a:t> per il device a caratteri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ABF76D-9A23-4F14-ACEB-502C8DB4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4627"/>
            <a:ext cx="10743920" cy="1218382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A113BB1-409E-4DB7-8397-98DDBB12CD54}"/>
              </a:ext>
            </a:extLst>
          </p:cNvPr>
          <p:cNvSpPr txBox="1">
            <a:spLocks/>
          </p:cNvSpPr>
          <p:nvPr/>
        </p:nvSpPr>
        <p:spPr>
          <a:xfrm>
            <a:off x="838200" y="4179562"/>
            <a:ext cx="10743920" cy="91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it-IT" b="1" u="sng" dirty="0"/>
              <a:t>Inizializzare</a:t>
            </a:r>
            <a:r>
              <a:rPr lang="it-IT" dirty="0"/>
              <a:t> la struttura </a:t>
            </a:r>
            <a:r>
              <a:rPr lang="it-IT" b="1" u="sng" dirty="0" err="1"/>
              <a:t>cdev</a:t>
            </a:r>
            <a:r>
              <a:rPr lang="it-IT" b="1" u="sng" dirty="0"/>
              <a:t> specificando la struttura file </a:t>
            </a:r>
            <a:r>
              <a:rPr lang="it-IT" b="1" u="sng" dirty="0" err="1"/>
              <a:t>operations</a:t>
            </a:r>
            <a:r>
              <a:rPr lang="it-IT" b="1" u="sng" dirty="0"/>
              <a:t> </a:t>
            </a:r>
            <a:r>
              <a:rPr lang="it-IT" dirty="0"/>
              <a:t>associata al device a caratteri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ED81E8-6C20-4956-8C95-2357CC568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03782"/>
            <a:ext cx="6373004" cy="7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AB0207-7CE6-4D23-861D-33AE1ABB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Connessione del componente al bus AXI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A48FCB-0405-43F9-A665-B672CFAF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65"/>
            <a:ext cx="11069407" cy="2882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Inserimento del componente GPIO realizzato all’interno di un </a:t>
            </a:r>
            <a:r>
              <a:rPr lang="it-IT" b="1" dirty="0" err="1"/>
              <a:t>wrapper</a:t>
            </a:r>
            <a:r>
              <a:rPr lang="it-IT" dirty="0"/>
              <a:t> fornito da </a:t>
            </a:r>
            <a:r>
              <a:rPr lang="it-IT" dirty="0" err="1"/>
              <a:t>Vivado</a:t>
            </a:r>
            <a:r>
              <a:rPr lang="it-IT" dirty="0"/>
              <a:t> per l’implementazione dell’interfaccia AXI</a:t>
            </a:r>
          </a:p>
        </p:txBody>
      </p:sp>
      <p:pic>
        <p:nvPicPr>
          <p:cNvPr id="2050" name="Picture 2" descr="https://lh4.googleusercontent.com/tAZ5IylQvR96lNhL9Jvl4BVkzwOUGQqibbbg3L9x-FsgFBvApv6W2cm0LrufyPM10tg7eZPJtV4RlGpaJP5DflTRnpW-BN_wHV-6DAm_StPtq4FdZ7fP5YFmtjYMvrMseOwj8JZU97Q">
            <a:extLst>
              <a:ext uri="{FF2B5EF4-FFF2-40B4-BE49-F238E27FC236}">
                <a16:creationId xmlns:a16="http://schemas.microsoft.com/office/drawing/2014/main" id="{F6F81AAC-B537-434F-919B-8A6F8D17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00" y="2528223"/>
            <a:ext cx="6309848" cy="417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889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E179F-A112-450A-A54B-D4BCB186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GPIO_Init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C8CD503-62CB-4916-BC20-E60E2A20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773"/>
            <a:ext cx="11226553" cy="132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it-IT" b="1" u="sng" dirty="0"/>
              <a:t>Creazione del device </a:t>
            </a:r>
            <a:r>
              <a:rPr lang="it-IT" dirty="0"/>
              <a:t>all'interno del </a:t>
            </a:r>
            <a:r>
              <a:rPr lang="it-IT" b="1" u="sng" dirty="0"/>
              <a:t>filesystem</a:t>
            </a:r>
            <a:r>
              <a:rPr lang="it-IT" dirty="0"/>
              <a:t> assegnandogli i </a:t>
            </a:r>
            <a:r>
              <a:rPr lang="it-IT" dirty="0" err="1"/>
              <a:t>numbers</a:t>
            </a:r>
            <a:r>
              <a:rPr lang="it-IT" dirty="0"/>
              <a:t> richiesti in precedenza. La funzione ritorna un puntatore alla </a:t>
            </a:r>
            <a:r>
              <a:rPr lang="it-IT" dirty="0" err="1"/>
              <a:t>struct</a:t>
            </a:r>
            <a:r>
              <a:rPr lang="it-IT" dirty="0"/>
              <a:t> device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1541FBE-3E59-4844-B1F9-D2C86C2D37C3}"/>
              </a:ext>
            </a:extLst>
          </p:cNvPr>
          <p:cNvSpPr txBox="1">
            <a:spLocks/>
          </p:cNvSpPr>
          <p:nvPr/>
        </p:nvSpPr>
        <p:spPr>
          <a:xfrm>
            <a:off x="838200" y="4330488"/>
            <a:ext cx="10515600" cy="91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it-IT" b="1" u="sng" dirty="0"/>
              <a:t>Aggiungere</a:t>
            </a:r>
            <a:r>
              <a:rPr lang="it-IT" dirty="0"/>
              <a:t> il device a caratteri al sistema. Se l'operazione va a buon fine sarà possibile vedere il device sotto </a:t>
            </a:r>
            <a:r>
              <a:rPr lang="it-IT" b="1" u="sng" dirty="0"/>
              <a:t>/</a:t>
            </a:r>
            <a:r>
              <a:rPr lang="it-IT" b="1" u="sng" dirty="0" err="1"/>
              <a:t>dev</a:t>
            </a:r>
            <a:endParaRPr lang="it-IT" b="1" u="sng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3CD22A8-1B58-4520-B9E6-F2EBAE9A2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4978"/>
            <a:ext cx="9879691" cy="10932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605F35C-B6A3-402B-BD52-9A9C0B0D6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94356"/>
            <a:ext cx="8323556" cy="9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F6FBF-8597-47C9-8B15-347E78B3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GPIO_Init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E2DF0FD-79ED-404B-BECC-88E28CF0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3" y="1624773"/>
            <a:ext cx="11217677" cy="132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it-IT" b="1" u="sng" dirty="0"/>
              <a:t>Inizializzare la </a:t>
            </a:r>
            <a:r>
              <a:rPr lang="it-IT" b="1" u="sng" dirty="0" err="1"/>
              <a:t>struct</a:t>
            </a:r>
            <a:r>
              <a:rPr lang="it-IT" b="1" u="sng" dirty="0"/>
              <a:t> </a:t>
            </a:r>
            <a:r>
              <a:rPr lang="it-IT" b="1" u="sng" dirty="0" err="1"/>
              <a:t>resource</a:t>
            </a:r>
            <a:r>
              <a:rPr lang="it-IT" b="1" u="sng" dirty="0"/>
              <a:t> </a:t>
            </a:r>
            <a:r>
              <a:rPr lang="it-IT" dirty="0"/>
              <a:t>con i valori recuperati dal nodo corrispondente al device all’interno del </a:t>
            </a:r>
            <a:r>
              <a:rPr lang="it-IT" b="1" u="sng" dirty="0"/>
              <a:t>device </a:t>
            </a:r>
            <a:r>
              <a:rPr lang="it-IT" b="1" u="sng" dirty="0" err="1"/>
              <a:t>tree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C69980C-441C-4C2D-8602-0039FFED2877}"/>
              </a:ext>
            </a:extLst>
          </p:cNvPr>
          <p:cNvSpPr txBox="1">
            <a:spLocks/>
          </p:cNvSpPr>
          <p:nvPr/>
        </p:nvSpPr>
        <p:spPr>
          <a:xfrm>
            <a:off x="660646" y="4019773"/>
            <a:ext cx="10515600" cy="91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it-IT" b="1" u="sng" dirty="0"/>
              <a:t>Allocare</a:t>
            </a:r>
            <a:r>
              <a:rPr lang="it-IT" dirty="0"/>
              <a:t> una </a:t>
            </a:r>
            <a:r>
              <a:rPr lang="it-IT" dirty="0" err="1"/>
              <a:t>quantita</a:t>
            </a:r>
            <a:r>
              <a:rPr lang="it-IT" dirty="0"/>
              <a:t> </a:t>
            </a:r>
            <a:r>
              <a:rPr lang="it-IT" i="1" dirty="0" err="1"/>
              <a:t>res_size</a:t>
            </a:r>
            <a:r>
              <a:rPr lang="it-IT" i="1" dirty="0"/>
              <a:t> </a:t>
            </a:r>
            <a:r>
              <a:rPr lang="it-IT" dirty="0"/>
              <a:t>di </a:t>
            </a:r>
            <a:r>
              <a:rPr lang="it-IT" b="1" u="sng" dirty="0"/>
              <a:t>memoria fisica per il dispositivo I/O</a:t>
            </a:r>
            <a:r>
              <a:rPr lang="it-IT" dirty="0"/>
              <a:t> a partire dall'</a:t>
            </a:r>
            <a:r>
              <a:rPr lang="it-IT" dirty="0" err="1"/>
              <a:t>inidirizzo</a:t>
            </a:r>
            <a:r>
              <a:rPr lang="it-IT" dirty="0"/>
              <a:t> </a:t>
            </a:r>
            <a:r>
              <a:rPr lang="it-IT" i="1" dirty="0" err="1"/>
              <a:t>res.start</a:t>
            </a:r>
            <a:endParaRPr lang="it-IT" i="1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6B2BDF9-F0BB-47FF-A04C-0823E646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627788"/>
            <a:ext cx="10002438" cy="1173341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D8D46DA-AF79-4B39-B913-B22C73445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5051085"/>
            <a:ext cx="10804060" cy="14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F6FBF-8597-47C9-8B15-347E78B3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GPIO_Init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E2DF0FD-79ED-404B-BECC-88E28CF0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87" y="1624773"/>
            <a:ext cx="11353801" cy="132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it-IT" b="1" u="sng" dirty="0"/>
              <a:t>Mappare la memoria </a:t>
            </a:r>
            <a:r>
              <a:rPr lang="it-IT" dirty="0"/>
              <a:t>fisica del dispositivo I/O appena allocata nello spazio degli indirizzi virtuali del kernel. La funzione restituisce </a:t>
            </a:r>
            <a:r>
              <a:rPr lang="it-IT" b="1" u="sng" dirty="0"/>
              <a:t>l'indirizzo virtuale</a:t>
            </a:r>
            <a:r>
              <a:rPr lang="it-IT" dirty="0"/>
              <a:t> corrispondente al </a:t>
            </a:r>
            <a:r>
              <a:rPr lang="it-IT" i="1" dirty="0" err="1"/>
              <a:t>base_address</a:t>
            </a:r>
            <a:r>
              <a:rPr lang="it-IT" i="1" dirty="0"/>
              <a:t> </a:t>
            </a:r>
            <a:r>
              <a:rPr lang="it-IT" dirty="0"/>
              <a:t>in memoria fisica del device.</a:t>
            </a:r>
            <a:endParaRPr lang="it-IT" b="1" u="sng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C69980C-441C-4C2D-8602-0039FFED2877}"/>
              </a:ext>
            </a:extLst>
          </p:cNvPr>
          <p:cNvSpPr txBox="1">
            <a:spLocks/>
          </p:cNvSpPr>
          <p:nvPr/>
        </p:nvSpPr>
        <p:spPr>
          <a:xfrm>
            <a:off x="802688" y="4804863"/>
            <a:ext cx="10515600" cy="91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it-IT" b="1" u="sng" dirty="0"/>
              <a:t>Cercare le specifiche dell'interrupt nel device </a:t>
            </a:r>
            <a:r>
              <a:rPr lang="it-IT" b="1" u="sng" dirty="0" err="1"/>
              <a:t>tree</a:t>
            </a:r>
            <a:r>
              <a:rPr lang="it-IT" b="1" u="sng" dirty="0"/>
              <a:t>.</a:t>
            </a:r>
            <a:r>
              <a:rPr lang="it-IT" dirty="0"/>
              <a:t> La funzione restituisce il suo </a:t>
            </a:r>
            <a:r>
              <a:rPr lang="it-IT" b="1" u="sng" dirty="0"/>
              <a:t>numero identificativo</a:t>
            </a:r>
            <a:endParaRPr lang="it-IT" b="1" i="1" u="sng" dirty="0"/>
          </a:p>
        </p:txBody>
      </p: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9A5A3E3-4014-4C96-8872-CF87FFB2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994726"/>
            <a:ext cx="10067338" cy="1220284"/>
          </a:xfrm>
          <a:prstGeom prst="rect">
            <a:avLst/>
          </a:prstGeom>
        </p:spPr>
      </p:pic>
      <p:pic>
        <p:nvPicPr>
          <p:cNvPr id="14" name="Immagine 1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7C1C1390-A3C4-40D6-8955-EBFA6489A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5871494"/>
            <a:ext cx="9760227" cy="6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F6FBF-8597-47C9-8B15-347E78B3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GPIO_Init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E2DF0FD-79ED-404B-BECC-88E28CF0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773"/>
            <a:ext cx="11226553" cy="18042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it-IT" b="1" u="sng" dirty="0"/>
              <a:t>Allocare la linea di interrupt</a:t>
            </a:r>
            <a:r>
              <a:rPr lang="it-IT" dirty="0"/>
              <a:t> e </a:t>
            </a:r>
            <a:r>
              <a:rPr lang="it-IT" b="1" u="sng" dirty="0"/>
              <a:t>registrare l’</a:t>
            </a:r>
            <a:r>
              <a:rPr lang="it-IT" b="1" u="sng" dirty="0" err="1"/>
              <a:t>handler</a:t>
            </a:r>
            <a:r>
              <a:rPr lang="it-IT" b="1" u="sng" dirty="0"/>
              <a:t> </a:t>
            </a:r>
            <a:r>
              <a:rPr lang="it-IT" dirty="0"/>
              <a:t>ad essa associato. Se l’operazione va a buon fine si potrà osservare il numero della linea associata all’IRQ del device sotto </a:t>
            </a:r>
            <a:r>
              <a:rPr lang="it-IT" i="1" dirty="0"/>
              <a:t>/proc/interrupts </a:t>
            </a:r>
            <a:r>
              <a:rPr lang="it-IT" dirty="0"/>
              <a:t>(comprese altre informazioni quali il numero di interruzioni rilevate o il tipo di interrupt)</a:t>
            </a:r>
            <a:endParaRPr lang="it-IT" b="1" u="sng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5064B32-CB76-4E39-8324-8FB1392E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1" y="4072059"/>
            <a:ext cx="11354799" cy="133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0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4CABC-6F75-4F01-AFF1-F54BDDB5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GPIO_Init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50E073-FA56-40D7-9433-6AE8983D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389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it-IT" b="1" u="sng" dirty="0"/>
              <a:t>Inizializzare</a:t>
            </a:r>
            <a:r>
              <a:rPr lang="it-IT" dirty="0"/>
              <a:t> </a:t>
            </a:r>
            <a:r>
              <a:rPr lang="it-IT" b="1" u="sng" dirty="0" err="1"/>
              <a:t>wait_queue</a:t>
            </a:r>
            <a:r>
              <a:rPr lang="it-IT" dirty="0"/>
              <a:t>, </a:t>
            </a:r>
            <a:r>
              <a:rPr lang="it-IT" b="1" u="sng" dirty="0" err="1"/>
              <a:t>spinlock</a:t>
            </a:r>
            <a:r>
              <a:rPr lang="it-IT" dirty="0"/>
              <a:t> e variabile </a:t>
            </a:r>
            <a:r>
              <a:rPr lang="it-IT" b="1" u="sng" dirty="0" err="1"/>
              <a:t>can_read</a:t>
            </a:r>
            <a:endParaRPr lang="it-IT" b="1" u="sng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04D327-3CA5-49F7-8E20-73A37A0E7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0103"/>
            <a:ext cx="7835283" cy="19043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260650-3D9A-4F6B-A0EC-0E2B1C400B43}"/>
              </a:ext>
            </a:extLst>
          </p:cNvPr>
          <p:cNvSpPr txBox="1"/>
          <p:nvPr/>
        </p:nvSpPr>
        <p:spPr>
          <a:xfrm>
            <a:off x="838200" y="4497469"/>
            <a:ext cx="975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it-IT" sz="2800" dirty="0"/>
              <a:t> </a:t>
            </a:r>
            <a:r>
              <a:rPr lang="it-IT" sz="2800" b="1" u="sng" dirty="0"/>
              <a:t>Abilitare</a:t>
            </a:r>
            <a:r>
              <a:rPr lang="it-IT" sz="2800" dirty="0"/>
              <a:t> </a:t>
            </a:r>
            <a:r>
              <a:rPr lang="it-IT" sz="2800" b="1" u="sng" dirty="0"/>
              <a:t>interruzioni</a:t>
            </a:r>
            <a:r>
              <a:rPr lang="it-IT" sz="2800" dirty="0"/>
              <a:t> del device</a:t>
            </a: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8B4B761-E52C-4F3F-B02F-924BC63F3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33658"/>
            <a:ext cx="11065851" cy="11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6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60939-BC5D-45A6-8820-FD4B5437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User application: </a:t>
            </a:r>
            <a:r>
              <a:rPr lang="it-IT" dirty="0"/>
              <a:t>test modulo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F24D21-621C-40DC-920F-8E20070E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testare il funzionamento del modulo Kernel è stata realizzata un user application interattiva che permette all’utente di scegliere quale device utilizzare.</a:t>
            </a:r>
          </a:p>
          <a:p>
            <a:r>
              <a:rPr lang="it-IT" dirty="0"/>
              <a:t>L’user app suppone che </a:t>
            </a:r>
            <a:r>
              <a:rPr lang="it-IT" i="1" dirty="0" err="1"/>
              <a:t>pads</a:t>
            </a:r>
            <a:r>
              <a:rPr lang="it-IT" dirty="0"/>
              <a:t> sia pilotato dall’esterno e che si voglia esclusivamente leggerne il valore quando vi è una variazione (es. premere un </a:t>
            </a:r>
            <a:r>
              <a:rPr lang="it-IT" dirty="0" err="1"/>
              <a:t>button</a:t>
            </a:r>
            <a:r>
              <a:rPr lang="it-IT" dirty="0"/>
              <a:t>).</a:t>
            </a:r>
          </a:p>
          <a:p>
            <a:r>
              <a:rPr lang="it-IT" dirty="0"/>
              <a:t>Semplicemente l’user app esegue le seguenti operazioni:</a:t>
            </a:r>
          </a:p>
          <a:p>
            <a:pPr lvl="1"/>
            <a:r>
              <a:rPr lang="it-IT" dirty="0"/>
              <a:t>OPEN</a:t>
            </a:r>
            <a:r>
              <a:rPr lang="it-IT" i="1" dirty="0"/>
              <a:t> sul file </a:t>
            </a:r>
            <a:r>
              <a:rPr lang="it-IT" i="1" dirty="0" err="1"/>
              <a:t>descriptor</a:t>
            </a:r>
            <a:r>
              <a:rPr lang="it-IT" i="1" dirty="0"/>
              <a:t> </a:t>
            </a:r>
            <a:r>
              <a:rPr lang="it-IT" dirty="0"/>
              <a:t>del GPIO selezionato</a:t>
            </a:r>
          </a:p>
          <a:p>
            <a:pPr lvl="1"/>
            <a:r>
              <a:rPr lang="it-IT" dirty="0"/>
              <a:t>Si mette in attesa di un’interruzione con una READ bloccante.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62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50E6A3-5CB5-4F23-90E3-C0664D74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User application: </a:t>
            </a:r>
            <a:r>
              <a:rPr lang="it-IT" dirty="0"/>
              <a:t>workflow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38B6D26-6FFA-441A-8D3B-7B8C6C324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63" y="1832730"/>
            <a:ext cx="8201707" cy="4125119"/>
          </a:xfrm>
        </p:spPr>
      </p:pic>
    </p:spTree>
    <p:extLst>
      <p:ext uri="{BB962C8B-B14F-4D97-AF65-F5344CB8AC3E}">
        <p14:creationId xmlns:p14="http://schemas.microsoft.com/office/powerpoint/2010/main" val="2725644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FC0D2E-A909-46AC-A33A-08DC8A42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Driver </a:t>
            </a:r>
            <a:r>
              <a:rPr lang="it-IT" b="1" dirty="0" err="1"/>
              <a:t>Userspace</a:t>
            </a:r>
            <a:r>
              <a:rPr lang="it-IT" b="1" dirty="0"/>
              <a:t> I/O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0C41C-6AFB-49C4-B932-415D3183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6599" cy="4351338"/>
          </a:xfrm>
        </p:spPr>
        <p:txBody>
          <a:bodyPr/>
          <a:lstStyle/>
          <a:p>
            <a:r>
              <a:rPr lang="it-IT" dirty="0"/>
              <a:t>Framework per la gestione dei driver nell’</a:t>
            </a:r>
            <a:r>
              <a:rPr lang="it-IT" i="1" dirty="0" err="1"/>
              <a:t>userspace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dirty="0"/>
              <a:t>Gestione dell’interruzione demandata </a:t>
            </a:r>
            <a:r>
              <a:rPr lang="it-IT" i="1" dirty="0"/>
              <a:t>all’</a:t>
            </a:r>
            <a:r>
              <a:rPr lang="it-IT" i="1" dirty="0" err="1"/>
              <a:t>userspace</a:t>
            </a:r>
            <a:r>
              <a:rPr lang="it-IT" i="1" dirty="0"/>
              <a:t>.</a:t>
            </a:r>
          </a:p>
        </p:txBody>
      </p:sp>
      <p:pic>
        <p:nvPicPr>
          <p:cNvPr id="8196" name="Picture 4" descr="https://lh5.googleusercontent.com/1VBECKdGf-DbdQz-8bwOaXnoFXgjvyXYaDVmvEXPsOKgkN3xrfxw5pmz2wuWrV--3rnUS3hqgWBfwdW3bl3ZN12877RMa3LSbuyMKLN0awXWao5FVXyHo_wJZPpFvyJChGLeXvFm25I">
            <a:extLst>
              <a:ext uri="{FF2B5EF4-FFF2-40B4-BE49-F238E27FC236}">
                <a16:creationId xmlns:a16="http://schemas.microsoft.com/office/drawing/2014/main" id="{3CCEB474-AF00-4D65-B2CB-1DEAD66D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99" y="1825625"/>
            <a:ext cx="6321424" cy="405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48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123EE-BB7A-469B-90E0-B5DBDB68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Workflow esempio user </a:t>
            </a:r>
            <a:r>
              <a:rPr lang="it-IT" b="1" dirty="0" err="1"/>
              <a:t>application</a:t>
            </a:r>
            <a:r>
              <a:rPr lang="it-IT" b="1" dirty="0"/>
              <a:t> </a:t>
            </a:r>
            <a:r>
              <a:rPr lang="it-IT" dirty="0"/>
              <a:t>- UIO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BCD2E5-9D3F-475D-A758-0770A00E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Apertura descrittore del file sul device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/uio0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Effettuare il mapping con l’indirizzo virtuale </a:t>
            </a:r>
            <a:r>
              <a:rPr lang="it-IT" b="1" dirty="0" err="1"/>
              <a:t>mmap</a:t>
            </a:r>
            <a:endParaRPr lang="it-IT" b="1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Attesa di interruzioni dal device tramite chiamata bloccante/non bloccante a </a:t>
            </a:r>
            <a:r>
              <a:rPr lang="it-IT" b="1" dirty="0" err="1"/>
              <a:t>read</a:t>
            </a:r>
            <a:r>
              <a:rPr lang="it-IT" b="1" dirty="0"/>
              <a:t> </a:t>
            </a:r>
            <a:r>
              <a:rPr lang="it-IT" dirty="0"/>
              <a:t>(o in alternativa a </a:t>
            </a:r>
            <a:r>
              <a:rPr lang="it-IT" b="1" dirty="0"/>
              <a:t>poll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Quando il </a:t>
            </a:r>
            <a:r>
              <a:rPr lang="it-IT" i="1" dirty="0"/>
              <a:t>sottosistema UIO </a:t>
            </a:r>
            <a:r>
              <a:rPr lang="it-IT" dirty="0"/>
              <a:t>rileva un’interruzione provvederà a risvegliare il processo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Chiamata </a:t>
            </a:r>
            <a:r>
              <a:rPr lang="it-IT" b="1" dirty="0" err="1"/>
              <a:t>write</a:t>
            </a:r>
            <a:r>
              <a:rPr lang="it-IT" dirty="0"/>
              <a:t> per indicare al sottosistema che l’interruzione è stata gestita e che può riabilitare le interruzioni </a:t>
            </a:r>
          </a:p>
        </p:txBody>
      </p:sp>
    </p:spTree>
    <p:extLst>
      <p:ext uri="{BB962C8B-B14F-4D97-AF65-F5344CB8AC3E}">
        <p14:creationId xmlns:p14="http://schemas.microsoft.com/office/powerpoint/2010/main" val="359733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C88F4-0B46-4CAD-8695-EDB65B44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Connessione del componente al bus AXI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C6F97-B7E8-4747-B84F-1E9FB1F6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502"/>
            <a:ext cx="10829925" cy="4351338"/>
          </a:xfrm>
        </p:spPr>
        <p:txBody>
          <a:bodyPr/>
          <a:lstStyle/>
          <a:p>
            <a:r>
              <a:rPr lang="it-IT" dirty="0"/>
              <a:t>Gestione registri:</a:t>
            </a:r>
          </a:p>
          <a:p>
            <a:pPr marL="0" indent="0" algn="just">
              <a:buNone/>
            </a:pPr>
            <a:r>
              <a:rPr lang="it-IT" dirty="0"/>
              <a:t>Connessione dei segnali del nostro componente GPIO al bus.</a:t>
            </a:r>
          </a:p>
        </p:txBody>
      </p:sp>
      <p:pic>
        <p:nvPicPr>
          <p:cNvPr id="3074" name="Picture 2" descr="https://lh4.googleusercontent.com/MbfGByzZgOoZkPDrSS8yxaw3HACXYsuAU8LqmjpYugGzZuBQupTdtp67nQyhZ6kDlAOxVPEPuFyYMFDQcFDX7Qnf9zPPJ3_G_OVVOD1JJ54FrsUde9LD8TG6qNsL4OrJ6UuyyliYAjw">
            <a:extLst>
              <a:ext uri="{FF2B5EF4-FFF2-40B4-BE49-F238E27FC236}">
                <a16:creationId xmlns:a16="http://schemas.microsoft.com/office/drawing/2014/main" id="{8A5BC5CA-B6DC-414B-A81A-559304B7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95" y="3038104"/>
            <a:ext cx="6362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B7EF90-B615-4CFC-A609-28269A452571}"/>
              </a:ext>
            </a:extLst>
          </p:cNvPr>
          <p:cNvSpPr txBox="1"/>
          <p:nvPr/>
        </p:nvSpPr>
        <p:spPr>
          <a:xfrm>
            <a:off x="838198" y="2448745"/>
            <a:ext cx="3879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algn="ctr"/>
            <a:r>
              <a:rPr lang="it-IT" dirty="0"/>
              <a:t>ENABLE -&gt; slv_reg0</a:t>
            </a:r>
          </a:p>
          <a:p>
            <a:pPr algn="ctr"/>
            <a:r>
              <a:rPr lang="it-IT" dirty="0"/>
              <a:t>WRITE -&gt; slv_reg1</a:t>
            </a:r>
          </a:p>
          <a:p>
            <a:pPr algn="ctr"/>
            <a:r>
              <a:rPr lang="it-IT" dirty="0"/>
              <a:t>READ -&gt; </a:t>
            </a:r>
            <a:r>
              <a:rPr lang="it-IT" dirty="0" err="1"/>
              <a:t>gpio_read</a:t>
            </a:r>
            <a:endParaRPr lang="it-IT" dirty="0"/>
          </a:p>
          <a:p>
            <a:endParaRPr lang="it-IT" dirty="0"/>
          </a:p>
          <a:p>
            <a:pPr algn="just"/>
            <a:r>
              <a:rPr lang="it-IT" sz="2400" dirty="0"/>
              <a:t>Per il segnale di </a:t>
            </a:r>
            <a:r>
              <a:rPr lang="it-IT" sz="2400" dirty="0" err="1"/>
              <a:t>read</a:t>
            </a:r>
            <a:r>
              <a:rPr lang="it-IT" sz="2400" dirty="0"/>
              <a:t> non viene </a:t>
            </a:r>
            <a:r>
              <a:rPr lang="it-IT" sz="2400" dirty="0" err="1"/>
              <a:t>utilzziato</a:t>
            </a:r>
            <a:r>
              <a:rPr lang="it-IT" sz="2400" dirty="0"/>
              <a:t> uno degli </a:t>
            </a:r>
            <a:r>
              <a:rPr lang="it-IT" sz="2400" i="1" dirty="0" err="1"/>
              <a:t>slv_reg</a:t>
            </a:r>
            <a:r>
              <a:rPr lang="it-IT" sz="2400" i="1" dirty="0"/>
              <a:t> </a:t>
            </a:r>
            <a:r>
              <a:rPr lang="it-IT" sz="2400" dirty="0"/>
              <a:t>poiché essendo un segnale di output per il GPIO si genererebbe un conflitto in scrittura con il bus.</a:t>
            </a:r>
          </a:p>
        </p:txBody>
      </p:sp>
    </p:spTree>
    <p:extLst>
      <p:ext uri="{BB962C8B-B14F-4D97-AF65-F5344CB8AC3E}">
        <p14:creationId xmlns:p14="http://schemas.microsoft.com/office/powerpoint/2010/main" val="45319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FDA75-448A-4E03-85C2-6AE94E5A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41"/>
            <a:ext cx="10515600" cy="1325563"/>
          </a:xfrm>
        </p:spPr>
        <p:txBody>
          <a:bodyPr/>
          <a:lstStyle/>
          <a:p>
            <a:r>
              <a:rPr lang="it-IT" b="1" dirty="0"/>
              <a:t>Gestione interruzioni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2BB293-408D-4BBD-BE11-2D6996EE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0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Siamo interessati a generare un evento di interruzione ogni qual volta vi sia </a:t>
            </a:r>
            <a:r>
              <a:rPr lang="it-IT" i="1" dirty="0"/>
              <a:t>una variazione</a:t>
            </a:r>
            <a:r>
              <a:rPr lang="it-IT" dirty="0"/>
              <a:t> del segnale di READ del componente </a:t>
            </a:r>
            <a:r>
              <a:rPr lang="it-IT" dirty="0" err="1"/>
              <a:t>GPIO_Array</a:t>
            </a:r>
            <a:r>
              <a:rPr lang="it-IT" dirty="0"/>
              <a:t>. La variazione deve asserire il segnale di interrupt </a:t>
            </a:r>
            <a:r>
              <a:rPr lang="it-IT" b="1" dirty="0"/>
              <a:t>se e solo se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 Le interruzioni globali del componente sono abilitate</a:t>
            </a:r>
          </a:p>
          <a:p>
            <a:r>
              <a:rPr lang="it-IT" dirty="0"/>
              <a:t> La singola linea interna del </a:t>
            </a:r>
            <a:r>
              <a:rPr lang="it-IT" dirty="0" err="1"/>
              <a:t>GPIO_Array</a:t>
            </a:r>
            <a:r>
              <a:rPr lang="it-IT" dirty="0"/>
              <a:t> è abilitata (</a:t>
            </a:r>
            <a:r>
              <a:rPr lang="it-IT" i="1" dirty="0"/>
              <a:t>mascherata</a:t>
            </a:r>
            <a:r>
              <a:rPr lang="it-IT" dirty="0"/>
              <a:t>) a generare l'interruzione</a:t>
            </a:r>
          </a:p>
          <a:p>
            <a:r>
              <a:rPr lang="it-IT" dirty="0"/>
              <a:t> Il segnale di READ è pilotato da PADS e non da WRITE</a:t>
            </a:r>
          </a:p>
        </p:txBody>
      </p:sp>
    </p:spTree>
    <p:extLst>
      <p:ext uri="{BB962C8B-B14F-4D97-AF65-F5344CB8AC3E}">
        <p14:creationId xmlns:p14="http://schemas.microsoft.com/office/powerpoint/2010/main" val="325404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43AA9-4C1B-47DD-BDF3-533645EB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Interruzioni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6ABE132-CE65-48A9-89E4-D3738F5C3E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45" y="3195961"/>
            <a:ext cx="9252439" cy="260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04D2CF-937A-462E-93B3-8BE1021A45B3}"/>
              </a:ext>
            </a:extLst>
          </p:cNvPr>
          <p:cNvSpPr txBox="1"/>
          <p:nvPr/>
        </p:nvSpPr>
        <p:spPr>
          <a:xfrm>
            <a:off x="838200" y="1819922"/>
            <a:ext cx="10789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Il </a:t>
            </a:r>
            <a:r>
              <a:rPr lang="it-IT" sz="2800" i="1" dirty="0" err="1"/>
              <a:t>process</a:t>
            </a:r>
            <a:r>
              <a:rPr lang="it-IT" sz="2800" i="1" dirty="0"/>
              <a:t> </a:t>
            </a:r>
            <a:r>
              <a:rPr lang="it-IT" sz="2800" i="1" dirty="0" err="1"/>
              <a:t>vhdl</a:t>
            </a:r>
            <a:r>
              <a:rPr lang="it-IT" sz="2800" i="1" dirty="0"/>
              <a:t> </a:t>
            </a:r>
            <a:r>
              <a:rPr lang="it-IT" sz="2800" dirty="0"/>
              <a:t>che gestisce la rilevazione dei fronti può essere schematizzato come segue: </a:t>
            </a:r>
          </a:p>
        </p:txBody>
      </p:sp>
    </p:spTree>
    <p:extLst>
      <p:ext uri="{BB962C8B-B14F-4D97-AF65-F5344CB8AC3E}">
        <p14:creationId xmlns:p14="http://schemas.microsoft.com/office/powerpoint/2010/main" val="115799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A7130-0B0E-4568-970B-121B2F5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Interruzioni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EB4BF-4575-4744-A0FB-38652D9F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200" dirty="0"/>
              <a:t>Gestione registro interruzioni pendenti: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sz="2400" dirty="0" err="1"/>
              <a:t>change_detected</a:t>
            </a:r>
            <a:r>
              <a:rPr lang="it-IT" sz="2400" dirty="0"/>
              <a:t> &lt;= </a:t>
            </a:r>
            <a:r>
              <a:rPr lang="it-IT" sz="2400" dirty="0" err="1"/>
              <a:t>global_intr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0070C0"/>
                </a:solidFill>
              </a:rPr>
              <a:t>and</a:t>
            </a:r>
            <a:r>
              <a:rPr lang="it-IT" sz="2400" dirty="0"/>
              <a:t> </a:t>
            </a:r>
            <a:r>
              <a:rPr lang="it-IT" sz="2400" dirty="0" err="1"/>
              <a:t>or_reduce</a:t>
            </a:r>
            <a:r>
              <a:rPr lang="it-IT" sz="2400" dirty="0"/>
              <a:t>(</a:t>
            </a:r>
            <a:r>
              <a:rPr lang="it-IT" sz="2400" dirty="0" err="1"/>
              <a:t>changed_bits</a:t>
            </a:r>
            <a:r>
              <a:rPr lang="it-IT" sz="2400" dirty="0"/>
              <a:t>)</a:t>
            </a:r>
          </a:p>
          <a:p>
            <a:pPr lvl="1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970E1B-632B-4646-AC98-F19B6DA0C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417"/>
            <a:ext cx="9902956" cy="31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CCA85-77E1-4482-A110-A2F7DB9B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Interruzioni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E7C9E8-EFBC-4D6C-9E56-0FCBD878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segnale interruzione verso il processore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4BFA55-1CF5-4B08-84FA-37DC91D2C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9298"/>
            <a:ext cx="8871867" cy="34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0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D54DC-F8C4-4CC4-AE66-47B108F8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Design</a:t>
            </a:r>
          </a:p>
        </p:txBody>
      </p:sp>
      <p:pic>
        <p:nvPicPr>
          <p:cNvPr id="5122" name="Picture 2" descr="https://lh3.googleusercontent.com/DK0fZ1pyJChzCVhfshaWhBRSJdzJaZ-6aIzEu1GusmnLzfWxGQCtghPiZG3Ej-j3PyePo7vhrnDZFM6XEInJ_aL8rt2nduQI45gSw5rx-OiL2vrZ-lcDvvyAAmGrefoRkZpbUSFikDs">
            <a:extLst>
              <a:ext uri="{FF2B5EF4-FFF2-40B4-BE49-F238E27FC236}">
                <a16:creationId xmlns:a16="http://schemas.microsoft.com/office/drawing/2014/main" id="{3BA91449-1290-48CC-875E-9B7545508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125"/>
            <a:ext cx="9601604" cy="50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0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0274F-DD48-48F7-8B44-CFAB97AA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02C352-B967-4451-85F9-E67C236A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Driver Standalone</a:t>
            </a:r>
          </a:p>
          <a:p>
            <a:r>
              <a:rPr lang="it-IT" dirty="0"/>
              <a:t>Driver con supporto del SO Linux:</a:t>
            </a:r>
          </a:p>
          <a:p>
            <a:pPr lvl="1"/>
            <a:r>
              <a:rPr lang="it-IT" dirty="0"/>
              <a:t>Kernel Mode</a:t>
            </a:r>
          </a:p>
          <a:p>
            <a:pPr lvl="1"/>
            <a:r>
              <a:rPr lang="it-IT" dirty="0" err="1"/>
              <a:t>Userspace</a:t>
            </a:r>
            <a:r>
              <a:rPr lang="it-IT" dirty="0"/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2200175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1004</Words>
  <Application>Microsoft Office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di Office</vt:lpstr>
      <vt:lpstr>Custom IP AXI: GPIO</vt:lpstr>
      <vt:lpstr>Connessione del componente al bus AXI</vt:lpstr>
      <vt:lpstr>Connessione del componente al bus AXI</vt:lpstr>
      <vt:lpstr>Gestione interruzioni</vt:lpstr>
      <vt:lpstr>Gestione Interruzioni</vt:lpstr>
      <vt:lpstr>Gestione Interruzioni</vt:lpstr>
      <vt:lpstr>Gestione Interruzioni</vt:lpstr>
      <vt:lpstr>Block Design</vt:lpstr>
      <vt:lpstr>Driver</vt:lpstr>
      <vt:lpstr>Driver Standalone</vt:lpstr>
      <vt:lpstr>Driver Standalone - Configurazione</vt:lpstr>
      <vt:lpstr>Driver Standalone - ISR</vt:lpstr>
      <vt:lpstr>Driver Linux – Kernel Mode</vt:lpstr>
      <vt:lpstr>Modulo Kernel</vt:lpstr>
      <vt:lpstr>Modulo Kernel</vt:lpstr>
      <vt:lpstr>Astrazione del componente GPIO </vt:lpstr>
      <vt:lpstr>Probe</vt:lpstr>
      <vt:lpstr>Probe – Chiamata a GPIO_Init</vt:lpstr>
      <vt:lpstr>GPIO_Init</vt:lpstr>
      <vt:lpstr>GPIO_Init</vt:lpstr>
      <vt:lpstr>GPIO_Init</vt:lpstr>
      <vt:lpstr>GPIO_Init</vt:lpstr>
      <vt:lpstr>GPIO_Init</vt:lpstr>
      <vt:lpstr>GPIO_Init</vt:lpstr>
      <vt:lpstr>User application: test modulo</vt:lpstr>
      <vt:lpstr>User application: workflow</vt:lpstr>
      <vt:lpstr>Driver Userspace I/O</vt:lpstr>
      <vt:lpstr>Workflow esempio user application - UIO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IP AXI: GPIO</dc:title>
  <dc:creator>Michele Bevilacqua</dc:creator>
  <cp:lastModifiedBy>Michele Bevilacqua</cp:lastModifiedBy>
  <cp:revision>33</cp:revision>
  <dcterms:created xsi:type="dcterms:W3CDTF">2019-07-05T09:36:13Z</dcterms:created>
  <dcterms:modified xsi:type="dcterms:W3CDTF">2019-07-07T12:45:04Z</dcterms:modified>
</cp:coreProperties>
</file>