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09C6E-2103-4CDE-9D2D-518BC6A1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13C0BE-E4DD-4F81-85A2-A8CF4F5C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239069-416D-4A7B-8B90-02F92BF5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77F483-D4F8-4A53-8949-714110D6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442049-5BA4-45A0-87BB-0EB8258D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6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30FD8C-0DBA-4EC2-A676-C3E812A2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4D312B-66A7-4130-B6A5-3CE526451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3E2422-BEC7-40B3-9DE5-6CA1C609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BA2CF-7AE9-425C-8D59-C066A47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552958-2A05-43D1-BA13-EA027AB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01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DA0E15-69F8-48D1-8418-68F32DAF2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0CE61E-72C9-4B2F-90A7-39142D1FC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A131CB-116E-41EF-8413-3B65AF91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FE99ED-B163-416D-9F36-28AA8796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0CF7CF-CCF8-40F1-B8D5-7E47894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08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33F1-363F-4365-8149-6169EBD1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7EA891-2545-45D4-9A4F-2BDA3817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7B156E-3847-480A-90B5-985D858C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1B868D-338A-4DF1-B9D2-18640768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A695E7-ABBC-40C1-BB3A-938E4D24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6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3DBE21-4D5A-4F92-A4EC-7680A46D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E47EBB-95A6-4C5F-9B86-89E26318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323E7A-297B-4927-B9D9-50A5B02D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F6EC1B-99B2-4996-962B-7F7683D1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C1BD2A-2AD0-44DD-925A-5BDFB701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50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AA884-10EF-4935-B6F1-CD173839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0151E-C201-4E23-A9EA-F16AC53C0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F222AF-39E1-46A4-903D-E621C239C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1A8E48-6761-4EBD-8ED6-B0878C9D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7E2A61-7197-4A67-808E-6712CFEA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275BEF-D329-41B3-884C-CF5D5420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84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F1F53E-961B-490C-B1CA-1D535A80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6AC4D4-5BE8-44EE-896A-0DD1DAD7F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28D88A-062E-41A6-B0F4-9492D4278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DD6520-890A-419B-BEF2-1F9636B6B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C7C20D0-F855-4EFE-83AC-1392742CE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2F4511-023E-4B4E-ABBF-E10EFA97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4BE87D9-1F06-48BF-BBBA-40B80D56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3F2AA7B-0419-4C22-8B33-35733D8A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03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35E901-AF35-4349-82F1-458C2D8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0EDA67C-F10B-4ABC-B30D-A6489B9B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6CDB02-B49C-444A-A693-C528ACCE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C453D7-C337-4257-9BFF-A3C1FA52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9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1EF59AB-286F-4660-ACD5-43F2A472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D78430C-7515-4ACB-A161-39DCE941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2A0B4E-A958-4F2C-B515-EF73E33F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26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5B25B2-27E7-4AA1-B531-7B8C872A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07FBAA-D004-4B84-B1DF-7B9213EC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CF639F-93E9-491D-BC7B-0BECEBD7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ED9446-673B-4009-A9B0-DFA75DE9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C7E28-D60D-495B-856E-A9795DF3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D798DE-1E8C-45D2-9369-DD56E63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79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3AE75-317D-4EBE-9FA7-92394E6A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819C07D-FF89-4D47-A7D3-CE23BC67D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A4881D-57D6-4284-BA92-F569F54F0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14629-2863-4E3C-BB4C-2CC48E50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E95235-B891-4E9A-9916-8E0BF15C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4FAE47-D050-4749-BFE5-417F797A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8889-9E00-457D-B768-51CB1DAB78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35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5DB43F9-A695-4E73-A880-A020274E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B7330-0C62-4EDF-8738-CDE71CA6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F8FEF6-00B3-483C-B736-05D29189F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7B1E1-9A00-442D-8488-A3E73EE132AC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A83DEF-49B2-4583-B80D-A3F0FE80E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F0E55D-167C-429A-B379-AC345EAC7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8889-9E00-457D-B768-51CB1DAB78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78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19C5D-782A-498F-A213-C216D281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 IP AXI: UART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13892-0C8A-481B-81C9-C1155E56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Realizzare un componente UART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Connettere il componente al bus AXI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Implementare i driver per la gestione del componente </a:t>
            </a:r>
          </a:p>
        </p:txBody>
      </p:sp>
    </p:spTree>
    <p:extLst>
      <p:ext uri="{BB962C8B-B14F-4D97-AF65-F5344CB8AC3E}">
        <p14:creationId xmlns:p14="http://schemas.microsoft.com/office/powerpoint/2010/main" val="417396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837336-0530-432B-805F-78BE25A5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Standalone – Interrupt </a:t>
            </a:r>
            <a:r>
              <a:rPr lang="it-IT" dirty="0" err="1"/>
              <a:t>Handler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D4388D-9727-4BE0-A9B0-C5E294D2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191"/>
            <a:ext cx="10811156" cy="150350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dirty="0"/>
              <a:t>Avendo una sola linea di interruzione diretta verso il processore è necessario </a:t>
            </a:r>
            <a:r>
              <a:rPr lang="it-IT" u="sng" dirty="0"/>
              <a:t>identificare quale delle due linee interne ha attivato la linea IRQ</a:t>
            </a:r>
            <a:r>
              <a:rPr lang="it-IT" dirty="0"/>
              <a:t>. Nel fare questo è necessario esplicitare uno schema di priorità interno di gestione delle interruzioni. Viene gestita prima l’interruzione relativa alla linea RX.</a:t>
            </a:r>
          </a:p>
        </p:txBody>
      </p:sp>
      <p:pic>
        <p:nvPicPr>
          <p:cNvPr id="7170" name="Picture 2" descr="https://lh6.googleusercontent.com/5-hHSQpzEc7ki5JkRRRxpALruxrpuYqiekwp44xfDMvc-iDhs45iaSh7vGmShMSw8UF6bqDpSHzz7inLc86_gIQ1gG1UTT2csZeFD-bAnUjCNHolR3baesGb26dgrJqnZAJs10t_EeY">
            <a:extLst>
              <a:ext uri="{FF2B5EF4-FFF2-40B4-BE49-F238E27FC236}">
                <a16:creationId xmlns:a16="http://schemas.microsoft.com/office/drawing/2014/main" id="{3F138C41-D0A1-4DB8-957D-4F390AEE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9" y="3628207"/>
            <a:ext cx="6016847" cy="2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54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538058-EFF0-4916-8AA2-B5223B82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Linux - Kernel Mode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6D87FE-5FD8-4A2E-B890-779D3A95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075" y="1027906"/>
            <a:ext cx="3895725" cy="556339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 algn="just">
              <a:buNone/>
            </a:pPr>
            <a:r>
              <a:rPr lang="it-IT" sz="4000" dirty="0"/>
              <a:t>Analogamente a quanto visto in precedenza per il GPIO i device UART sono gestiti come un </a:t>
            </a:r>
            <a:r>
              <a:rPr lang="it-IT" sz="4000" b="1" dirty="0"/>
              <a:t>dispositivo a caratteri</a:t>
            </a:r>
            <a:r>
              <a:rPr lang="it-IT" sz="4000" dirty="0"/>
              <a:t>.</a:t>
            </a:r>
          </a:p>
          <a:p>
            <a:pPr marL="0" indent="0" algn="just">
              <a:buNone/>
            </a:pPr>
            <a:endParaRPr lang="it-IT" sz="4000" dirty="0"/>
          </a:p>
          <a:p>
            <a:pPr marL="0" indent="0" algn="just">
              <a:buNone/>
            </a:pPr>
            <a:r>
              <a:rPr lang="it-IT" sz="4000" dirty="0"/>
              <a:t>Il modulo dispone di una </a:t>
            </a:r>
            <a:r>
              <a:rPr lang="it-IT" sz="4000" b="1" u="sng" dirty="0"/>
              <a:t>lista</a:t>
            </a:r>
            <a:r>
              <a:rPr lang="it-IT" sz="4000" dirty="0"/>
              <a:t> per la gestione di più device.</a:t>
            </a:r>
          </a:p>
          <a:p>
            <a:pPr marL="0" indent="0" algn="just">
              <a:buNone/>
            </a:pPr>
            <a:endParaRPr lang="it-IT" sz="4000" dirty="0"/>
          </a:p>
          <a:p>
            <a:pPr marL="0" indent="0" algn="just">
              <a:buNone/>
            </a:pPr>
            <a:r>
              <a:rPr lang="it-IT" sz="4000" b="1" u="sng" dirty="0"/>
              <a:t>Write</a:t>
            </a:r>
            <a:r>
              <a:rPr lang="it-IT" sz="4000" dirty="0"/>
              <a:t> gestita analogamente alla </a:t>
            </a:r>
            <a:r>
              <a:rPr lang="it-IT" sz="4000" dirty="0" err="1"/>
              <a:t>read</a:t>
            </a:r>
            <a:r>
              <a:rPr lang="it-I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 un trasferimento è in corso il processo chiamante viene sospeso sulla </a:t>
            </a:r>
            <a:r>
              <a:rPr lang="it-IT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write_queue</a:t>
            </a:r>
            <a:r>
              <a:rPr lang="it-I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viene risvegliato dalla ISR all’avvenuto completamento della trasmissione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8194" name="Picture 2" descr="https://lh4.googleusercontent.com/NTk6QUf8MCM0t0wDcNIj9ixpGuykqFJJluj4CNsDbJVpbPW8m701guXe7jLYbICfpLAJFOsMwb7ASwOPIOMmUmcwesX2AlLIyO_EhYfr7YKfHDVwx6WvgOBT-1AGsOwKTFSb0HBp-t0">
            <a:extLst>
              <a:ext uri="{FF2B5EF4-FFF2-40B4-BE49-F238E27FC236}">
                <a16:creationId xmlns:a16="http://schemas.microsoft.com/office/drawing/2014/main" id="{93E319E3-AC7A-46B4-B4BD-64B9FCA4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74268"/>
            <a:ext cx="6000750" cy="52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5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123EE-BB7A-469B-90E0-B5DBDB68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Workflow esempio user </a:t>
            </a:r>
            <a:r>
              <a:rPr lang="it-IT" dirty="0" err="1"/>
              <a:t>application</a:t>
            </a:r>
            <a:r>
              <a:rPr lang="it-IT" dirty="0"/>
              <a:t> - UIO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BCD2E5-9D3F-475D-A758-0770A00E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67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Apertura descrittore del file sui device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/uio0 </a:t>
            </a:r>
            <a:r>
              <a:rPr lang="it-IT" dirty="0"/>
              <a:t>e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/uio1</a:t>
            </a:r>
          </a:p>
          <a:p>
            <a:pPr marL="0" indent="0">
              <a:buNone/>
            </a:pP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 descr="https://lh4.googleusercontent.com/10xee_y6ijJFsVbj5LGo1uSBCawESy_qxyeBScrekdE0qvZgXmOadtZPoPt2FqFlUoC2xyshbtNpkfxhGz7Ggou7sgx8l3jyl6XN3Yv44KdeEkv_k6LqyNlEKn6yVxBz0M8683AppnA">
            <a:extLst>
              <a:ext uri="{FF2B5EF4-FFF2-40B4-BE49-F238E27FC236}">
                <a16:creationId xmlns:a16="http://schemas.microsoft.com/office/drawing/2014/main" id="{02AA75F3-5074-4138-9A59-AC4930555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6" y="2580859"/>
            <a:ext cx="63055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957F9F-0D9E-4C52-8B55-F7AD29CEBDF0}"/>
              </a:ext>
            </a:extLst>
          </p:cNvPr>
          <p:cNvSpPr txBox="1"/>
          <p:nvPr/>
        </p:nvSpPr>
        <p:spPr>
          <a:xfrm>
            <a:off x="5885895" y="2831977"/>
            <a:ext cx="546790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Abilitazione interruzioni </a:t>
            </a:r>
            <a:r>
              <a:rPr lang="it-IT" sz="2800" dirty="0"/>
              <a:t>e inserimento dei descrittori e degli </a:t>
            </a:r>
            <a:r>
              <a:rPr lang="it-IT" sz="2800" u="sng" dirty="0"/>
              <a:t>eventi</a:t>
            </a:r>
            <a:r>
              <a:rPr lang="it-IT" sz="2800" dirty="0"/>
              <a:t> a cui siamo </a:t>
            </a:r>
            <a:r>
              <a:rPr lang="it-IT" sz="2800" u="sng" dirty="0"/>
              <a:t>interessati</a:t>
            </a:r>
            <a:r>
              <a:rPr lang="it-IT" sz="2800" dirty="0"/>
              <a:t> nella </a:t>
            </a:r>
            <a:r>
              <a:rPr lang="it-IT" sz="2800" b="1" u="sng" dirty="0" err="1"/>
              <a:t>struct</a:t>
            </a:r>
            <a:r>
              <a:rPr lang="it-IT" sz="2800" b="1" u="sng" dirty="0"/>
              <a:t> </a:t>
            </a:r>
            <a:r>
              <a:rPr lang="it-IT" sz="2800" b="1" u="sng" dirty="0" err="1"/>
              <a:t>pollfd</a:t>
            </a:r>
            <a:r>
              <a:rPr lang="it-IT" sz="2800" b="1" u="sng" dirty="0"/>
              <a:t> </a:t>
            </a:r>
          </a:p>
          <a:p>
            <a:pPr marL="342900" indent="-342900">
              <a:buFont typeface="+mj-lt"/>
              <a:buAutoNum type="arabicPeriod" startAt="2"/>
            </a:pPr>
            <a:endParaRPr lang="it-IT" sz="2800" b="1" u="sng" dirty="0"/>
          </a:p>
          <a:p>
            <a:pPr marL="342900" indent="-342900">
              <a:buFont typeface="+mj-lt"/>
              <a:buAutoNum type="arabicPeriod" startAt="2"/>
            </a:pPr>
            <a:r>
              <a:rPr lang="it-IT" sz="2800" dirty="0"/>
              <a:t>Attesa di interruzioni dai device tramite chiamata non bloccante a </a:t>
            </a:r>
            <a:r>
              <a:rPr lang="it-IT" sz="2800" b="1" dirty="0"/>
              <a:t>poll</a:t>
            </a:r>
          </a:p>
          <a:p>
            <a:endParaRPr lang="it-IT" sz="2400" b="1" u="sng" dirty="0"/>
          </a:p>
        </p:txBody>
      </p:sp>
    </p:spTree>
    <p:extLst>
      <p:ext uri="{BB962C8B-B14F-4D97-AF65-F5344CB8AC3E}">
        <p14:creationId xmlns:p14="http://schemas.microsoft.com/office/powerpoint/2010/main" val="359733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123EE-BB7A-469B-90E0-B5DBDB68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Workflow esempio user </a:t>
            </a:r>
            <a:r>
              <a:rPr lang="it-IT" dirty="0" err="1"/>
              <a:t>application</a:t>
            </a:r>
            <a:r>
              <a:rPr lang="it-IT" dirty="0"/>
              <a:t> - UIO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BCD2E5-9D3F-475D-A758-0770A00E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it-IT" dirty="0"/>
              <a:t>Al termine del </a:t>
            </a:r>
            <a:r>
              <a:rPr lang="it-IT" i="1" dirty="0"/>
              <a:t>TIMEOUT</a:t>
            </a:r>
            <a:r>
              <a:rPr lang="it-IT" dirty="0"/>
              <a:t> specificato, il </a:t>
            </a:r>
            <a:r>
              <a:rPr lang="it-IT" i="1" dirty="0"/>
              <a:t>sottosistema UIO </a:t>
            </a:r>
            <a:r>
              <a:rPr lang="it-IT" dirty="0"/>
              <a:t>provvederà a risvegliare il processo fornendo una </a:t>
            </a:r>
            <a:r>
              <a:rPr lang="it-IT" u="sng" dirty="0"/>
              <a:t>maschera</a:t>
            </a:r>
            <a:r>
              <a:rPr lang="it-IT" dirty="0"/>
              <a:t> indicante gli eventi rilevati sui descrittori dei file inseriti nella </a:t>
            </a:r>
            <a:r>
              <a:rPr lang="it-IT" dirty="0" err="1"/>
              <a:t>struct</a:t>
            </a:r>
            <a:r>
              <a:rPr lang="it-IT" dirty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it-IT" dirty="0"/>
              <a:t>Se l’evento rilevato è quello a cui eravamo interessati, ovvero la presenza di nuovi dati da leggere (POLLIN) significa che è stata rilevata un’interruzione.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it-IT" dirty="0"/>
              <a:t>La chiamata a </a:t>
            </a:r>
            <a:r>
              <a:rPr lang="it-IT" b="1" dirty="0" err="1"/>
              <a:t>read</a:t>
            </a:r>
            <a:r>
              <a:rPr lang="it-IT" dirty="0"/>
              <a:t> sul corrispondente descrittore del file NON sarà bloccante.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it-IT" dirty="0"/>
              <a:t>Gestione interruzione e chiamata </a:t>
            </a:r>
            <a:r>
              <a:rPr lang="it-IT" b="1" dirty="0" err="1"/>
              <a:t>write</a:t>
            </a:r>
            <a:r>
              <a:rPr lang="it-IT" dirty="0"/>
              <a:t> per indicare al sottosistema che l’interruzione è stata gestita e che può riabilitare le interruzioni </a:t>
            </a:r>
          </a:p>
        </p:txBody>
      </p:sp>
    </p:spTree>
    <p:extLst>
      <p:ext uri="{BB962C8B-B14F-4D97-AF65-F5344CB8AC3E}">
        <p14:creationId xmlns:p14="http://schemas.microsoft.com/office/powerpoint/2010/main" val="56100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4.googleusercontent.com/DmDl4E5uS1Ztcn-UktCN-okmX0K4uXLqiC3Vnyss9eXLmMNq68OrkNTb4uYHbYqI4o6Z_lrWA4RbQLo1PjPV7nWUrWiORZwblYvNuxNPMLrVXNiyyk3QmHa2UQpUFZcuPIpqbMUdBeQ">
            <a:extLst>
              <a:ext uri="{FF2B5EF4-FFF2-40B4-BE49-F238E27FC236}">
                <a16:creationId xmlns:a16="http://schemas.microsoft.com/office/drawing/2014/main" id="{B2586882-F4A1-47FF-888A-D19F50AF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3837"/>
            <a:ext cx="7233874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25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CEA57-586A-4915-A7C3-4DA62DEA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Componente UART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1349FF-8416-4536-A4E7-0F509D9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622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L'implementazione del componente UART è stata realizzata seguendo lo schema di un generico dispositivo commerciale, dividendo dunque la logica nei seguenti blocchi:</a:t>
            </a:r>
          </a:p>
          <a:p>
            <a:pPr marL="0" indent="0" algn="just">
              <a:buNone/>
            </a:pPr>
            <a:endParaRPr lang="it-IT" sz="2400" dirty="0"/>
          </a:p>
          <a:p>
            <a:r>
              <a:rPr lang="it-IT" sz="2400" dirty="0"/>
              <a:t>sezione trasmettitore</a:t>
            </a:r>
          </a:p>
          <a:p>
            <a:r>
              <a:rPr lang="it-IT" sz="2400" dirty="0"/>
              <a:t>sezione ricevitore</a:t>
            </a:r>
          </a:p>
          <a:p>
            <a:r>
              <a:rPr lang="it-IT" sz="2400" dirty="0"/>
              <a:t>modulazione del clock</a:t>
            </a:r>
          </a:p>
        </p:txBody>
      </p:sp>
      <p:pic>
        <p:nvPicPr>
          <p:cNvPr id="1026" name="Picture 2" descr="https://lh5.googleusercontent.com/STS7bQe1hytmOFh9pYGcAk9RDGDyQMVJeTEOxLrgOQBKwVswgVPy2zqOkpQXSl4C2DzZ5P5mneRgys37tJdtL7J1avg3-Ux_uaI4DvfQRHaK9A8Vzn-FNgbgD6IlnWSyQiGQkQFwxOU">
            <a:extLst>
              <a:ext uri="{FF2B5EF4-FFF2-40B4-BE49-F238E27FC236}">
                <a16:creationId xmlns:a16="http://schemas.microsoft.com/office/drawing/2014/main" id="{532BA5B6-40CA-48D2-BE43-E1B8F6354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1583589"/>
            <a:ext cx="6284913" cy="483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38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7A7A4-75A2-4EFE-88DC-87BB65E9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Trasmissione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B0B7C3-04F0-4FDB-9793-FFF76E53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Divisa secondo la logica PO/PC. Quest’ultima è governata da una macchina a stati finiti che evolve seguendo il seguente grafo:</a:t>
            </a:r>
          </a:p>
        </p:txBody>
      </p:sp>
      <p:pic>
        <p:nvPicPr>
          <p:cNvPr id="2050" name="Picture 2" descr="https://lh4.googleusercontent.com/0XoW8KbnqKJkgLOqJMzVwySa4MrvjQlG4yL5bITkd5wb6cSTIcK-963FdENtgcruZtBF2tw3ans1x7P2-CXQHpb5AbdWXdpnEuuezSCBC-v3oqex-zyfRHLLtwSfG08gia0oee8w7WQ">
            <a:extLst>
              <a:ext uri="{FF2B5EF4-FFF2-40B4-BE49-F238E27FC236}">
                <a16:creationId xmlns:a16="http://schemas.microsoft.com/office/drawing/2014/main" id="{647C706C-0B83-498A-8690-E4B01F136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088596"/>
            <a:ext cx="63341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E4634F-6705-4582-BE63-CD0D2F08D8C0}"/>
              </a:ext>
            </a:extLst>
          </p:cNvPr>
          <p:cNvSpPr txBox="1"/>
          <p:nvPr/>
        </p:nvSpPr>
        <p:spPr>
          <a:xfrm>
            <a:off x="838200" y="2708632"/>
            <a:ext cx="5019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u="sng" dirty="0" err="1"/>
              <a:t>tx_en</a:t>
            </a:r>
            <a:r>
              <a:rPr lang="it-IT" sz="2000" dirty="0"/>
              <a:t>: abilita la trasmissione, permette alla macchina di uscire dallo stato di </a:t>
            </a:r>
            <a:r>
              <a:rPr lang="it-IT" sz="2000" dirty="0" err="1"/>
              <a:t>idle</a:t>
            </a:r>
            <a:r>
              <a:rPr lang="it-IT" sz="2000" dirty="0"/>
              <a:t>. Quando questo avviene il segnale </a:t>
            </a:r>
            <a:r>
              <a:rPr lang="it-IT" sz="2000" b="1" u="sng" dirty="0" err="1"/>
              <a:t>tx_busy</a:t>
            </a:r>
            <a:r>
              <a:rPr lang="it-IT" sz="2000" dirty="0"/>
              <a:t> diventa alto per indicare che è iniziato un trasferimento.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u="sng" dirty="0"/>
              <a:t>11counter_done</a:t>
            </a:r>
            <a:r>
              <a:rPr lang="it-IT" sz="2000" dirty="0"/>
              <a:t>: asserito quando il contatore modulo 11 termina il conteggio indicando che sono stati trasmessi tutti i bit (start, dati, </a:t>
            </a:r>
            <a:r>
              <a:rPr lang="it-IT" sz="2000" dirty="0" err="1"/>
              <a:t>parity</a:t>
            </a:r>
            <a:r>
              <a:rPr lang="it-IT" sz="2000" dirty="0"/>
              <a:t>, stop)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/>
              <a:t>Quando la trasmissione è completa la macchina torna nello stato di </a:t>
            </a:r>
            <a:r>
              <a:rPr lang="it-IT" sz="2000" dirty="0" err="1"/>
              <a:t>idle</a:t>
            </a:r>
            <a:r>
              <a:rPr lang="it-IT" sz="2000" dirty="0"/>
              <a:t> e il segnale </a:t>
            </a:r>
            <a:r>
              <a:rPr lang="it-IT" sz="2000" dirty="0" err="1"/>
              <a:t>tx_busy</a:t>
            </a:r>
            <a:r>
              <a:rPr lang="it-IT" sz="2000" dirty="0"/>
              <a:t> torna al valore basso</a:t>
            </a:r>
          </a:p>
        </p:txBody>
      </p:sp>
    </p:spTree>
    <p:extLst>
      <p:ext uri="{BB962C8B-B14F-4D97-AF65-F5344CB8AC3E}">
        <p14:creationId xmlns:p14="http://schemas.microsoft.com/office/powerpoint/2010/main" val="10572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A6B88-F69C-43B0-844D-B586F6E0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Ricevitore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7B0437-D5D1-43D5-B50F-6EE159FC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344356" cy="4779361"/>
          </a:xfrm>
        </p:spPr>
        <p:txBody>
          <a:bodyPr>
            <a:normAutofit/>
          </a:bodyPr>
          <a:lstStyle/>
          <a:p>
            <a:pPr algn="just"/>
            <a:r>
              <a:rPr lang="it-IT" sz="2000" dirty="0"/>
              <a:t>Alla ricezione del bit di start viene avviato un contatore modulo 8 la cui terminazione indica che il campionamento del segnale in ingresso avviene proprio al centro del bit.</a:t>
            </a:r>
          </a:p>
          <a:p>
            <a:pPr algn="just"/>
            <a:r>
              <a:rPr lang="it-IT" sz="2000" dirty="0"/>
              <a:t>Il campionamento dei 10 bit (dati, </a:t>
            </a:r>
            <a:r>
              <a:rPr lang="it-IT" sz="2000" dirty="0" err="1"/>
              <a:t>parity</a:t>
            </a:r>
            <a:r>
              <a:rPr lang="it-IT" sz="2000" dirty="0"/>
              <a:t>, stop) avviene ogni qual volta il contatore modulo 16 asserisce il suo segnale di terminazione del conteggio.</a:t>
            </a:r>
          </a:p>
          <a:p>
            <a:pPr algn="just"/>
            <a:r>
              <a:rPr lang="it-IT" sz="2000" dirty="0"/>
              <a:t>Una volta terminate le 10 ricezioni viene settato ad 1 il segnale </a:t>
            </a:r>
            <a:r>
              <a:rPr lang="it-IT" sz="2000" b="1" u="sng" dirty="0" err="1"/>
              <a:t>holding_reg_en</a:t>
            </a:r>
            <a:r>
              <a:rPr lang="it-IT" sz="2000" b="1" u="sng" dirty="0"/>
              <a:t> </a:t>
            </a:r>
            <a:r>
              <a:rPr lang="it-IT" sz="2000" dirty="0"/>
              <a:t>per trasferire i dati ricevuti dallo shift </a:t>
            </a:r>
            <a:r>
              <a:rPr lang="it-IT" sz="2000" dirty="0" err="1"/>
              <a:t>register</a:t>
            </a:r>
            <a:r>
              <a:rPr lang="it-IT" sz="2000" dirty="0"/>
              <a:t> ad un registro esterno e viene portato ad 1 il valore di </a:t>
            </a:r>
            <a:r>
              <a:rPr lang="it-IT" sz="2000" b="1" u="sng" dirty="0"/>
              <a:t>RDA </a:t>
            </a:r>
            <a:r>
              <a:rPr lang="it-IT" sz="2000" dirty="0"/>
              <a:t>il quale indica la terminazione della ricezione</a:t>
            </a:r>
            <a:endParaRPr lang="it-IT" sz="2000" b="1" u="sng" dirty="0"/>
          </a:p>
        </p:txBody>
      </p:sp>
      <p:pic>
        <p:nvPicPr>
          <p:cNvPr id="6" name="Picture 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F71E1486-A8A7-4933-BCB5-B4CF4A51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208" y="1693092"/>
            <a:ext cx="5862916" cy="446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5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21A13-1E8E-4A14-A9BC-B8401446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Interruzioni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A2886F-3436-428B-B3BC-B4B0B5B7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9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Siamo interessati agli eventi:</a:t>
            </a:r>
          </a:p>
          <a:p>
            <a:r>
              <a:rPr lang="it-IT" sz="2400" dirty="0"/>
              <a:t>Trasmissione completata = </a:t>
            </a:r>
            <a:r>
              <a:rPr lang="it-IT" sz="2400" b="1" dirty="0" err="1">
                <a:solidFill>
                  <a:srgbClr val="00B050"/>
                </a:solidFill>
              </a:rPr>
              <a:t>tx_busy</a:t>
            </a:r>
            <a:r>
              <a:rPr lang="it-IT" sz="2400" b="1" dirty="0">
                <a:solidFill>
                  <a:srgbClr val="00B050"/>
                </a:solidFill>
              </a:rPr>
              <a:t> 1-&gt;0</a:t>
            </a:r>
            <a:endParaRPr lang="it-IT" sz="2400" b="1" dirty="0">
              <a:solidFill>
                <a:srgbClr val="00B050"/>
              </a:solidFill>
              <a:cs typeface="Calibri"/>
            </a:endParaRPr>
          </a:p>
          <a:p>
            <a:r>
              <a:rPr lang="it-IT" sz="2400" dirty="0"/>
              <a:t>Ricezione completata  =      </a:t>
            </a:r>
            <a:r>
              <a:rPr lang="it-IT" sz="2400" b="1" dirty="0">
                <a:solidFill>
                  <a:srgbClr val="00B050"/>
                </a:solidFill>
              </a:rPr>
              <a:t>RDA 0-&gt;1</a:t>
            </a:r>
          </a:p>
          <a:p>
            <a:endParaRPr lang="it-IT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098" name="Picture 2" descr="https://lh3.googleusercontent.com/akyty6Ux68OADzW1jQ6fYZk_C8eYTabYvgYQ-M4t0JL6e-0HtLm_q5oHSbSFQ9a2UkFIK7om_VFT6RHStDQ8-npUF7WJaYcbiCvQQf7yEkowbGdyZup7pk8L5WzHz3UnQvStdKjVS6g">
            <a:extLst>
              <a:ext uri="{FF2B5EF4-FFF2-40B4-BE49-F238E27FC236}">
                <a16:creationId xmlns:a16="http://schemas.microsoft.com/office/drawing/2014/main" id="{08D846D6-11A1-46B4-A088-ECBE59C1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27" y="2049864"/>
            <a:ext cx="64103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58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7F03E-28C4-41D6-9C0B-9B84E6A8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Trasmissione</a:t>
            </a:r>
          </a:p>
        </p:txBody>
      </p:sp>
      <p:pic>
        <p:nvPicPr>
          <p:cNvPr id="5122" name="Picture 2" descr="https://lh5.googleusercontent.com/RNYrebNP6Zv-UgziTOZJPT5N9J6EbwYQPf7SzGestb8dTtWufaI8f_jGsVJmsyEd4mNFgqmxzf30Si0G2bJgVIlQWTJIBuOJGyjgAklNj5QTjp__IJauZX-iyZ8ASkrBh2QGwKQAf4Y">
            <a:extLst>
              <a:ext uri="{FF2B5EF4-FFF2-40B4-BE49-F238E27FC236}">
                <a16:creationId xmlns:a16="http://schemas.microsoft.com/office/drawing/2014/main" id="{70A84473-FCDC-4E21-8D84-79560E67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108385"/>
            <a:ext cx="11706226" cy="381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BCC00-E7EE-4AF3-888D-EC95B60E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Ricezione</a:t>
            </a:r>
          </a:p>
        </p:txBody>
      </p:sp>
      <p:pic>
        <p:nvPicPr>
          <p:cNvPr id="5" name="Segnaposto contenuto 4" descr="Immagine che contiene sedendo&#10;&#10;Descrizione generata automaticamente">
            <a:extLst>
              <a:ext uri="{FF2B5EF4-FFF2-40B4-BE49-F238E27FC236}">
                <a16:creationId xmlns:a16="http://schemas.microsoft.com/office/drawing/2014/main" id="{94057735-F958-4A0D-AC6A-B5AB3D7AD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2114540"/>
            <a:ext cx="11681214" cy="3779216"/>
          </a:xfrm>
        </p:spPr>
      </p:pic>
    </p:spTree>
    <p:extLst>
      <p:ext uri="{BB962C8B-B14F-4D97-AF65-F5344CB8AC3E}">
        <p14:creationId xmlns:p14="http://schemas.microsoft.com/office/powerpoint/2010/main" val="60829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54E27-AC59-4EE1-AA02-83B9E721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Design – Connessione componenti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A624D7B-EC95-432D-A83A-519256FBA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7072"/>
            <a:ext cx="9722343" cy="51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2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D5838-5923-465B-9DF6-86E542A4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Standalone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15E01A-29F0-4EAA-BC2B-F12D8C82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052" y="1673112"/>
            <a:ext cx="325440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il GIC per risolvere eventuali conflitti nel caso in cui le due interrupt si verifichino insieme, assegna </a:t>
            </a:r>
            <a:r>
              <a:rPr lang="it-IT" sz="2000" b="1" u="sng" dirty="0"/>
              <a:t>priorità maggiore alla linea con ID più</a:t>
            </a:r>
            <a:r>
              <a:rPr lang="it-IT" sz="2000" dirty="0"/>
              <a:t> </a:t>
            </a:r>
            <a:r>
              <a:rPr lang="it-IT" sz="2000" b="1" u="sng" dirty="0"/>
              <a:t>basso</a:t>
            </a:r>
            <a:r>
              <a:rPr lang="it-IT" sz="2000" dirty="0"/>
              <a:t> (parametro XPAR_FABRIC_UART_X_INTERRUPT_INTR)</a:t>
            </a:r>
          </a:p>
        </p:txBody>
      </p:sp>
      <p:pic>
        <p:nvPicPr>
          <p:cNvPr id="6146" name="Picture 2" descr="https://lh3.googleusercontent.com/RrSKKT7aJMggV1BUX3AqwrVZg9Fm9kRmJRjnPPcEQMjzKIyszSW7HaEuLgaxXPLrSmb1ytaC2h8gk2IcgSeE2i-176jVSvvwoWdOrxnv8kgx9p4XBVKmyTCyVnG737NJ1EkFrpdNLEo">
            <a:extLst>
              <a:ext uri="{FF2B5EF4-FFF2-40B4-BE49-F238E27FC236}">
                <a16:creationId xmlns:a16="http://schemas.microsoft.com/office/drawing/2014/main" id="{C8C8E5F2-CF69-49FE-B686-836780E7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1" y="1445298"/>
            <a:ext cx="8359066" cy="456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BD5875-29AE-4B08-BACC-6C7A7CF6257F}"/>
              </a:ext>
            </a:extLst>
          </p:cNvPr>
          <p:cNvSpPr txBox="1"/>
          <p:nvPr/>
        </p:nvSpPr>
        <p:spPr>
          <a:xfrm>
            <a:off x="3599156" y="5997996"/>
            <a:ext cx="6832106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000" dirty="0"/>
              <a:t>Ricevitore (UART_0) -&gt; linea 61 GIC -&gt; maggiore priorità</a:t>
            </a:r>
          </a:p>
        </p:txBody>
      </p:sp>
    </p:spTree>
    <p:extLst>
      <p:ext uri="{BB962C8B-B14F-4D97-AF65-F5344CB8AC3E}">
        <p14:creationId xmlns:p14="http://schemas.microsoft.com/office/powerpoint/2010/main" val="2450555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628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di Office</vt:lpstr>
      <vt:lpstr>Custom IP AXI: UART</vt:lpstr>
      <vt:lpstr>Componente UART</vt:lpstr>
      <vt:lpstr>Sezione Trasmissione</vt:lpstr>
      <vt:lpstr>Sezione Ricevitore</vt:lpstr>
      <vt:lpstr>Gestione Interruzioni</vt:lpstr>
      <vt:lpstr>Trasmissione</vt:lpstr>
      <vt:lpstr>Ricezione</vt:lpstr>
      <vt:lpstr>Block Design – Connessione componenti</vt:lpstr>
      <vt:lpstr>Driver Standalone</vt:lpstr>
      <vt:lpstr>Driver Standalone – Interrupt Handler </vt:lpstr>
      <vt:lpstr>Driver Linux - Kernel Mode</vt:lpstr>
      <vt:lpstr>Workflow esempio user application - UIO</vt:lpstr>
      <vt:lpstr>Workflow esempio user application - UIO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IP AXI: UART</dc:title>
  <dc:creator>Michele Bevilacqua</dc:creator>
  <cp:lastModifiedBy>Michele Bevilacqua</cp:lastModifiedBy>
  <cp:revision>25</cp:revision>
  <dcterms:created xsi:type="dcterms:W3CDTF">2019-07-06T08:17:12Z</dcterms:created>
  <dcterms:modified xsi:type="dcterms:W3CDTF">2019-07-06T11:45:07Z</dcterms:modified>
</cp:coreProperties>
</file>