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78AF806-CC2D-4DA9-9E94-1FDF48F6756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19143B-9CB1-4085-AB73-E46D940A1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2CAE2E9-4B4D-42ED-9C54-1FE788FE1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4F754A-FBC6-4D0E-B377-28826696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67FA4-6548-489E-9ECC-DCC54669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C9E56-BC43-49CD-92C5-F5B7868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78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ABDD5D-027A-40AC-A185-93EA777B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DDD2E6-B58F-40FF-AC44-99D114B7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5FA7AD-B002-4FEE-A7BB-C08D369D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B4BBDB-2ECC-4EAC-9DFA-7C9A0F5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0F9624-285A-4F8E-BA30-1C7E5DAA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41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5E4416-4D57-4814-A7D9-EF677303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E12685-27A2-40A0-8D13-8B65EED3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51CCC4-AB3D-4910-9619-FFDA18C0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52DA90-85CA-46C5-8817-7C7F6A9C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346FB5-1EBB-41BA-9106-6E55CFF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9FFA0A-F7BF-486D-9643-5D038D5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870D6-EF3A-4A5C-9DC4-568DA6D8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EEAB83-F387-4C6A-8A3E-A1A6B9BE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63BD8E-87C5-4B12-BD20-CF1E23E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4851-AAAC-4B71-A48F-0BAC7FAA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9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4B184-EBC2-4E15-B5D1-C18391C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B1C537-EB93-4B47-BD46-ADC5EB64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38B1F-65AD-42DC-BBAF-015B3878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30C6A5-00ED-4531-BA2F-20D07623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D87E2F-EDD2-4DCC-B809-048D2598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8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A8F3D-4E8A-48FF-B2C7-1B0B8549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AE2DF-EF15-4CAC-BBAE-7DB855546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CEEE-B1C6-4AA1-977E-76BA19F89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73C058-3294-4BAD-BFD2-37B2AAD7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5DA483-B3E9-41EB-87A8-7500482F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F97432-6F70-4BCB-A266-B7C050F2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32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91C23-D45A-4203-B599-CDCDF82E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22F1FB-E629-41A0-8CAC-C6879248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EF5E02-99A1-434B-8283-12CA6E43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ED2445-DAAB-4618-82F2-E95439C5D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18FE10-BCF5-46F1-B849-10FD34BA6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050A9C-BC24-4DE5-B692-5AA553D7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4DEA4A5-0101-48B1-B587-9A36E60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194097-426E-4DB3-A720-FCC9D9F7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46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FC6B1-A67A-4F27-8F93-6EE87C1E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C8E3F9C-7ECD-40DA-8334-1F0C3CB3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BC7090B-DE5A-46D2-8292-607E2695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718478-2903-4FF6-A82A-15D76154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6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98DE00-0241-4417-8167-1D62006F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F12DCF-A14E-4120-8930-FA5CB7D1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9A1665-EC7A-4FDB-946E-06BF7B4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66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A713B-7810-4CBB-9D31-50F40E12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9258A1-7D29-4B57-B59A-269007CE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2096D44-17E2-4BE7-A337-F315E8C81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C55EF4-A027-46B1-9BDD-7CDB6BAB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339B68-B79A-4110-AFD1-51BEA9B6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B62646-BDC6-4C55-A7DC-10EBAE22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B7301-D70B-4252-BE0D-4BE9C0BA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70B0A7-4A93-4F23-B08E-0484147BF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1E470F-3B56-481A-BF1B-739304E74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9FD973-745D-4EA8-9649-565ACF93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032004-23E1-4CB8-AA79-DA64E7CD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7AD246-F8B3-4CF6-A879-EAF71FD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50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46D2EF-0BDB-4DB2-BF5E-A94F12E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DF8E77-B61F-4852-A1BB-4D8DAF916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A63E94-29DE-479A-BEBF-95ECA4133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4D74C-840F-4BEA-B071-0E8103CCA1C4}" type="datetimeFigureOut">
              <a:rPr lang="it-IT" smtClean="0"/>
              <a:t>08/07/2019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9E540-9B30-4073-9104-716048BD3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6077B5-DFB3-468C-BA23-7035E2DE9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DC1C-6D35-4B58-AC92-FF915D667E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2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F480EE-3159-4F47-BBBC-B8FF97129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Corso di Sistemi Embedded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2F2519-FEE3-413C-A763-703D10F0E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Finale 2019</a:t>
            </a:r>
          </a:p>
        </p:txBody>
      </p:sp>
    </p:spTree>
    <p:extLst>
      <p:ext uri="{BB962C8B-B14F-4D97-AF65-F5344CB8AC3E}">
        <p14:creationId xmlns:p14="http://schemas.microsoft.com/office/powerpoint/2010/main" val="422943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414E4A-D5B8-4751-A40A-92E7ABEE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Modalità di trasmissione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784853-B338-446A-8326-7D5D8EB7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trasmissioni del sistema possono essere:</a:t>
            </a:r>
          </a:p>
          <a:p>
            <a:pPr lvl="1"/>
            <a:r>
              <a:rPr lang="it-IT" b="1" dirty="0" err="1"/>
              <a:t>Unicast</a:t>
            </a:r>
            <a:r>
              <a:rPr lang="it-IT" dirty="0"/>
              <a:t>: il destinatario del messaggio è unico. Supportato da tutti i bus utilizzati</a:t>
            </a:r>
          </a:p>
          <a:p>
            <a:pPr lvl="1"/>
            <a:r>
              <a:rPr lang="it-IT" b="1" dirty="0"/>
              <a:t>Multicast</a:t>
            </a:r>
            <a:r>
              <a:rPr lang="it-IT" dirty="0"/>
              <a:t>: il messaggio viene inviato a tutti i nudi appartenenti ad un «gruppo». Solo CAN supporta questa modalità di trasmissione</a:t>
            </a:r>
          </a:p>
          <a:p>
            <a:pPr lvl="1"/>
            <a:r>
              <a:rPr lang="it-IT" b="1" dirty="0"/>
              <a:t>Broadcast</a:t>
            </a:r>
            <a:r>
              <a:rPr lang="it-IT" dirty="0"/>
              <a:t>: il nodo manda il messaggio a tutti i nodi collegati al bus. La trasmissione in questa modalità è supportata da I2C (</a:t>
            </a:r>
            <a:r>
              <a:rPr lang="it-IT" dirty="0" err="1"/>
              <a:t>generical</a:t>
            </a:r>
            <a:r>
              <a:rPr lang="it-IT" dirty="0"/>
              <a:t> call address) e da CAN, ma si è scelto di realizzarla solo con CAN.</a:t>
            </a:r>
          </a:p>
        </p:txBody>
      </p:sp>
    </p:spTree>
    <p:extLst>
      <p:ext uri="{BB962C8B-B14F-4D97-AF65-F5344CB8AC3E}">
        <p14:creationId xmlns:p14="http://schemas.microsoft.com/office/powerpoint/2010/main" val="328819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4E5CA-5A9E-4749-AC95-BB35C8F0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10E955-E8C9-47B3-8409-81A41436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periferica gestisce il proprio indirizzo in maniera differente</a:t>
            </a:r>
          </a:p>
          <a:p>
            <a:endParaRPr lang="it-IT" dirty="0"/>
          </a:p>
          <a:p>
            <a:r>
              <a:rPr lang="it-IT" dirty="0"/>
              <a:t>Le comunicazioni delle periferiche devono rispondere ad un interfaccia unica che richiede un indirizzo unico</a:t>
            </a:r>
          </a:p>
          <a:p>
            <a:endParaRPr lang="it-IT" u="sng" dirty="0"/>
          </a:p>
          <a:p>
            <a:r>
              <a:rPr lang="it-IT" dirty="0"/>
              <a:t>E’ necessario creare uno «spazio degli indirizzi» comune a tutte le periferiche</a:t>
            </a:r>
          </a:p>
        </p:txBody>
      </p:sp>
    </p:spTree>
    <p:extLst>
      <p:ext uri="{BB962C8B-B14F-4D97-AF65-F5344CB8AC3E}">
        <p14:creationId xmlns:p14="http://schemas.microsoft.com/office/powerpoint/2010/main" val="326773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07454-8D1D-44B7-BD87-6B6FCCA3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07B7B7E-CEEA-408E-BE1C-F287AE02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971" y="1905524"/>
            <a:ext cx="4409166" cy="3786834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0D32558-5AE3-4109-BA2B-5084E4752F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5835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Ogni periferica risponde a due indirizzi:</a:t>
            </a:r>
          </a:p>
          <a:p>
            <a:pPr lvl="1"/>
            <a:endParaRPr lang="it-IT" b="1" u="sng" dirty="0"/>
          </a:p>
          <a:p>
            <a:pPr lvl="1"/>
            <a:r>
              <a:rPr lang="it-IT" b="1" dirty="0"/>
              <a:t>NODE ADDRESS</a:t>
            </a:r>
            <a:r>
              <a:rPr lang="it-IT" dirty="0"/>
              <a:t>: indirizzo </a:t>
            </a:r>
            <a:r>
              <a:rPr lang="it-IT" i="1" dirty="0"/>
              <a:t>univoco</a:t>
            </a:r>
            <a:r>
              <a:rPr lang="it-IT" dirty="0"/>
              <a:t> del nodo. Utilizzato per effettuare comunicazioni </a:t>
            </a:r>
            <a:r>
              <a:rPr lang="it-IT" i="1" dirty="0" err="1"/>
              <a:t>unicast</a:t>
            </a:r>
            <a:r>
              <a:rPr lang="it-IT" dirty="0"/>
              <a:t>.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r>
              <a:rPr lang="it-IT" b="1" dirty="0"/>
              <a:t>GROUP ADDRESS</a:t>
            </a:r>
            <a:r>
              <a:rPr lang="it-IT" dirty="0"/>
              <a:t>: indirizzo </a:t>
            </a:r>
            <a:r>
              <a:rPr lang="it-IT" i="1" dirty="0"/>
              <a:t>non univoco </a:t>
            </a:r>
            <a:r>
              <a:rPr lang="it-IT" dirty="0"/>
              <a:t>e condiviso fra tutti i nodi appartenente ad un determinato gruppo. Permette di realizzare le comunicazioni </a:t>
            </a:r>
            <a:r>
              <a:rPr lang="it-IT" i="1" dirty="0" err="1"/>
              <a:t>multicast</a:t>
            </a:r>
            <a:r>
              <a:rPr lang="it-IT" dirty="0"/>
              <a:t> con CAN.</a:t>
            </a:r>
          </a:p>
        </p:txBody>
      </p:sp>
    </p:spTree>
    <p:extLst>
      <p:ext uri="{BB962C8B-B14F-4D97-AF65-F5344CB8AC3E}">
        <p14:creationId xmlns:p14="http://schemas.microsoft.com/office/powerpoint/2010/main" val="388078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2B5F9-FD1B-49A8-9236-91080C99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  <a:r>
              <a:rPr lang="it-IT" dirty="0"/>
              <a:t>: vincoli periferiche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A00012-49EF-447C-8916-70EAB740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I2C</a:t>
            </a:r>
            <a:r>
              <a:rPr lang="it-IT" dirty="0"/>
              <a:t>: permette di associare alla periferica un indirizzo di </a:t>
            </a:r>
            <a:r>
              <a:rPr lang="it-IT" u="sng" dirty="0"/>
              <a:t>lunghezza massima 10 bit</a:t>
            </a:r>
            <a:r>
              <a:rPr lang="it-IT" dirty="0"/>
              <a:t>. Per effettuare la ricezione del messaggio è necessario che tutti i bit del campo address dello stesso corrispondano all'indirizzo della periferica. </a:t>
            </a:r>
          </a:p>
          <a:p>
            <a:r>
              <a:rPr lang="it-IT" b="1" dirty="0"/>
              <a:t>SPI</a:t>
            </a:r>
            <a:r>
              <a:rPr lang="it-IT" dirty="0"/>
              <a:t>: non utilizza indirizzi per identificare i nodi ma collegamenti fisici.</a:t>
            </a:r>
          </a:p>
          <a:p>
            <a:r>
              <a:rPr lang="it-IT" b="1" dirty="0"/>
              <a:t>CAN</a:t>
            </a:r>
            <a:r>
              <a:rPr lang="it-IT" dirty="0"/>
              <a:t>: non associa un indirizzo univoco al nodo poiché il messaggio è inviato sempre in broadcast e spetta al singolo nodo stabilire se è interessato o meno al messaggio mediante dei filtri (</a:t>
            </a:r>
            <a:r>
              <a:rPr lang="it-IT" b="1" i="1" dirty="0"/>
              <a:t>MASK</a:t>
            </a:r>
            <a:r>
              <a:rPr lang="it-IT" dirty="0"/>
              <a:t> o </a:t>
            </a:r>
            <a:r>
              <a:rPr lang="it-IT" b="1" i="1" dirty="0"/>
              <a:t>IDLIST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3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CC56A-29AB-4F16-BF51-D8FD96F3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280D08-B989-4C9B-8D9A-D2FB7422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Gli indirizzi ammissibili  per i nodi sono su 10 bit (limite superiore I2C).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CAN utilizza la modalità </a:t>
            </a:r>
            <a:r>
              <a:rPr lang="it-IT" b="1" i="1" dirty="0"/>
              <a:t>IDLIST </a:t>
            </a:r>
            <a:r>
              <a:rPr lang="it-IT" dirty="0"/>
              <a:t>con</a:t>
            </a:r>
            <a:r>
              <a:rPr lang="it-IT" b="1" i="1" dirty="0"/>
              <a:t> </a:t>
            </a:r>
            <a:r>
              <a:rPr lang="it-IT" dirty="0"/>
              <a:t>filtri a 16 bit (6 bit inutilizzati). Sono necessari dunque due filtri:</a:t>
            </a:r>
          </a:p>
          <a:p>
            <a:pPr lvl="1"/>
            <a:r>
              <a:rPr lang="it-IT" dirty="0"/>
              <a:t>Uno con l’id che funge da indirizzo del nodo</a:t>
            </a:r>
          </a:p>
          <a:p>
            <a:pPr lvl="1"/>
            <a:r>
              <a:rPr lang="it-IT" dirty="0"/>
              <a:t>Uno con l’id che funge da indirizzo del gruppo.</a:t>
            </a:r>
          </a:p>
          <a:p>
            <a:pPr marL="0" indent="0">
              <a:buNone/>
            </a:pPr>
            <a:r>
              <a:rPr lang="it-IT" dirty="0"/>
              <a:t>Per realizzare il broadcast è necessario un terzo filtro con id comune per tutti i nodi che funge da </a:t>
            </a:r>
            <a:r>
              <a:rPr lang="it-IT" i="1" dirty="0"/>
              <a:t>broadcast address</a:t>
            </a:r>
          </a:p>
          <a:p>
            <a:pPr marL="0" indent="0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12646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CC56A-29AB-4F16-BF51-D8FD96F3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Gestione degli indirizzi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280D08-B989-4C9B-8D9A-D2FB7422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La codifica degli indirizzi dei gruppi non differisce dagli indirizzi dei </a:t>
            </a:r>
            <a:r>
              <a:rPr lang="it-IT" dirty="0"/>
              <a:t>nodi. </a:t>
            </a:r>
          </a:p>
          <a:p>
            <a:pPr marL="0" indent="0">
              <a:buNone/>
            </a:pPr>
            <a:r>
              <a:rPr lang="it-IT" dirty="0"/>
              <a:t>Lo spazio degli indirizzi disponibile dunque va diviso fra indirizzi dei nodi e indirizzi dei gruppi:</a:t>
            </a:r>
          </a:p>
          <a:p>
            <a:pPr marL="0" indent="0" algn="ctr">
              <a:buNone/>
            </a:pPr>
            <a:r>
              <a:rPr lang="it-IT" sz="2400" i="1" dirty="0" err="1"/>
              <a:t>NodeAddr</a:t>
            </a:r>
            <a:r>
              <a:rPr lang="it-IT" sz="2400" i="1" dirty="0"/>
              <a:t> + </a:t>
            </a:r>
            <a:r>
              <a:rPr lang="it-IT" sz="2400" i="1" dirty="0" err="1"/>
              <a:t>GroupAddr</a:t>
            </a:r>
            <a:r>
              <a:rPr lang="it-IT" sz="2400" i="1" dirty="0"/>
              <a:t> = 2^10- </a:t>
            </a:r>
            <a:r>
              <a:rPr lang="it-IT" sz="2400" i="1" dirty="0" err="1"/>
              <a:t>BroadcastAddrCan</a:t>
            </a:r>
            <a:r>
              <a:rPr lang="it-IT" sz="2400" i="1" dirty="0"/>
              <a:t>- indirizzi riservati I2C</a:t>
            </a:r>
          </a:p>
          <a:p>
            <a:pPr marL="0" indent="0">
              <a:buNone/>
            </a:pPr>
            <a:endParaRPr lang="it-IT" sz="2400" i="1" dirty="0"/>
          </a:p>
          <a:p>
            <a:pPr marL="0" indent="0">
              <a:buNone/>
            </a:pPr>
            <a:r>
              <a:rPr lang="it-IT" sz="2400" dirty="0"/>
              <a:t>Questa scelta, rispetto a realizzare il </a:t>
            </a:r>
            <a:r>
              <a:rPr lang="it-IT" sz="2400" dirty="0" err="1"/>
              <a:t>multicast</a:t>
            </a:r>
            <a:r>
              <a:rPr lang="it-IT" sz="2400" dirty="0"/>
              <a:t> usando maschere per gli indirizzi, offre maggiore flessibilità nel partizionamento dei nodi in gruppi.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29284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73A3A-CAD4-42E0-96CF-1BD71672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Architettura software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FCCA14E-14AF-464E-8D1E-FCC07CBF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690688"/>
            <a:ext cx="7353300" cy="4324350"/>
          </a:xfrm>
        </p:spPr>
      </p:pic>
    </p:spTree>
    <p:extLst>
      <p:ext uri="{BB962C8B-B14F-4D97-AF65-F5344CB8AC3E}">
        <p14:creationId xmlns:p14="http://schemas.microsoft.com/office/powerpoint/2010/main" val="419063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F9295-DEBC-4883-B8CF-34679901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API </a:t>
            </a:r>
            <a:r>
              <a:rPr lang="it-IT" b="1" dirty="0" err="1"/>
              <a:t>Layer</a:t>
            </a:r>
            <a:endParaRPr lang="it-IT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1A0CCA-9E43-409C-AA03-FB039318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138"/>
            <a:ext cx="9608701" cy="909637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55E6460-9762-4FD3-AD4B-2C06ACA0875F}"/>
              </a:ext>
            </a:extLst>
          </p:cNvPr>
          <p:cNvSpPr txBox="1"/>
          <p:nvPr/>
        </p:nvSpPr>
        <p:spPr>
          <a:xfrm>
            <a:off x="838200" y="2592280"/>
            <a:ext cx="10223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CRC_Check</a:t>
            </a:r>
            <a:r>
              <a:rPr lang="it-IT" dirty="0"/>
              <a:t>: prende in ingresso il frame ricevuto composto da  [payload + CRC1 + CRC2], ricalcola i due CRC sul payload, li confronta con quelli presenti nel frame e li sostituisce.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Send_CRC</a:t>
            </a:r>
            <a:r>
              <a:rPr lang="it-IT" dirty="0"/>
              <a:t>: prende in ingresso il Messaggio completo da inviare, la maschera dei canali si cui trasmettere, l’indirizzo del destinatario (nodo o gruppo) e la modalità di trasmissione (</a:t>
            </a:r>
            <a:r>
              <a:rPr lang="it-IT" dirty="0" err="1"/>
              <a:t>unicast</a:t>
            </a:r>
            <a:r>
              <a:rPr lang="it-IT" dirty="0"/>
              <a:t>, </a:t>
            </a:r>
            <a:r>
              <a:rPr lang="it-IT" dirty="0" err="1"/>
              <a:t>multicast</a:t>
            </a:r>
            <a:r>
              <a:rPr lang="it-IT" dirty="0"/>
              <a:t>, broadcast). Viene effettuato controllo sulla coerenza fra modalità di trasmissione e canale scelto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Receive_CRC</a:t>
            </a:r>
            <a:r>
              <a:rPr lang="it-IT" b="1" dirty="0"/>
              <a:t>: </a:t>
            </a:r>
            <a:r>
              <a:rPr lang="it-IT" dirty="0"/>
              <a:t>prende in ingresso il buffer dove ricevere il messaggio, i canali su cui riceve e l’indirizzo del nodo dal quale effettuare la ricezione (se questa avviene in master mode per qualche periferica)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Configure_</a:t>
            </a:r>
            <a:r>
              <a:rPr lang="it-IT" b="1" u="sng" dirty="0" err="1"/>
              <a:t>peripheral</a:t>
            </a:r>
            <a:r>
              <a:rPr lang="it-IT" dirty="0"/>
              <a:t>: prende in ingresso la maschera delle periferiche da inizializzare</a:t>
            </a:r>
          </a:p>
        </p:txBody>
      </p:sp>
    </p:spTree>
    <p:extLst>
      <p:ext uri="{BB962C8B-B14F-4D97-AF65-F5344CB8AC3E}">
        <p14:creationId xmlns:p14="http://schemas.microsoft.com/office/powerpoint/2010/main" val="27076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9A682-9E12-41FA-ACE7-00870F01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Send</a:t>
            </a:r>
            <a:r>
              <a:rPr lang="it-IT" b="1" dirty="0"/>
              <a:t> &amp; </a:t>
            </a:r>
            <a:r>
              <a:rPr lang="it-IT" b="1" dirty="0" err="1"/>
              <a:t>Receive</a:t>
            </a:r>
            <a:r>
              <a:rPr lang="it-IT" dirty="0"/>
              <a:t>: indirizzamento SPI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1E9121-7BC5-47DB-924A-D10EF9D1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SPI</a:t>
            </a:r>
            <a:r>
              <a:rPr lang="it-IT" dirty="0"/>
              <a:t> non utilizza indirizzi per la selezione dello slave con cui comunicare, ma pin fisici. Il master utilizza tanti GPIO quanti sono gli salve per controllare i segnali NSS degli stessi.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E’ necessario che il master possa effettuare la corrispondenza </a:t>
            </a:r>
          </a:p>
          <a:p>
            <a:pPr marL="0" indent="0">
              <a:buNone/>
            </a:pPr>
            <a:r>
              <a:rPr lang="it-IT" dirty="0"/>
              <a:t>indirizzo-pin GPIO collegato al NSS dello slave. Questa «traduzione» deve essere effettuata in software da una funzione che ha una conoscenza completa dei nodi della rete. A tal proposito è stato utilizzato lo STUB </a:t>
            </a:r>
            <a:r>
              <a:rPr lang="it-IT" b="1" i="1" dirty="0" err="1"/>
              <a:t>getSSPinByAddress</a:t>
            </a:r>
            <a:r>
              <a:rPr lang="it-IT" b="1" i="1" dirty="0"/>
              <a:t>(uint16_t address) </a:t>
            </a:r>
          </a:p>
        </p:txBody>
      </p:sp>
    </p:spTree>
    <p:extLst>
      <p:ext uri="{BB962C8B-B14F-4D97-AF65-F5344CB8AC3E}">
        <p14:creationId xmlns:p14="http://schemas.microsoft.com/office/powerpoint/2010/main" val="3818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EF491C-14B8-4275-867A-1AB7809A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Applicativo di prova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BE125-7581-4EBC-9D41-13B39275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Vengono utilizzati due nodi. L’algoritmo eseguito ciclicamente dai due nodi è:</a:t>
            </a:r>
          </a:p>
          <a:p>
            <a:pPr marL="971550" lvl="1" indent="-514350">
              <a:buFont typeface="+mj-lt"/>
              <a:buAutoNum type="arabicParenR"/>
            </a:pPr>
            <a:r>
              <a:rPr lang="it-IT" dirty="0"/>
              <a:t>Ricezione Messaggio</a:t>
            </a:r>
          </a:p>
          <a:p>
            <a:pPr marL="971550" lvl="1" indent="-514350">
              <a:buFont typeface="+mj-lt"/>
              <a:buAutoNum type="arabicParenR"/>
            </a:pPr>
            <a:r>
              <a:rPr lang="it-IT" dirty="0"/>
              <a:t>Ricalcolo, confronto CRC e sostituzione dei CRC nel messaggio</a:t>
            </a:r>
          </a:p>
          <a:p>
            <a:pPr marL="971550" lvl="1" indent="-514350">
              <a:buFont typeface="+mj-lt"/>
              <a:buAutoNum type="arabicParenR"/>
            </a:pPr>
            <a:r>
              <a:rPr lang="it-IT" dirty="0"/>
              <a:t>Invio del nuovo Messaggio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Viene utilizzato un nodo Master ed un nodo Slave. Le periferiche, per come si è scelto di utilizzarle, sono identiche nel funzionamento fra i due nodi, fatta eccezione per SPI. 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7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6D096C-C702-4841-BEC4-4882633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Specifiche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9F033-9287-452C-9314-9F9E09C9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Scambio messaggi fra più board </a:t>
            </a:r>
            <a:r>
              <a:rPr lang="it-IT" i="1" dirty="0"/>
              <a:t>STM32F3 Discovery</a:t>
            </a:r>
          </a:p>
          <a:p>
            <a:r>
              <a:rPr lang="it-IT" dirty="0"/>
              <a:t>Una board master e più board Slave</a:t>
            </a:r>
          </a:p>
          <a:p>
            <a:r>
              <a:rPr lang="it-IT" dirty="0"/>
              <a:t>Connessioni punto-punto realizzate con UART</a:t>
            </a:r>
          </a:p>
          <a:p>
            <a:r>
              <a:rPr lang="it-IT" dirty="0"/>
              <a:t>Connessione con bus seriali I2C, SPI, CAN</a:t>
            </a:r>
          </a:p>
          <a:p>
            <a:r>
              <a:rPr lang="it-IT" dirty="0"/>
              <a:t>SPI utilizzato con 3 fili (clock, MISO,MOSI) e k </a:t>
            </a:r>
            <a:r>
              <a:rPr lang="it-IT" i="1" dirty="0"/>
              <a:t>slave select</a:t>
            </a:r>
          </a:p>
          <a:p>
            <a:r>
              <a:rPr lang="it-IT" dirty="0"/>
              <a:t>I2C e CAN discriminano le board tramite un </a:t>
            </a:r>
            <a:r>
              <a:rPr lang="it-IT" b="1" dirty="0"/>
              <a:t>campo indirizzo </a:t>
            </a:r>
            <a:r>
              <a:rPr lang="it-IT" dirty="0"/>
              <a:t>nel frame</a:t>
            </a:r>
          </a:p>
          <a:p>
            <a:r>
              <a:rPr lang="it-IT" dirty="0"/>
              <a:t>Calcolo del CRC sui frame ricevuti e trasmetti secondo standard PVS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5165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BD52F-9556-427C-9F31-E61B09E7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Applicativo di prova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8B70750-497D-4935-BEB9-E842E2E46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75" y="1594806"/>
            <a:ext cx="4001551" cy="4351338"/>
          </a:xfr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C4A9008-E316-47C9-AFC7-9E8E3B843E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7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Il nodo Master, prima di entrare nel ciclo, inizializza il Payload del messaggio con valori random e calcola i due CRC impacchettandoli nel frame.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L’applicativo, è genericamente configurabile nelle periferiche da utilizzare e nella dimensione del payload del messaggio.</a:t>
            </a:r>
          </a:p>
        </p:txBody>
      </p:sp>
    </p:spTree>
    <p:extLst>
      <p:ext uri="{BB962C8B-B14F-4D97-AF65-F5344CB8AC3E}">
        <p14:creationId xmlns:p14="http://schemas.microsoft.com/office/powerpoint/2010/main" val="343583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38A334-27E3-445E-B797-E5D1ED1B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Specifiche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56C4EB-8EBB-45EF-AD4C-9EA525DC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Architettura software basata su due livelli:</a:t>
            </a:r>
          </a:p>
          <a:p>
            <a:pPr lvl="1"/>
            <a:r>
              <a:rPr lang="it-IT" sz="2800" b="1" dirty="0"/>
              <a:t>Livello I </a:t>
            </a:r>
            <a:r>
              <a:rPr lang="it-IT" sz="2800" dirty="0"/>
              <a:t>: si interfaccia con lo strato software HAL realizzando i driver per i quattro protocolli utilizzati</a:t>
            </a:r>
          </a:p>
          <a:p>
            <a:pPr marL="457200" lvl="1" indent="0">
              <a:buNone/>
            </a:pPr>
            <a:endParaRPr lang="it-IT" sz="2800" dirty="0"/>
          </a:p>
          <a:p>
            <a:pPr lvl="1"/>
            <a:r>
              <a:rPr lang="it-IT" sz="2800" b="1" dirty="0"/>
              <a:t>Livello II</a:t>
            </a:r>
            <a:r>
              <a:rPr lang="it-IT" sz="2800" dirty="0"/>
              <a:t>: fornisce all’applicativo utente delle API che astraggono l’utilizzo dei driver del livello sottostante. Le primitive SEND e RECEIVE permettono di scegliere uno o più canali per la comunicazione. </a:t>
            </a:r>
          </a:p>
        </p:txBody>
      </p:sp>
    </p:spTree>
    <p:extLst>
      <p:ext uri="{BB962C8B-B14F-4D97-AF65-F5344CB8AC3E}">
        <p14:creationId xmlns:p14="http://schemas.microsoft.com/office/powerpoint/2010/main" val="243382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4942B-0CAA-406F-A11A-A8E80F05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Architettura e topologia della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284178-F9C6-438F-AA96-0556BA1C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431"/>
          </a:xfrm>
        </p:spPr>
        <p:txBody>
          <a:bodyPr>
            <a:normAutofit lnSpcReduction="10000"/>
          </a:bodyPr>
          <a:lstStyle/>
          <a:p>
            <a:r>
              <a:rPr lang="it-IT"/>
              <a:t>Tutti i nodi sono collegati ai 3 bus e ci sono collegamenti fra coppie di nodi con periferiche UART</a:t>
            </a:r>
            <a:endParaRPr lang="it-IT" dirty="0"/>
          </a:p>
        </p:txBody>
      </p:sp>
      <p:pic>
        <p:nvPicPr>
          <p:cNvPr id="1026" name="Picture 2" descr="C:\Tesina Finale\Progetto Finale\images\connessioni sul bus.png">
            <a:extLst>
              <a:ext uri="{FF2B5EF4-FFF2-40B4-BE49-F238E27FC236}">
                <a16:creationId xmlns:a16="http://schemas.microsoft.com/office/drawing/2014/main" id="{253D8670-1D10-47AD-9300-44E0565F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46" y="2681056"/>
            <a:ext cx="5781907" cy="380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7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3B4A8-7529-4E40-A241-EA7E36DA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Interfacciamento al bus</a:t>
            </a:r>
            <a:r>
              <a:rPr lang="it-IT" dirty="0"/>
              <a:t>: I2C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C1FED7-4896-4CC8-BB54-7ED8DD81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9730"/>
          </a:xfrm>
        </p:spPr>
        <p:txBody>
          <a:bodyPr>
            <a:normAutofit/>
          </a:bodyPr>
          <a:lstStyle/>
          <a:p>
            <a:r>
              <a:rPr lang="it-IT" dirty="0"/>
              <a:t>I2C è un bus nativamente </a:t>
            </a:r>
            <a:r>
              <a:rPr lang="it-IT" i="1" dirty="0" err="1"/>
              <a:t>Multimaster-Multislave</a:t>
            </a:r>
            <a:r>
              <a:rPr lang="it-IT" dirty="0"/>
              <a:t>. Più nodi possono operare in modalità master o slave.</a:t>
            </a:r>
          </a:p>
          <a:p>
            <a:r>
              <a:rPr lang="it-IT" dirty="0"/>
              <a:t>Le STM32 permettono di utilizzare le periferiche in questa modalità. Ogni nodo deve monitorare il bus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9346EB4-38FF-4BE5-8C37-5A98CBDE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53" y="3810292"/>
            <a:ext cx="7728751" cy="24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4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00384-A8D1-4A56-88C1-D7FB9772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Interfacciamento al bus </a:t>
            </a:r>
            <a:r>
              <a:rPr lang="it-IT" dirty="0"/>
              <a:t>: I2C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7358A-C9B6-45C1-8890-D918DBCF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soluzione realizzata si è scelto di realizzare lo schema </a:t>
            </a:r>
            <a:r>
              <a:rPr lang="it-IT" i="1" dirty="0"/>
              <a:t>Multimaster</a:t>
            </a:r>
          </a:p>
          <a:p>
            <a:r>
              <a:rPr lang="it-IT" dirty="0"/>
              <a:t>La comunicazione è stata caratterizzata in modo che ogni nodo si comporti da:</a:t>
            </a:r>
          </a:p>
          <a:p>
            <a:pPr lvl="1"/>
            <a:r>
              <a:rPr lang="it-IT" b="1" dirty="0"/>
              <a:t>Master I2C </a:t>
            </a:r>
            <a:r>
              <a:rPr lang="it-IT" dirty="0"/>
              <a:t>quando vuole effettuare un </a:t>
            </a:r>
            <a:r>
              <a:rPr lang="it-IT" i="1" u="sng" dirty="0"/>
              <a:t>trasferimento</a:t>
            </a:r>
            <a:r>
              <a:rPr lang="it-IT" i="1" dirty="0"/>
              <a:t>, </a:t>
            </a:r>
            <a:r>
              <a:rPr lang="it-IT" dirty="0"/>
              <a:t>necessita di conoscere l’indirizzo del nodo destinatario.</a:t>
            </a:r>
          </a:p>
          <a:p>
            <a:pPr lvl="1"/>
            <a:r>
              <a:rPr lang="it-IT" b="1" dirty="0"/>
              <a:t>Slave I2C </a:t>
            </a:r>
            <a:r>
              <a:rPr lang="it-IT" dirty="0"/>
              <a:t>quando vuole effettuare una </a:t>
            </a:r>
            <a:r>
              <a:rPr lang="it-IT" i="1" u="sng" dirty="0"/>
              <a:t>ricezione</a:t>
            </a:r>
            <a:r>
              <a:rPr lang="it-IT" dirty="0"/>
              <a:t>, non necessita dell’indirizzo del nodo mittente.</a:t>
            </a:r>
          </a:p>
        </p:txBody>
      </p:sp>
    </p:spTree>
    <p:extLst>
      <p:ext uri="{BB962C8B-B14F-4D97-AF65-F5344CB8AC3E}">
        <p14:creationId xmlns:p14="http://schemas.microsoft.com/office/powerpoint/2010/main" val="302401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EB34A-5725-497E-B11A-813CD79C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/>
              <a:t>Interfacciamento al bus</a:t>
            </a:r>
            <a:r>
              <a:rPr lang="it-IT" dirty="0"/>
              <a:t>: SPI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697B62-D4AB-4ECF-8178-31399A28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/>
              <a:t>SPI è un bus nativamente </a:t>
            </a:r>
            <a:r>
              <a:rPr lang="it-IT" i="1" dirty="0" err="1"/>
              <a:t>SingleMaster-MultiSlave</a:t>
            </a:r>
            <a:r>
              <a:rPr lang="it-IT" dirty="0"/>
              <a:t>. </a:t>
            </a:r>
          </a:p>
          <a:p>
            <a:r>
              <a:rPr lang="it-IT" dirty="0"/>
              <a:t>Le board STM32 permettono di realizzare una soluzione  </a:t>
            </a:r>
            <a:r>
              <a:rPr lang="it-IT" dirty="0" err="1"/>
              <a:t>Multislave</a:t>
            </a:r>
            <a:r>
              <a:rPr lang="it-IT" dirty="0"/>
              <a:t> con k nodi oppure Multimaster (solo due nodi).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CB8885-7B09-414E-A898-62E7CAB3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3248025"/>
            <a:ext cx="43242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3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2A782-A482-4E15-BC9B-3A90E198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Interfacciamento al bus: </a:t>
            </a:r>
            <a:r>
              <a:rPr lang="it-IT" dirty="0"/>
              <a:t>SPI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448BE-7B60-4802-A54E-46F66A35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soluzione presentata si è scelto lo schema </a:t>
            </a:r>
            <a:r>
              <a:rPr lang="it-IT" dirty="0" err="1"/>
              <a:t>Multislave</a:t>
            </a:r>
            <a:r>
              <a:rPr lang="it-IT" dirty="0"/>
              <a:t>.</a:t>
            </a:r>
          </a:p>
          <a:p>
            <a:r>
              <a:rPr lang="it-IT" dirty="0"/>
              <a:t>Solo il master necessita di conoscere l’indirizzo dello slave, sia nel caso di trasmissione che di ricezione.</a:t>
            </a:r>
          </a:p>
          <a:p>
            <a:r>
              <a:rPr lang="it-IT" dirty="0"/>
              <a:t>Il master utilizza più GPIO per selezionare gli Slave con </a:t>
            </a:r>
            <a:r>
              <a:rPr lang="it-IT" dirty="0" err="1"/>
              <a:t>SlaveSelect</a:t>
            </a:r>
            <a:endParaRPr lang="it-IT" dirty="0"/>
          </a:p>
          <a:p>
            <a:r>
              <a:rPr lang="it-IT" dirty="0"/>
              <a:t>In ogni slave, alternativamente al pin NSS è stato utilizzato un GPIO che ne emula la funzionalità, gestita però in software.</a:t>
            </a:r>
          </a:p>
        </p:txBody>
      </p:sp>
    </p:spTree>
    <p:extLst>
      <p:ext uri="{BB962C8B-B14F-4D97-AF65-F5344CB8AC3E}">
        <p14:creationId xmlns:p14="http://schemas.microsoft.com/office/powerpoint/2010/main" val="273472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2A782-A482-4E15-BC9B-3A90E198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Arbitraggio dei bus</a:t>
            </a:r>
            <a:r>
              <a:rPr lang="it-IT" dirty="0"/>
              <a:t>: CAN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448BE-7B60-4802-A54E-46F66A35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bus CAN è un bus esclusivamente Multimaster.</a:t>
            </a:r>
          </a:p>
          <a:p>
            <a:r>
              <a:rPr lang="it-IT" dirty="0"/>
              <a:t>Le competizione in trasmissione fra i nodi sono risolte con una </a:t>
            </a:r>
            <a:r>
              <a:rPr lang="it-IT" i="1" dirty="0"/>
              <a:t>Non-</a:t>
            </a:r>
            <a:r>
              <a:rPr lang="it-IT" i="1" dirty="0" err="1"/>
              <a:t>destructive</a:t>
            </a:r>
            <a:r>
              <a:rPr lang="it-IT" i="1" dirty="0"/>
              <a:t> </a:t>
            </a:r>
            <a:r>
              <a:rPr lang="it-IT" i="1" dirty="0" err="1"/>
              <a:t>bitwise</a:t>
            </a:r>
            <a:r>
              <a:rPr lang="it-IT" i="1" dirty="0"/>
              <a:t> </a:t>
            </a:r>
            <a:r>
              <a:rPr lang="it-IT" i="1" dirty="0" err="1"/>
              <a:t>arbitration</a:t>
            </a:r>
            <a:r>
              <a:rPr lang="it-IT" i="1" dirty="0"/>
              <a:t> </a:t>
            </a:r>
            <a:r>
              <a:rPr lang="it-IT" dirty="0"/>
              <a:t>(0 dominante). Nella pratica «vince» il nodo che sta trasmettendo il messaggio con ID numericamente più basso.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331301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1188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di Office</vt:lpstr>
      <vt:lpstr>Corso di Sistemi Embedded</vt:lpstr>
      <vt:lpstr>Specifiche progetto</vt:lpstr>
      <vt:lpstr>Specifiche progetto</vt:lpstr>
      <vt:lpstr>Architettura e topologia della rete</vt:lpstr>
      <vt:lpstr>Interfacciamento al bus: I2C</vt:lpstr>
      <vt:lpstr>Interfacciamento al bus : I2C</vt:lpstr>
      <vt:lpstr>Interfacciamento al bus: SPI</vt:lpstr>
      <vt:lpstr>Interfacciamento al bus: SPI</vt:lpstr>
      <vt:lpstr>Arbitraggio dei bus: CAN</vt:lpstr>
      <vt:lpstr>Modalità di trasmissione</vt:lpstr>
      <vt:lpstr>Gestione degli indirizzi</vt:lpstr>
      <vt:lpstr>Gestione degli indirizzi</vt:lpstr>
      <vt:lpstr>Gestione degli indirizzi: vincoli periferiche</vt:lpstr>
      <vt:lpstr>Gestione degli indirizzi</vt:lpstr>
      <vt:lpstr>Gestione degli indirizzi</vt:lpstr>
      <vt:lpstr>Architettura software</vt:lpstr>
      <vt:lpstr>API Layer</vt:lpstr>
      <vt:lpstr>Send &amp; Receive: indirizzamento SPI</vt:lpstr>
      <vt:lpstr>Applicativo di prova</vt:lpstr>
      <vt:lpstr>Applicativo di prova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Sistemi Embedded</dc:title>
  <dc:creator>AndreaPC</dc:creator>
  <cp:lastModifiedBy>AndreaPC</cp:lastModifiedBy>
  <cp:revision>36</cp:revision>
  <dcterms:created xsi:type="dcterms:W3CDTF">2019-07-04T16:35:12Z</dcterms:created>
  <dcterms:modified xsi:type="dcterms:W3CDTF">2019-07-08T14:31:51Z</dcterms:modified>
</cp:coreProperties>
</file>