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7" r:id="rId3"/>
    <p:sldId id="832" r:id="rId4"/>
    <p:sldId id="284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837" r:id="rId13"/>
    <p:sldId id="290" r:id="rId14"/>
    <p:sldId id="288" r:id="rId15"/>
    <p:sldId id="304" r:id="rId16"/>
    <p:sldId id="294" r:id="rId17"/>
    <p:sldId id="295" r:id="rId18"/>
    <p:sldId id="296" r:id="rId19"/>
    <p:sldId id="287" r:id="rId20"/>
    <p:sldId id="283" r:id="rId21"/>
    <p:sldId id="838" r:id="rId22"/>
    <p:sldId id="833" r:id="rId23"/>
    <p:sldId id="83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6" autoAdjust="0"/>
  </p:normalViewPr>
  <p:slideViewPr>
    <p:cSldViewPr>
      <p:cViewPr varScale="1">
        <p:scale>
          <a:sx n="86" d="100"/>
          <a:sy n="86" d="100"/>
        </p:scale>
        <p:origin x="138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DC758-F287-4F8E-9564-D45066FA26B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6EB-7E15-4092-A69B-F8DE20B5B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60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66CA3-D964-43EA-BA40-4EA35F4E1A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9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6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8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66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673F-EA0C-4BA1-9E08-1E81372AE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B188B-D269-4399-8FB4-D44FBA080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BF138-5EF5-4333-95C1-892F8669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34402-0452-4443-8DFA-7D3A6C1E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3EB74-3ECF-48BE-831C-D5502AAF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80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2CDC-4399-4498-A52A-32B1CEA6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7482F-87F5-4C53-8333-2B647BB3A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517B-5E37-44D9-9981-6CB1F085B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AF0E6-E41D-4E05-ADB6-B05C8EA2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0F62D-E40C-4170-8EB6-C6FCCC86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21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DD94-77CB-407E-BE71-2DB942802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2CABD-C30C-4055-BDAA-476A4BB0B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AADDB-639B-4D1C-B9B9-7E32F18F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E8ACB-6584-4610-987F-1E8D82FF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E405B-90AF-4105-BE26-488DFCC6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81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B16C-342A-40ED-A457-28B2F4C3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BCACD-61D5-43F6-84E2-0389241E9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D9B12-EE97-4E96-9E27-F8B17C9E4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40F1B-1C74-473A-8F7D-BF08A0B81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E6DB0-813E-4460-B477-E5E57793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AF4E9-0083-45D0-A923-AD1D51CE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72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9B2B-EE6F-4462-9B2B-5230AE20F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23B7C-7BE2-47D0-AAEF-82C28AD71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CAE78-EC35-461D-81A9-8A7122380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837CE-FAF8-45C8-88A5-3295FCBB0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9644C-3ACA-4D1E-8B5E-9421A25E6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0D13F-D3D0-4D3D-8A75-07810A25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771C81-2762-4387-82AF-0A4A5708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13A6A-550D-4AFC-8ECF-74134FBC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95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52B84-3DA6-42DF-9D06-422304D9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A2E9EF-944F-4831-BA43-614CB76EC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30AD2-A44E-4466-9626-7FC19297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B3CE13-F1FA-48F0-993B-5DB85538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87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6B669-2FF0-480B-BD7F-57B17D420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B65B5-1F73-4281-BB5D-ED9FCD98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0095B-A1C8-4021-89DB-69A863D8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041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EE72-4BC5-48F2-8781-FA35C720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82D2D-C263-4D80-91E2-EFDE1DB10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AAC21-B66C-4DD3-923B-562F5B6BF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ADA9A-7134-4E84-BE98-49C8FA13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243D4-087E-4BE2-8C0A-85350205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FE67B-E40B-458C-B6EB-E9FE637A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7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963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90964-536D-4EAB-A5A5-756AE597C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923873-BC6E-42C7-9BF8-A3C3F2DF4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E6795-39D9-4923-8378-DF0F0BEBF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1411E-F947-498C-BA2E-1CDB8627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A2FAB-F4A7-4C80-9E6C-E5D1B3E7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C8A6B-4C28-4EA7-BABF-684D50E8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13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8CFD-E1D0-4739-AB95-01F4CAAF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068EB-76AE-4A8B-A228-05760AF4F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2FC6F-2630-499C-B2AB-34B60DCD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DE530-AE5C-4E70-A2EF-A432FDEA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B7A76-DD8A-48FD-BB45-7609275C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5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21E4DD-523F-4AF0-93E6-83B07E41E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A5F1-75BC-4FA7-8428-2A15BF4F8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AD957-C720-491B-84C5-E49A0C32B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EB8F-84F8-4BBA-9813-359A177A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B6F2F-EBAF-46BF-9AA5-AB3B1899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8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9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8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3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3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8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3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20BCE-3A3B-4357-B9F1-37484C737777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5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4506B0-16E6-4A6D-B915-83E56AA61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82E80-8AFA-4C19-B3A0-C265BFABB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91A5-2BB9-4FAC-9906-4F9675C28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95E3-DEFD-41F6-BCD5-B9A1CDF9240C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E84BB-57B6-4FDC-BF80-21ABA3E0A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AFD85-67EC-4141-A76E-D4EA9C2EF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w7ror9x32s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s://www.youtube.com/watch?v=rfscVS0vtbw&amp;t=7206s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598460" y="1783959"/>
            <a:ext cx="306548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2900" b="1"/>
              <a:t>Implementation and software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2900"/>
              <a:t>Project#1 (5 points)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2900"/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2900"/>
              <a:t>	</a:t>
            </a:r>
          </a:p>
        </p:txBody>
      </p:sp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391039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A97D81-B71C-4EA3-9C25-CAE42912DB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25"/>
          <a:stretch/>
        </p:blipFill>
        <p:spPr>
          <a:xfrm>
            <a:off x="20" y="10"/>
            <a:ext cx="5271352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52460" y="603504"/>
            <a:ext cx="41148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29A0A269-3FDA-4309-BC56-3A0A1656DF82}" type="slidenum">
              <a:rPr lang="en-US" sz="13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1</a:t>
            </a:fld>
            <a:endParaRPr lang="en-US" sz="13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89831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0C7B02-9A7A-4A51-A04F-566C7C905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098042"/>
            <a:ext cx="8178799" cy="466191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A0A269-3FDA-4309-BC56-3A0A1656DF8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636B9E2-2996-4E66-B779-BB3261F67DA4}"/>
              </a:ext>
            </a:extLst>
          </p:cNvPr>
          <p:cNvSpPr/>
          <p:nvPr/>
        </p:nvSpPr>
        <p:spPr>
          <a:xfrm>
            <a:off x="2039413" y="419100"/>
            <a:ext cx="810898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Start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87F435-3830-4BD5-8723-6B99CFF74C66}"/>
              </a:ext>
            </a:extLst>
          </p:cNvPr>
          <p:cNvCxnSpPr>
            <a:cxnSpLocks/>
          </p:cNvCxnSpPr>
          <p:nvPr/>
        </p:nvCxnSpPr>
        <p:spPr>
          <a:xfrm>
            <a:off x="2444862" y="762000"/>
            <a:ext cx="0" cy="22860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0C429EF4-BBDE-4903-8F48-B7FC2F907204}"/>
              </a:ext>
            </a:extLst>
          </p:cNvPr>
          <p:cNvSpPr txBox="1">
            <a:spLocks/>
          </p:cNvSpPr>
          <p:nvPr/>
        </p:nvSpPr>
        <p:spPr>
          <a:xfrm>
            <a:off x="4191000" y="957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Flow chart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8427F0D-A233-4E70-8706-7887BB7E2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" y="1028307"/>
            <a:ext cx="5334145" cy="56008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E8ADF6-0CEF-4A4A-B8E2-8BD5B819ACDA}"/>
              </a:ext>
            </a:extLst>
          </p:cNvPr>
          <p:cNvSpPr txBox="1"/>
          <p:nvPr/>
        </p:nvSpPr>
        <p:spPr>
          <a:xfrm>
            <a:off x="1905000" y="4114800"/>
            <a:ext cx="13651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Locate blank tile 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30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BC49-D1F6-4844-A713-B6DA7FB7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Parameter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9C4E-5E01-410F-990A-161BE2A74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HINT: </a:t>
            </a:r>
          </a:p>
          <a:p>
            <a:pPr marL="0" indent="0">
              <a:buNone/>
            </a:pPr>
            <a:r>
              <a:rPr lang="en-US" dirty="0"/>
              <a:t>Information to be stored in the data   structure for each node:</a:t>
            </a:r>
          </a:p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Node_State_i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US" dirty="0"/>
              <a:t>The state of node </a:t>
            </a:r>
            <a:r>
              <a:rPr lang="en-US" dirty="0" err="1"/>
              <a:t>i</a:t>
            </a:r>
            <a:r>
              <a:rPr lang="en-US" dirty="0"/>
              <a:t>  is represented by a 4 by 4 matrix, for example     [ 1 2 3 4; 5 6 7 8; 9 10 11 12; 13 14 15 0].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4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1408B-F7A7-4682-ADD3-EA14FD1C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1-First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D550D-67C5-4E33-BCF1-52594991F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You should first select a data structure type to save your generated nodes. </a:t>
            </a:r>
          </a:p>
          <a:p>
            <a:r>
              <a:rPr lang="en-US" dirty="0"/>
              <a:t>There are different types of data structure that could be used. The type of data structure is optional.</a:t>
            </a:r>
          </a:p>
          <a:p>
            <a:r>
              <a:rPr lang="en-US" dirty="0"/>
              <a:t>Hint: Read about stacks and queues</a:t>
            </a:r>
          </a:p>
        </p:txBody>
      </p:sp>
    </p:spTree>
    <p:extLst>
      <p:ext uri="{BB962C8B-B14F-4D97-AF65-F5344CB8AC3E}">
        <p14:creationId xmlns:p14="http://schemas.microsoft.com/office/powerpoint/2010/main" val="2324373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2D3C-86E3-4798-A731-37587FEA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structure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CAFC4-95CA-4E64-95B1-3C0B59955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Review the “list” and “dictionary” data structures for python in the following link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C9AC23-3EDD-49B4-AC16-A21820E7A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271873"/>
            <a:ext cx="8077200" cy="26314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u="sng" dirty="0">
                <a:solidFill>
                  <a:srgbClr val="2D3B45"/>
                </a:solidFill>
                <a:latin typeface="Lato"/>
              </a:rPr>
              <a:t>1)      </a:t>
            </a:r>
            <a:r>
              <a:rPr lang="en-US" altLang="en-US" sz="1500" u="sng" dirty="0">
                <a:solidFill>
                  <a:srgbClr val="2D3B45"/>
                </a:solidFill>
                <a:latin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 Python - Full Course for Beginners [Tutorial] (Links to an external site.)</a:t>
            </a:r>
            <a:r>
              <a:rPr lang="en-US" altLang="en-US" sz="1500" u="sng" dirty="0">
                <a:solidFill>
                  <a:srgbClr val="2D3B45"/>
                </a:solidFill>
                <a:latin typeface="Lato"/>
              </a:rPr>
              <a:t>         </a:t>
            </a:r>
          </a:p>
          <a:p>
            <a:endParaRPr lang="en-US" sz="1500" u="sng" dirty="0">
              <a:solidFill>
                <a:srgbClr val="2D3B45"/>
              </a:solidFill>
              <a:latin typeface="Lato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500" u="sng" dirty="0">
                <a:solidFill>
                  <a:srgbClr val="2D3B45"/>
                </a:solidFill>
                <a:latin typeface="Lato"/>
              </a:rPr>
              <a:t>2)     Learn Python - Full Course for Beginners [Tutorial] (Links to an external site.)</a:t>
            </a:r>
          </a:p>
          <a:p>
            <a:r>
              <a:rPr lang="en-US" sz="1500" u="sng" dirty="0">
                <a:solidFill>
                  <a:srgbClr val="2D3B45"/>
                </a:solidFill>
                <a:latin typeface="Lato"/>
              </a:rPr>
              <a:t>3)     Learn Python - Full Course for Beginners [Tutorial]</a:t>
            </a:r>
          </a:p>
          <a:p>
            <a:endParaRPr lang="en-US" sz="1500" u="sng" dirty="0">
              <a:solidFill>
                <a:srgbClr val="2D3B45"/>
              </a:solidFill>
              <a:latin typeface="Lato"/>
            </a:endParaRPr>
          </a:p>
          <a:p>
            <a:r>
              <a:rPr lang="en-US" sz="1500" u="sng" dirty="0">
                <a:solidFill>
                  <a:srgbClr val="2D3B45"/>
                </a:solidFill>
                <a:latin typeface="Lato"/>
              </a:rPr>
              <a:t>4)     https://www.linkedin.com/learning/learning-python-2 (Links to an external site.)</a:t>
            </a:r>
          </a:p>
          <a:p>
            <a:r>
              <a:rPr lang="en-US" sz="1500" u="sng" dirty="0">
                <a:solidFill>
                  <a:srgbClr val="2D3B45"/>
                </a:solidFill>
                <a:latin typeface="Lato"/>
              </a:rPr>
              <a:t> </a:t>
            </a:r>
          </a:p>
          <a:p>
            <a:r>
              <a:rPr lang="en-US" sz="1500" u="sng" dirty="0">
                <a:solidFill>
                  <a:srgbClr val="2D3B45"/>
                </a:solidFill>
                <a:latin typeface="Lato"/>
              </a:rPr>
              <a:t>5)      https://www.linkedin.com/learning/programming-foundations-data-structures-2 (Links to an external site.)</a:t>
            </a:r>
          </a:p>
          <a:p>
            <a:r>
              <a:rPr lang="en-US" sz="1500" u="sng" dirty="0">
                <a:solidFill>
                  <a:srgbClr val="2D3B45"/>
                </a:solidFill>
                <a:latin typeface="Lato"/>
              </a:rPr>
              <a:t> </a:t>
            </a:r>
          </a:p>
          <a:p>
            <a:r>
              <a:rPr lang="en-US" sz="1500" u="sng" dirty="0">
                <a:solidFill>
                  <a:srgbClr val="2D3B45"/>
                </a:solidFill>
                <a:latin typeface="Lato"/>
              </a:rPr>
              <a:t>6)      https://www.linkedin.com/learning/python-data-structures-stacks-queues-and-deques</a:t>
            </a:r>
          </a:p>
        </p:txBody>
      </p:sp>
      <p:pic>
        <p:nvPicPr>
          <p:cNvPr id="1026" name="Picture 2" descr="Learn Python - Full Course for Beginners [Tutorial]">
            <a:hlinkClick r:id="rId2"/>
            <a:extLst>
              <a:ext uri="{FF2B5EF4-FFF2-40B4-BE49-F238E27FC236}">
                <a16:creationId xmlns:a16="http://schemas.microsoft.com/office/drawing/2014/main" id="{20E789D7-7DBB-4CD8-9283-9D38410ED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8" y="-1020763"/>
            <a:ext cx="1333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F28C629F-9DD6-4C44-BA20-B2858565FC2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86576123"/>
                  </p:ext>
                </p:extLst>
              </p:nvPr>
            </p:nvGraphicFramePr>
            <p:xfrm>
              <a:off x="9748777" y="1860507"/>
              <a:ext cx="2286000" cy="1714500"/>
            </p:xfrm>
            <a:graphic>
              <a:graphicData uri="http://schemas.microsoft.com/office/powerpoint/2016/slidezoom">
                <pslz:sldZm>
                  <pslz:sldZmObj sldId="294" cId="3352121446">
                    <pslz:zmPr id="{3989CAE6-2A87-4ED1-8477-0D5574BA5CB2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F28C629F-9DD6-4C44-BA20-B2858565FC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48777" y="1860507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3223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1408B-F7A7-4682-ADD3-EA14FD1C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Step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D550D-67C5-4E33-BCF1-52594991F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158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Write a function that given the state of the current node in the 15 puzzle problem, calculates the location of the blank tile in the 4 by 4 matrix and returns the output as a pair, (</a:t>
            </a:r>
            <a:r>
              <a:rPr lang="en-US" dirty="0" err="1"/>
              <a:t>i,j</a:t>
            </a:r>
            <a:r>
              <a:rPr lang="en-US" dirty="0"/>
              <a:t>). Where 0&lt;</a:t>
            </a:r>
            <a:r>
              <a:rPr lang="en-US" dirty="0" err="1"/>
              <a:t>i</a:t>
            </a:r>
            <a:r>
              <a:rPr lang="en-US" dirty="0"/>
              <a:t>&lt;4 and 0&lt;j&lt;4.</a:t>
            </a:r>
            <a:endParaRPr lang="fa-IR" dirty="0"/>
          </a:p>
          <a:p>
            <a:r>
              <a:rPr lang="en-US" dirty="0" err="1"/>
              <a:t>Blanktile</a:t>
            </a:r>
            <a:r>
              <a:rPr lang="en-US" dirty="0"/>
              <a:t> can be located using either two for loops or by using inbuilt functions of </a:t>
            </a:r>
            <a:r>
              <a:rPr lang="en-US" dirty="0" err="1"/>
              <a:t>numpy</a:t>
            </a:r>
            <a:r>
              <a:rPr lang="en-US" dirty="0"/>
              <a:t>.</a:t>
            </a:r>
            <a:endParaRPr lang="fa-IR" dirty="0"/>
          </a:p>
          <a:p>
            <a:endParaRPr lang="fa-IR" dirty="0"/>
          </a:p>
          <a:p>
            <a:pPr marL="0" indent="0">
              <a:buNone/>
            </a:pPr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D1C3AD-0B10-408D-A5DF-0C2EFD853BA8}"/>
              </a:ext>
            </a:extLst>
          </p:cNvPr>
          <p:cNvSpPr/>
          <p:nvPr/>
        </p:nvSpPr>
        <p:spPr>
          <a:xfrm>
            <a:off x="762000" y="5558880"/>
            <a:ext cx="7696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     </a:t>
            </a:r>
            <a:endParaRPr lang="fa-IR" sz="2200" dirty="0"/>
          </a:p>
          <a:p>
            <a:r>
              <a:rPr lang="en-US" sz="2200" dirty="0"/>
              <a:t>% Find the location of the blank tile to take further actions</a:t>
            </a:r>
          </a:p>
        </p:txBody>
      </p:sp>
    </p:spTree>
    <p:extLst>
      <p:ext uri="{BB962C8B-B14F-4D97-AF65-F5344CB8AC3E}">
        <p14:creationId xmlns:p14="http://schemas.microsoft.com/office/powerpoint/2010/main" val="3352121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2F32C-FAD4-47FC-8350-68D2DCD2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Step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41805-BA16-44DF-AAD5-469786D67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Write 4 subfunctions to move the blank tile in 4 different directions and store them in a list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61286-01B0-4434-905B-90093680DA28}"/>
              </a:ext>
            </a:extLst>
          </p:cNvPr>
          <p:cNvSpPr/>
          <p:nvPr/>
        </p:nvSpPr>
        <p:spPr>
          <a:xfrm>
            <a:off x="685800" y="3048000"/>
            <a:ext cx="8229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[</a:t>
            </a:r>
            <a:r>
              <a:rPr lang="en-US" sz="2000" dirty="0" err="1"/>
              <a:t>NewNode</a:t>
            </a:r>
            <a:r>
              <a:rPr lang="en-US" sz="2000" dirty="0"/>
              <a:t>] = </a:t>
            </a:r>
            <a:r>
              <a:rPr lang="en-US" sz="2000" dirty="0" err="1"/>
              <a:t>ActionMoveLeft</a:t>
            </a:r>
            <a:r>
              <a:rPr lang="en-US" sz="2000" dirty="0"/>
              <a:t>(</a:t>
            </a:r>
            <a:r>
              <a:rPr lang="en-US" sz="2000" dirty="0" err="1"/>
              <a:t>CurrentNode</a:t>
            </a:r>
            <a:r>
              <a:rPr lang="en-US" sz="2000" dirty="0"/>
              <a:t>);      </a:t>
            </a:r>
          </a:p>
          <a:p>
            <a:r>
              <a:rPr lang="en-US" sz="2000" dirty="0"/>
              <a:t>% Moves blank tile left, if possible</a:t>
            </a:r>
          </a:p>
          <a:p>
            <a:endParaRPr lang="en-US" sz="2000" dirty="0"/>
          </a:p>
          <a:p>
            <a:r>
              <a:rPr lang="en-US" sz="2000" dirty="0"/>
              <a:t>[</a:t>
            </a:r>
            <a:r>
              <a:rPr lang="en-US" sz="2000" dirty="0" err="1"/>
              <a:t>NewNode</a:t>
            </a:r>
            <a:r>
              <a:rPr lang="en-US" sz="2000" dirty="0"/>
              <a:t>] = </a:t>
            </a:r>
            <a:r>
              <a:rPr lang="en-US" sz="2000" dirty="0" err="1"/>
              <a:t>ActionMoveRight</a:t>
            </a:r>
            <a:r>
              <a:rPr lang="en-US" sz="2000" dirty="0"/>
              <a:t>(</a:t>
            </a:r>
            <a:r>
              <a:rPr lang="en-US" sz="2000" dirty="0" err="1"/>
              <a:t>CurrentNode</a:t>
            </a:r>
            <a:r>
              <a:rPr lang="en-US" sz="2000" dirty="0"/>
              <a:t>);  </a:t>
            </a:r>
          </a:p>
          <a:p>
            <a:r>
              <a:rPr lang="en-US" sz="2000" dirty="0"/>
              <a:t>% Moves blank tile right, if possible</a:t>
            </a:r>
          </a:p>
          <a:p>
            <a:endParaRPr lang="en-US" sz="2000" dirty="0"/>
          </a:p>
          <a:p>
            <a:r>
              <a:rPr lang="en-US" sz="2000" dirty="0"/>
              <a:t>[</a:t>
            </a:r>
            <a:r>
              <a:rPr lang="en-US" sz="2000" dirty="0" err="1"/>
              <a:t>NewNode</a:t>
            </a:r>
            <a:r>
              <a:rPr lang="en-US" sz="2000" dirty="0"/>
              <a:t>] = </a:t>
            </a:r>
            <a:r>
              <a:rPr lang="en-US" sz="2000" dirty="0" err="1"/>
              <a:t>ActionMoveUp</a:t>
            </a:r>
            <a:r>
              <a:rPr lang="en-US" sz="2000" dirty="0"/>
              <a:t>(</a:t>
            </a:r>
            <a:r>
              <a:rPr lang="en-US" sz="2000" dirty="0" err="1"/>
              <a:t>CurrentNode</a:t>
            </a:r>
            <a:r>
              <a:rPr lang="en-US" sz="2000" dirty="0"/>
              <a:t>);        </a:t>
            </a:r>
          </a:p>
          <a:p>
            <a:r>
              <a:rPr lang="en-US" sz="2000" dirty="0"/>
              <a:t>% Moves blank tile up, if possible</a:t>
            </a:r>
          </a:p>
          <a:p>
            <a:endParaRPr lang="en-US" sz="2000" dirty="0"/>
          </a:p>
          <a:p>
            <a:r>
              <a:rPr lang="en-US" sz="2000" dirty="0"/>
              <a:t>[</a:t>
            </a:r>
            <a:r>
              <a:rPr lang="en-US" sz="2000" dirty="0" err="1"/>
              <a:t>NewNode</a:t>
            </a:r>
            <a:r>
              <a:rPr lang="en-US" sz="2000" dirty="0"/>
              <a:t>] = </a:t>
            </a:r>
            <a:r>
              <a:rPr lang="en-US" sz="2000" dirty="0" err="1"/>
              <a:t>ActionMoveDown</a:t>
            </a:r>
            <a:r>
              <a:rPr lang="en-US" sz="2000" dirty="0"/>
              <a:t>(</a:t>
            </a:r>
            <a:r>
              <a:rPr lang="en-US" sz="2000" dirty="0" err="1"/>
              <a:t>CurrentNode</a:t>
            </a:r>
            <a:r>
              <a:rPr lang="en-US" sz="2000" dirty="0"/>
              <a:t>);   </a:t>
            </a:r>
          </a:p>
          <a:p>
            <a:r>
              <a:rPr lang="en-US" sz="2000" dirty="0"/>
              <a:t>% Moves blank tile down, if possible</a:t>
            </a:r>
          </a:p>
        </p:txBody>
      </p:sp>
    </p:spTree>
    <p:extLst>
      <p:ext uri="{BB962C8B-B14F-4D97-AF65-F5344CB8AC3E}">
        <p14:creationId xmlns:p14="http://schemas.microsoft.com/office/powerpoint/2010/main" val="2783744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122FC-2A2D-4254-AB32-5BBC28582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Step four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C363-A99D-4D15-8BA7-E4A816AEE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Append All the possible new nodes in a list</a:t>
            </a:r>
          </a:p>
          <a:p>
            <a:r>
              <a:rPr lang="en-US" dirty="0"/>
              <a:t>Follow the flowchart (optional) once done</a:t>
            </a:r>
          </a:p>
          <a:p>
            <a:endParaRPr lang="en-US" dirty="0"/>
          </a:p>
          <a:p>
            <a:r>
              <a:rPr lang="en-US" dirty="0"/>
              <a:t>Additional: Focus on checking the node to be explored with the visited list you maintain and if it is present do not repeat the </a:t>
            </a:r>
            <a:r>
              <a:rPr lang="en-US" dirty="0" err="1"/>
              <a:t>actionset</a:t>
            </a:r>
            <a:r>
              <a:rPr lang="en-US" dirty="0"/>
              <a:t> for that node.</a:t>
            </a:r>
          </a:p>
        </p:txBody>
      </p:sp>
    </p:spTree>
    <p:extLst>
      <p:ext uri="{BB962C8B-B14F-4D97-AF65-F5344CB8AC3E}">
        <p14:creationId xmlns:p14="http://schemas.microsoft.com/office/powerpoint/2010/main" val="288536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30DD-DC2F-4351-8D46-F1BA464D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1DBEA-8AE9-4CA8-B051-20F54AA41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Parent child information is optional and not mandatory. No extra marks will be cut if the parent information is not stored with </a:t>
            </a:r>
            <a:r>
              <a:rPr lang="en-US" sz="2400"/>
              <a:t>the current node.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 dirty="0"/>
              <a:t>Each test case will be allowed to run for a maximum of two hours to be considered for evaluation, i.e. given an initial node, the fifteen puzzle should be solved within this time.</a:t>
            </a:r>
          </a:p>
          <a:p>
            <a:r>
              <a:rPr lang="en-US" sz="2400" dirty="0"/>
              <a:t>Randomly 10 students will be selected who need to explain their code during TA office hours.</a:t>
            </a:r>
          </a:p>
        </p:txBody>
      </p:sp>
    </p:spTree>
    <p:extLst>
      <p:ext uri="{BB962C8B-B14F-4D97-AF65-F5344CB8AC3E}">
        <p14:creationId xmlns:p14="http://schemas.microsoft.com/office/powerpoint/2010/main" val="606227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 Date and Deliverables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r>
              <a:rPr lang="en-US" dirty="0"/>
              <a:t>Due date: 22</a:t>
            </a:r>
            <a:r>
              <a:rPr lang="en-US" baseline="30000" dirty="0"/>
              <a:t>nd</a:t>
            </a:r>
            <a:r>
              <a:rPr lang="en-US" dirty="0"/>
              <a:t> Feb 11:59 pm .</a:t>
            </a:r>
          </a:p>
          <a:p>
            <a:r>
              <a:rPr lang="en-US" dirty="0"/>
              <a:t>Submit deliverables on Canvas &amp; GitHub.</a:t>
            </a:r>
          </a:p>
          <a:p>
            <a:r>
              <a:rPr lang="en-US" dirty="0"/>
              <a:t>Deliverables:</a:t>
            </a:r>
          </a:p>
          <a:p>
            <a:pPr lvl="1"/>
            <a:r>
              <a:rPr lang="en-US" dirty="0"/>
              <a:t>Source code (Should be a python file)</a:t>
            </a:r>
          </a:p>
          <a:p>
            <a:pPr lvl="1"/>
            <a:r>
              <a:rPr lang="en-US" dirty="0"/>
              <a:t>Output </a:t>
            </a:r>
            <a:r>
              <a:rPr lang="en-US" dirty="0" err="1"/>
              <a:t>textfile</a:t>
            </a:r>
            <a:r>
              <a:rPr lang="en-US" dirty="0"/>
              <a:t> to be generated from the code: Nodes</a:t>
            </a:r>
          </a:p>
          <a:p>
            <a:pPr lvl="1"/>
            <a:r>
              <a:rPr lang="en-US" dirty="0"/>
              <a:t>A text file that explains how to run the program.</a:t>
            </a:r>
          </a:p>
          <a:p>
            <a:r>
              <a:rPr lang="en-US" dirty="0"/>
              <a:t>Folder Name (zip) : proj1_firstname_lastname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6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A7E8-16EC-4B59-96D4-4132999A8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38111"/>
            <a:ext cx="82296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Project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C4AEB-968A-4EA6-8574-8B4F371A97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943"/>
          <a:stretch/>
        </p:blipFill>
        <p:spPr>
          <a:xfrm>
            <a:off x="0" y="846138"/>
            <a:ext cx="3205605" cy="604157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394B5-6793-4FAE-8F11-C7119E5E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58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B842-0B1C-4ADC-8BA6-F7F5FF22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Hint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79985-DC56-4FD8-B05A-1D56F357D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Since it’s 15 puzzle for some test cases it might take a long time to reach the goal state thus it’s important to consider the code efficiency.</a:t>
            </a:r>
            <a:endParaRPr lang="en-US" dirty="0"/>
          </a:p>
          <a:p>
            <a:r>
              <a:rPr lang="en-US" dirty="0"/>
              <a:t>Increasing Efficiency:</a:t>
            </a:r>
          </a:p>
          <a:p>
            <a:pPr lvl="1"/>
            <a:r>
              <a:rPr lang="en-US" dirty="0"/>
              <a:t>Use a Good data structure (For Example: List, dictionary, Queue (Refer to the links)</a:t>
            </a:r>
          </a:p>
          <a:p>
            <a:pPr lvl="1"/>
            <a:r>
              <a:rPr lang="en-US" dirty="0"/>
              <a:t>Store Matrix as an integer or string which will help while comparing to different nodes. </a:t>
            </a:r>
          </a:p>
          <a:p>
            <a:pPr lvl="1"/>
            <a:r>
              <a:rPr lang="en-US" dirty="0"/>
              <a:t>While performing action read the integer/string and store it as a matrix for ease. (optional)</a:t>
            </a:r>
          </a:p>
        </p:txBody>
      </p:sp>
    </p:spTree>
    <p:extLst>
      <p:ext uri="{BB962C8B-B14F-4D97-AF65-F5344CB8AC3E}">
        <p14:creationId xmlns:p14="http://schemas.microsoft.com/office/powerpoint/2010/main" val="347376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44BE1-964B-4F26-A0B0-0B45C7C28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GitHub</a:t>
            </a:r>
          </a:p>
          <a:p>
            <a:pPr lvl="1" fontAlgn="base"/>
            <a:r>
              <a:rPr lang="en-US" dirty="0"/>
              <a:t>Well commented code</a:t>
            </a:r>
          </a:p>
          <a:p>
            <a:pPr lvl="1" fontAlgn="base"/>
            <a:r>
              <a:rPr lang="en-US" dirty="0"/>
              <a:t>Frequent detailed commits, i.e. commits should have messages. For example - “ Added function to find the blank tile location”</a:t>
            </a:r>
          </a:p>
          <a:p>
            <a:pPr lvl="1" fontAlgn="base"/>
            <a:r>
              <a:rPr lang="en-US" dirty="0"/>
              <a:t>The link (made public) should be uploaded as comments with your submission.</a:t>
            </a:r>
          </a:p>
          <a:p>
            <a:pPr fontAlgn="base"/>
            <a:r>
              <a:rPr lang="en-US" dirty="0"/>
              <a:t>ReadMe</a:t>
            </a:r>
          </a:p>
          <a:p>
            <a:pPr lvl="1" fontAlgn="base"/>
            <a:r>
              <a:rPr lang="en-US" dirty="0"/>
              <a:t>Instructions to run the code, step by step.</a:t>
            </a:r>
          </a:p>
          <a:p>
            <a:pPr lvl="1" fontAlgn="base"/>
            <a:r>
              <a:rPr lang="en-US" dirty="0"/>
              <a:t>Explicitly mention the libraries used in your code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2EF413E-6B4D-45F9-84AE-7687FDB8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GitHub and README</a:t>
            </a:r>
          </a:p>
        </p:txBody>
      </p:sp>
    </p:spTree>
    <p:extLst>
      <p:ext uri="{BB962C8B-B14F-4D97-AF65-F5344CB8AC3E}">
        <p14:creationId xmlns:p14="http://schemas.microsoft.com/office/powerpoint/2010/main" val="424833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752C-1AAF-407F-8529-AA0BABF4C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Output </a:t>
            </a:r>
            <a:r>
              <a:rPr lang="en-US" dirty="0" err="1"/>
              <a:t>textfile</a:t>
            </a:r>
            <a:r>
              <a:rPr lang="en-US" dirty="0"/>
              <a:t> to be generated from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E4F7A-CFDD-4A0F-9855-39CB16B51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u="sng" dirty="0" err="1"/>
              <a:t>Textfile</a:t>
            </a:r>
            <a:r>
              <a:rPr lang="en-US" b="1" u="sng" dirty="0"/>
              <a:t> 1:</a:t>
            </a:r>
          </a:p>
          <a:p>
            <a:pPr marL="0" indent="0">
              <a:buNone/>
            </a:pPr>
            <a:r>
              <a:rPr lang="en-US" dirty="0"/>
              <a:t>Name</a:t>
            </a:r>
            <a:r>
              <a:rPr lang="en-US" u="sng" dirty="0"/>
              <a:t>:</a:t>
            </a:r>
            <a:r>
              <a:rPr lang="en-US" dirty="0"/>
              <a:t> nodePath.txt</a:t>
            </a:r>
          </a:p>
          <a:p>
            <a:pPr marL="0" indent="0">
              <a:buNone/>
            </a:pPr>
            <a:r>
              <a:rPr lang="en-US" dirty="0"/>
              <a:t>The elements are being stored column-wise, i.e. for this state 1 5 9 13 2 6 10 14 3 7 11 15 4 8 12 0 , the fifteen- puzzle state  is</a:t>
            </a:r>
          </a:p>
          <a:p>
            <a:pPr marL="0" indent="0">
              <a:buNone/>
            </a:pPr>
            <a:r>
              <a:rPr lang="en-US" dirty="0"/>
              <a:t>1 2 3 4</a:t>
            </a:r>
          </a:p>
          <a:p>
            <a:pPr marL="0" indent="0">
              <a:buNone/>
            </a:pPr>
            <a:r>
              <a:rPr lang="en-US" dirty="0"/>
              <a:t>5 6 7 8</a:t>
            </a:r>
          </a:p>
          <a:p>
            <a:pPr marL="0" indent="0">
              <a:buNone/>
            </a:pPr>
            <a:r>
              <a:rPr lang="en-US" dirty="0"/>
              <a:t>9 10 11 12</a:t>
            </a:r>
          </a:p>
          <a:p>
            <a:pPr marL="0" indent="0">
              <a:buNone/>
            </a:pPr>
            <a:r>
              <a:rPr lang="en-US" dirty="0"/>
              <a:t>13 14 15 0</a:t>
            </a:r>
          </a:p>
          <a:p>
            <a:pPr marL="0" indent="0">
              <a:buNone/>
            </a:pPr>
            <a:r>
              <a:rPr lang="en-US" dirty="0"/>
              <a:t>The order of the states should be from start node to the goal node.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9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E2C2-621C-41F7-98D4-E22DFA63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-1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D3AB3-30AA-465D-AE79-CC65CB84E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Find all the possible states of the 15-Puzzle starting from the given initial state. Note that, the states should be unique (no repetitions).</a:t>
            </a:r>
          </a:p>
          <a:p>
            <a:r>
              <a:rPr lang="en-US" sz="2800" dirty="0"/>
              <a:t>From the initial state of the puzzle, use different moves in all the directions to generate new states, check the validity of the newly generated node.</a:t>
            </a:r>
          </a:p>
          <a:p>
            <a:r>
              <a:rPr lang="en-US" sz="2800" dirty="0"/>
              <a:t>Traverse the path as a tree and reach the final state</a:t>
            </a:r>
          </a:p>
          <a:p>
            <a:r>
              <a:rPr lang="en-US" sz="2800" dirty="0"/>
              <a:t>Programming in python is preferred.</a:t>
            </a:r>
          </a:p>
          <a:p>
            <a:r>
              <a:rPr lang="en-US" sz="2800" dirty="0"/>
              <a:t>Follow flow-chart for better intuition</a:t>
            </a:r>
          </a:p>
          <a:p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602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7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5</a:t>
            </a:fld>
            <a:endParaRPr lang="en-US"/>
          </a:p>
        </p:txBody>
      </p:sp>
      <p:pic>
        <p:nvPicPr>
          <p:cNvPr id="4098" name="Picture 2" descr="8-puzz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3"/>
          <a:stretch/>
        </p:blipFill>
        <p:spPr bwMode="auto">
          <a:xfrm>
            <a:off x="162488" y="985586"/>
            <a:ext cx="8258710" cy="564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49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6</a:t>
            </a:fld>
            <a:endParaRPr lang="en-US"/>
          </a:p>
        </p:txBody>
      </p:sp>
      <p:pic>
        <p:nvPicPr>
          <p:cNvPr id="5122" name="Picture 2" descr="8-puzz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7"/>
          <a:stretch/>
        </p:blipFill>
        <p:spPr bwMode="auto">
          <a:xfrm>
            <a:off x="355349" y="812800"/>
            <a:ext cx="7879138" cy="537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773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7</a:t>
            </a:fld>
            <a:endParaRPr lang="en-US"/>
          </a:p>
        </p:txBody>
      </p:sp>
      <p:pic>
        <p:nvPicPr>
          <p:cNvPr id="6146" name="Picture 2" descr="8-puzz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2"/>
          <a:stretch/>
        </p:blipFill>
        <p:spPr bwMode="auto">
          <a:xfrm>
            <a:off x="304800" y="767973"/>
            <a:ext cx="8071071" cy="551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082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8</a:t>
            </a:fld>
            <a:endParaRPr lang="en-US"/>
          </a:p>
        </p:txBody>
      </p:sp>
      <p:pic>
        <p:nvPicPr>
          <p:cNvPr id="7170" name="Picture 2" descr="8-puzz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3"/>
          <a:stretch/>
        </p:blipFill>
        <p:spPr bwMode="auto">
          <a:xfrm>
            <a:off x="360947" y="812800"/>
            <a:ext cx="7952874" cy="542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14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9</a:t>
            </a:fld>
            <a:endParaRPr lang="en-US"/>
          </a:p>
        </p:txBody>
      </p:sp>
      <p:pic>
        <p:nvPicPr>
          <p:cNvPr id="8194" name="Picture 2" descr="8-puzz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0"/>
          <a:stretch/>
        </p:blipFill>
        <p:spPr bwMode="auto">
          <a:xfrm>
            <a:off x="423620" y="800100"/>
            <a:ext cx="7802033" cy="532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555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3849</TotalTime>
  <Words>955</Words>
  <Application>Microsoft Office PowerPoint</Application>
  <PresentationFormat>On-screen Show (4:3)</PresentationFormat>
  <Paragraphs>121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Lato</vt:lpstr>
      <vt:lpstr>Office Theme</vt:lpstr>
      <vt:lpstr>1_Office Theme</vt:lpstr>
      <vt:lpstr>PowerPoint Presentation</vt:lpstr>
      <vt:lpstr>Project 1</vt:lpstr>
      <vt:lpstr>Project -1 Description 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Suggested Parameter Names</vt:lpstr>
      <vt:lpstr>1-First Step</vt:lpstr>
      <vt:lpstr>Data structure in PYTHON</vt:lpstr>
      <vt:lpstr>2. Step two</vt:lpstr>
      <vt:lpstr>3. Step three</vt:lpstr>
      <vt:lpstr>4. Step four</vt:lpstr>
      <vt:lpstr>Additional Notes</vt:lpstr>
      <vt:lpstr>Due Date and Deliverables </vt:lpstr>
      <vt:lpstr>Additional Hint</vt:lpstr>
      <vt:lpstr>GitHub and README</vt:lpstr>
      <vt:lpstr>Output textfile to be generated from the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Divyam Garg</dc:creator>
  <cp:lastModifiedBy> </cp:lastModifiedBy>
  <cp:revision>24</cp:revision>
  <dcterms:created xsi:type="dcterms:W3CDTF">2021-02-06T18:56:08Z</dcterms:created>
  <dcterms:modified xsi:type="dcterms:W3CDTF">2021-02-13T08:58:19Z</dcterms:modified>
</cp:coreProperties>
</file>