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3" r:id="rId5"/>
    <p:sldId id="264" r:id="rId6"/>
    <p:sldId id="265" r:id="rId7"/>
    <p:sldId id="266" r:id="rId8"/>
    <p:sldId id="267" r:id="rId9"/>
    <p:sldId id="268"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76200" y="2190750"/>
            <a:ext cx="9296400" cy="762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7;p2"/>
          <p:cNvSpPr txBox="1">
            <a:spLocks noGrp="1"/>
          </p:cNvSpPr>
          <p:nvPr>
            <p:ph type="title"/>
          </p:nvPr>
        </p:nvSpPr>
        <p:spPr>
          <a:xfrm>
            <a:off x="457200" y="2343150"/>
            <a:ext cx="8229600" cy="269747"/>
          </a:xfrm>
          <a:prstGeom prst="rect">
            <a:avLst/>
          </a:prstGeom>
          <a:solidFill>
            <a:schemeClr val="lt2"/>
          </a:solid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1"/>
              </a:buClr>
              <a:buSzPts val="2600"/>
              <a:buFont typeface="Arial"/>
              <a:buNone/>
              <a:defRPr sz="26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body" idx="1"/>
          </p:nvPr>
        </p:nvSpPr>
        <p:spPr>
          <a:xfrm>
            <a:off x="457200" y="2665476"/>
            <a:ext cx="8229600" cy="192023"/>
          </a:xfrm>
          <a:prstGeom prst="rect">
            <a:avLst/>
          </a:prstGeom>
          <a:solidFill>
            <a:schemeClr val="lt2"/>
          </a:solidFill>
          <a:ln>
            <a:noFill/>
          </a:ln>
        </p:spPr>
        <p:txBody>
          <a:bodyPr spcFirstLastPara="1" wrap="square" lIns="91425" tIns="91425" rIns="91425" bIns="91425" anchor="ctr" anchorCtr="0">
            <a:noAutofit/>
          </a:bodyPr>
          <a:lstStyle>
            <a:lvl1pPr marL="457200" marR="0" lvl="0" indent="-228600" algn="ctr">
              <a:lnSpc>
                <a:spcPct val="100000"/>
              </a:lnSpc>
              <a:spcBef>
                <a:spcPts val="320"/>
              </a:spcBef>
              <a:spcAft>
                <a:spcPts val="0"/>
              </a:spcAft>
              <a:buClr>
                <a:schemeClr val="accent1"/>
              </a:buClr>
              <a:buSzPts val="1088"/>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520"/>
              </a:spcBef>
              <a:spcAft>
                <a:spcPts val="0"/>
              </a:spcAft>
              <a:buClr>
                <a:schemeClr val="accent1"/>
              </a:buClr>
              <a:buSzPts val="1768"/>
              <a:buFont typeface="Arial"/>
              <a:buNone/>
              <a:defRPr sz="2600" b="0" i="0" u="none" strike="noStrike" cap="none">
                <a:solidFill>
                  <a:schemeClr val="dk1"/>
                </a:solidFill>
                <a:latin typeface="Arial"/>
                <a:ea typeface="Arial"/>
                <a:cs typeface="Arial"/>
                <a:sym typeface="Arial"/>
              </a:defRPr>
            </a:lvl2pPr>
            <a:lvl3pPr marL="1371600" marR="0" lvl="2" indent="-228600" algn="ctr">
              <a:lnSpc>
                <a:spcPct val="100000"/>
              </a:lnSpc>
              <a:spcBef>
                <a:spcPts val="320"/>
              </a:spcBef>
              <a:spcAft>
                <a:spcPts val="0"/>
              </a:spcAft>
              <a:buClr>
                <a:schemeClr val="accent1"/>
              </a:buClr>
              <a:buSzPts val="1088"/>
              <a:buFont typeface="Arial"/>
              <a:buNone/>
              <a:defRPr sz="1600" b="0" i="0" u="none" strike="noStrike" cap="none">
                <a:solidFill>
                  <a:schemeClr val="dk1"/>
                </a:solidFill>
                <a:latin typeface="Arial"/>
                <a:ea typeface="Arial"/>
                <a:cs typeface="Arial"/>
                <a:sym typeface="Arial"/>
              </a:defRPr>
            </a:lvl3pPr>
            <a:lvl4pPr marL="1828800" marR="0" lvl="3" indent="-297688" algn="l">
              <a:lnSpc>
                <a:spcPct val="100000"/>
              </a:lnSpc>
              <a:spcBef>
                <a:spcPts val="320"/>
              </a:spcBef>
              <a:spcAft>
                <a:spcPts val="0"/>
              </a:spcAft>
              <a:buClr>
                <a:schemeClr val="accent1"/>
              </a:buClr>
              <a:buSzPts val="1088"/>
              <a:buFont typeface="Arial"/>
              <a:buChar char="•"/>
              <a:defRPr sz="1600" b="0" i="0" u="none" strike="noStrike" cap="none">
                <a:solidFill>
                  <a:schemeClr val="dk1"/>
                </a:solidFill>
                <a:latin typeface="Arial"/>
                <a:ea typeface="Arial"/>
                <a:cs typeface="Arial"/>
                <a:sym typeface="Arial"/>
              </a:defRPr>
            </a:lvl4pPr>
            <a:lvl5pPr marL="2286000" marR="0" lvl="4" indent="-284733" algn="l">
              <a:lnSpc>
                <a:spcPct val="100000"/>
              </a:lnSpc>
              <a:spcBef>
                <a:spcPts val="260"/>
              </a:spcBef>
              <a:spcAft>
                <a:spcPts val="0"/>
              </a:spcAft>
              <a:buClr>
                <a:schemeClr val="accent1"/>
              </a:buClr>
              <a:buSzPts val="884"/>
              <a:buFont typeface="Arial"/>
              <a:buChar char="•"/>
              <a:defRPr sz="13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Google Shape;19;p2" descr="UMD_primary_mark_vertical.png"/>
          <p:cNvPicPr preferRelativeResize="0"/>
          <p:nvPr/>
        </p:nvPicPr>
        <p:blipFill rotWithShape="1">
          <a:blip r:embed="rId3">
            <a:alphaModFix/>
          </a:blip>
          <a:srcRect/>
          <a:stretch/>
        </p:blipFill>
        <p:spPr>
          <a:xfrm>
            <a:off x="3467100" y="4080128"/>
            <a:ext cx="2209800" cy="10238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1"/>
              </a:buClr>
              <a:buSzPts val="3400"/>
              <a:buFont typeface="Arial"/>
              <a:buNone/>
              <a:defRPr sz="34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80"/>
              </a:spcBef>
              <a:spcAft>
                <a:spcPts val="0"/>
              </a:spcAft>
              <a:buClr>
                <a:schemeClr val="accent1"/>
              </a:buClr>
              <a:buSzPts val="2312"/>
              <a:buFont typeface="Arial"/>
              <a:buNone/>
              <a:defRPr sz="3400" b="0" i="0" u="none" strike="noStrike" cap="none">
                <a:solidFill>
                  <a:schemeClr val="dk1"/>
                </a:solidFill>
                <a:latin typeface="Arial"/>
                <a:ea typeface="Arial"/>
                <a:cs typeface="Arial"/>
                <a:sym typeface="Arial"/>
              </a:defRPr>
            </a:lvl1pPr>
            <a:lvl2pPr marL="914400" marR="0" lvl="1" indent="-228600" algn="l">
              <a:lnSpc>
                <a:spcPct val="100000"/>
              </a:lnSpc>
              <a:spcBef>
                <a:spcPts val="520"/>
              </a:spcBef>
              <a:spcAft>
                <a:spcPts val="0"/>
              </a:spcAft>
              <a:buClr>
                <a:schemeClr val="accent1"/>
              </a:buClr>
              <a:buSzPts val="1768"/>
              <a:buFont typeface="Arial"/>
              <a:buNone/>
              <a:defRPr sz="2600" b="0" i="0" u="none" strike="noStrike" cap="none">
                <a:solidFill>
                  <a:schemeClr val="dk1"/>
                </a:solidFill>
                <a:latin typeface="Arial"/>
                <a:ea typeface="Arial"/>
                <a:cs typeface="Arial"/>
                <a:sym typeface="Arial"/>
              </a:defRPr>
            </a:lvl2pPr>
            <a:lvl3pPr marL="1371600" marR="0" lvl="2" indent="-228600" algn="l">
              <a:lnSpc>
                <a:spcPct val="100000"/>
              </a:lnSpc>
              <a:spcBef>
                <a:spcPts val="420"/>
              </a:spcBef>
              <a:spcAft>
                <a:spcPts val="0"/>
              </a:spcAft>
              <a:buClr>
                <a:schemeClr val="accent1"/>
              </a:buClr>
              <a:buSzPts val="1428"/>
              <a:buFont typeface="Arial"/>
              <a:buNone/>
              <a:defRPr sz="2100" b="0" i="0" u="none" strike="noStrike" cap="none">
                <a:solidFill>
                  <a:schemeClr val="dk1"/>
                </a:solidFill>
                <a:latin typeface="Arial"/>
                <a:ea typeface="Arial"/>
                <a:cs typeface="Arial"/>
                <a:sym typeface="Arial"/>
              </a:defRPr>
            </a:lvl3pPr>
            <a:lvl4pPr marL="1828800" marR="0" lvl="3" indent="-228600" algn="l">
              <a:lnSpc>
                <a:spcPct val="100000"/>
              </a:lnSpc>
              <a:spcBef>
                <a:spcPts val="320"/>
              </a:spcBef>
              <a:spcAft>
                <a:spcPts val="0"/>
              </a:spcAft>
              <a:buClr>
                <a:schemeClr val="accent1"/>
              </a:buClr>
              <a:buSzPts val="1088"/>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260"/>
              </a:spcBef>
              <a:spcAft>
                <a:spcPts val="0"/>
              </a:spcAft>
              <a:buClr>
                <a:schemeClr val="accent1"/>
              </a:buClr>
              <a:buSzPts val="884"/>
              <a:buFont typeface="Arial"/>
              <a:buNone/>
              <a:defRPr sz="13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3" name="Google Shape;23;p3"/>
          <p:cNvCxnSpPr/>
          <p:nvPr/>
        </p:nvCxnSpPr>
        <p:spPr>
          <a:xfrm>
            <a:off x="457200" y="1085850"/>
            <a:ext cx="8229600" cy="0"/>
          </a:xfrm>
          <a:prstGeom prst="straightConnector1">
            <a:avLst/>
          </a:prstGeom>
          <a:noFill/>
          <a:ln w="25400" cap="flat" cmpd="sng">
            <a:solidFill>
              <a:srgbClr val="C7CCCC"/>
            </a:solidFill>
            <a:prstDash val="solid"/>
            <a:round/>
            <a:headEnd type="none" w="sm" len="sm"/>
            <a:tailEnd type="none" w="sm" len="sm"/>
          </a:ln>
        </p:spPr>
      </p:cxnSp>
      <p:sp>
        <p:nvSpPr>
          <p:cNvPr id="24" name="Google Shape;24;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25" name="Google Shape;25;p3"/>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26" name="Google Shape;26;p3"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27" name="Google Shape;27;p3"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act">
  <p:cSld name="Contact">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7" descr="UMD_primary_mark_vertical_white_black_type.png"/>
          <p:cNvPicPr preferRelativeResize="0"/>
          <p:nvPr/>
        </p:nvPicPr>
        <p:blipFill rotWithShape="1">
          <a:blip r:embed="rId3">
            <a:alphaModFix/>
          </a:blip>
          <a:srcRect/>
          <a:stretch/>
        </p:blipFill>
        <p:spPr>
          <a:xfrm>
            <a:off x="3009901" y="2114550"/>
            <a:ext cx="3114081" cy="1446215"/>
          </a:xfrm>
          <a:prstGeom prst="rect">
            <a:avLst/>
          </a:prstGeom>
          <a:noFill/>
          <a:ln>
            <a:noFill/>
          </a:ln>
        </p:spPr>
      </p:pic>
      <p:sp>
        <p:nvSpPr>
          <p:cNvPr id="57" name="Google Shape;57;p7"/>
          <p:cNvSpPr txBox="1">
            <a:spLocks noGrp="1"/>
          </p:cNvSpPr>
          <p:nvPr>
            <p:ph type="body" idx="1"/>
          </p:nvPr>
        </p:nvSpPr>
        <p:spPr>
          <a:xfrm>
            <a:off x="0" y="3943350"/>
            <a:ext cx="9144000" cy="120015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260"/>
              </a:spcBef>
              <a:spcAft>
                <a:spcPts val="0"/>
              </a:spcAft>
              <a:buClr>
                <a:schemeClr val="accent1"/>
              </a:buClr>
              <a:buSzPts val="884"/>
              <a:buFont typeface="Arial"/>
              <a:buNone/>
              <a:defRPr sz="1300" b="1" i="0" u="none" strike="noStrike" cap="none">
                <a:solidFill>
                  <a:schemeClr val="lt2"/>
                </a:solidFill>
                <a:latin typeface="Arial"/>
                <a:ea typeface="Arial"/>
                <a:cs typeface="Arial"/>
                <a:sym typeface="Arial"/>
              </a:defRPr>
            </a:lvl1pPr>
            <a:lvl2pPr marL="914400" marR="0" lvl="1" indent="-340868" algn="l">
              <a:lnSpc>
                <a:spcPct val="100000"/>
              </a:lnSpc>
              <a:spcBef>
                <a:spcPts val="520"/>
              </a:spcBef>
              <a:spcAft>
                <a:spcPts val="0"/>
              </a:spcAft>
              <a:buClr>
                <a:schemeClr val="accent1"/>
              </a:buClr>
              <a:buSzPts val="1768"/>
              <a:buFont typeface="Arial"/>
              <a:buChar char="•"/>
              <a:defRPr sz="2600" b="0" i="0" u="none" strike="noStrike" cap="none">
                <a:solidFill>
                  <a:schemeClr val="dk1"/>
                </a:solidFill>
                <a:latin typeface="Arial"/>
                <a:ea typeface="Arial"/>
                <a:cs typeface="Arial"/>
                <a:sym typeface="Arial"/>
              </a:defRPr>
            </a:lvl2pPr>
            <a:lvl3pPr marL="1371600" marR="0" lvl="2" indent="-319278" algn="l">
              <a:lnSpc>
                <a:spcPct val="100000"/>
              </a:lnSpc>
              <a:spcBef>
                <a:spcPts val="420"/>
              </a:spcBef>
              <a:spcAft>
                <a:spcPts val="0"/>
              </a:spcAft>
              <a:buClr>
                <a:schemeClr val="accent1"/>
              </a:buClr>
              <a:buSzPts val="1428"/>
              <a:buFont typeface="Arial"/>
              <a:buChar char="•"/>
              <a:defRPr sz="2100" b="0" i="0" u="none" strike="noStrike" cap="none">
                <a:solidFill>
                  <a:schemeClr val="dk1"/>
                </a:solidFill>
                <a:latin typeface="Arial"/>
                <a:ea typeface="Arial"/>
                <a:cs typeface="Arial"/>
                <a:sym typeface="Arial"/>
              </a:defRPr>
            </a:lvl3pPr>
            <a:lvl4pPr marL="1828800" marR="0" lvl="3" indent="-297688" algn="l">
              <a:lnSpc>
                <a:spcPct val="100000"/>
              </a:lnSpc>
              <a:spcBef>
                <a:spcPts val="320"/>
              </a:spcBef>
              <a:spcAft>
                <a:spcPts val="0"/>
              </a:spcAft>
              <a:buClr>
                <a:schemeClr val="accent1"/>
              </a:buClr>
              <a:buSzPts val="1088"/>
              <a:buFont typeface="Arial"/>
              <a:buChar char="•"/>
              <a:defRPr sz="1600" b="0" i="0" u="none" strike="noStrike" cap="none">
                <a:solidFill>
                  <a:schemeClr val="dk1"/>
                </a:solidFill>
                <a:latin typeface="Arial"/>
                <a:ea typeface="Arial"/>
                <a:cs typeface="Arial"/>
                <a:sym typeface="Arial"/>
              </a:defRPr>
            </a:lvl4pPr>
            <a:lvl5pPr marL="2286000" marR="0" lvl="4" indent="-284733" algn="l">
              <a:lnSpc>
                <a:spcPct val="100000"/>
              </a:lnSpc>
              <a:spcBef>
                <a:spcPts val="260"/>
              </a:spcBef>
              <a:spcAft>
                <a:spcPts val="0"/>
              </a:spcAft>
              <a:buClr>
                <a:schemeClr val="accent1"/>
              </a:buClr>
              <a:buSzPts val="884"/>
              <a:buFont typeface="Arial"/>
              <a:buChar char="•"/>
              <a:defRPr sz="13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Bulleted Content">
  <p:cSld name="Title with Bulleted Conten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1"/>
              </a:buClr>
              <a:buSzPts val="3400"/>
              <a:buFont typeface="Arial"/>
              <a:buNone/>
              <a:defRPr sz="34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8"/>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80"/>
              </a:spcBef>
              <a:spcAft>
                <a:spcPts val="0"/>
              </a:spcAft>
              <a:buClr>
                <a:schemeClr val="accent1"/>
              </a:buClr>
              <a:buSzPts val="2312"/>
              <a:buFont typeface="Arial"/>
              <a:buNone/>
              <a:defRPr sz="3400" b="0" i="0" u="none" strike="noStrike" cap="none">
                <a:solidFill>
                  <a:schemeClr val="dk1"/>
                </a:solidFill>
                <a:latin typeface="Arial"/>
                <a:ea typeface="Arial"/>
                <a:cs typeface="Arial"/>
                <a:sym typeface="Arial"/>
              </a:defRPr>
            </a:lvl1pPr>
            <a:lvl2pPr marL="914400" marR="0" lvl="1" indent="-340868" algn="l">
              <a:lnSpc>
                <a:spcPct val="100000"/>
              </a:lnSpc>
              <a:spcBef>
                <a:spcPts val="520"/>
              </a:spcBef>
              <a:spcAft>
                <a:spcPts val="0"/>
              </a:spcAft>
              <a:buClr>
                <a:schemeClr val="accent1"/>
              </a:buClr>
              <a:buSzPts val="1768"/>
              <a:buFont typeface="Arial"/>
              <a:buChar char="•"/>
              <a:defRPr sz="2600" b="0" i="0" u="none" strike="noStrike" cap="none">
                <a:solidFill>
                  <a:schemeClr val="dk1"/>
                </a:solidFill>
                <a:latin typeface="Arial"/>
                <a:ea typeface="Arial"/>
                <a:cs typeface="Arial"/>
                <a:sym typeface="Arial"/>
              </a:defRPr>
            </a:lvl2pPr>
            <a:lvl3pPr marL="1371600" marR="0" lvl="2" indent="-319278" algn="l">
              <a:lnSpc>
                <a:spcPct val="100000"/>
              </a:lnSpc>
              <a:spcBef>
                <a:spcPts val="420"/>
              </a:spcBef>
              <a:spcAft>
                <a:spcPts val="0"/>
              </a:spcAft>
              <a:buClr>
                <a:schemeClr val="accent1"/>
              </a:buClr>
              <a:buSzPts val="1428"/>
              <a:buFont typeface="Arial"/>
              <a:buChar char="•"/>
              <a:defRPr sz="2100" b="0" i="0" u="none" strike="noStrike" cap="none">
                <a:solidFill>
                  <a:schemeClr val="dk1"/>
                </a:solidFill>
                <a:latin typeface="Arial"/>
                <a:ea typeface="Arial"/>
                <a:cs typeface="Arial"/>
                <a:sym typeface="Arial"/>
              </a:defRPr>
            </a:lvl3pPr>
            <a:lvl4pPr marL="1828800" marR="0" lvl="3" indent="-297688" algn="l">
              <a:lnSpc>
                <a:spcPct val="100000"/>
              </a:lnSpc>
              <a:spcBef>
                <a:spcPts val="320"/>
              </a:spcBef>
              <a:spcAft>
                <a:spcPts val="0"/>
              </a:spcAft>
              <a:buClr>
                <a:schemeClr val="accent1"/>
              </a:buClr>
              <a:buSzPts val="1088"/>
              <a:buFont typeface="Arial"/>
              <a:buChar char="•"/>
              <a:defRPr sz="1600" b="0" i="0" u="none" strike="noStrike" cap="none">
                <a:solidFill>
                  <a:schemeClr val="dk1"/>
                </a:solidFill>
                <a:latin typeface="Arial"/>
                <a:ea typeface="Arial"/>
                <a:cs typeface="Arial"/>
                <a:sym typeface="Arial"/>
              </a:defRPr>
            </a:lvl4pPr>
            <a:lvl5pPr marL="2286000" marR="0" lvl="4" indent="-284733" algn="l">
              <a:lnSpc>
                <a:spcPct val="100000"/>
              </a:lnSpc>
              <a:spcBef>
                <a:spcPts val="260"/>
              </a:spcBef>
              <a:spcAft>
                <a:spcPts val="0"/>
              </a:spcAft>
              <a:buClr>
                <a:schemeClr val="accent1"/>
              </a:buClr>
              <a:buSzPts val="884"/>
              <a:buFont typeface="Arial"/>
              <a:buChar char="•"/>
              <a:defRPr sz="13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1" name="Google Shape;61;p8"/>
          <p:cNvCxnSpPr/>
          <p:nvPr/>
        </p:nvCxnSpPr>
        <p:spPr>
          <a:xfrm>
            <a:off x="457200" y="1085850"/>
            <a:ext cx="8229600" cy="0"/>
          </a:xfrm>
          <a:prstGeom prst="straightConnector1">
            <a:avLst/>
          </a:prstGeom>
          <a:noFill/>
          <a:ln w="25400" cap="flat" cmpd="sng">
            <a:solidFill>
              <a:srgbClr val="C7CCCC"/>
            </a:solidFill>
            <a:prstDash val="solid"/>
            <a:round/>
            <a:headEnd type="none" w="sm" len="sm"/>
            <a:tailEnd type="none" w="sm" len="sm"/>
          </a:ln>
        </p:spPr>
      </p:cxnSp>
      <p:sp>
        <p:nvSpPr>
          <p:cNvPr id="62" name="Google Shape;62;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63" name="Google Shape;63;p8"/>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64" name="Google Shape;64;p8"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65" name="Google Shape;65;p8"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ed Content">
  <p:cSld name="Title with Numbered Conten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1"/>
              </a:buClr>
              <a:buSzPts val="3400"/>
              <a:buFont typeface="Arial"/>
              <a:buNone/>
              <a:defRPr sz="34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9"/>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80"/>
              </a:spcBef>
              <a:spcAft>
                <a:spcPts val="0"/>
              </a:spcAft>
              <a:buClr>
                <a:schemeClr val="accent1"/>
              </a:buClr>
              <a:buSzPts val="2312"/>
              <a:buFont typeface="Arial"/>
              <a:buNone/>
              <a:defRPr sz="3400" b="0" i="0" u="none" strike="noStrike" cap="none">
                <a:solidFill>
                  <a:schemeClr val="dk1"/>
                </a:solidFill>
                <a:latin typeface="Arial"/>
                <a:ea typeface="Arial"/>
                <a:cs typeface="Arial"/>
                <a:sym typeface="Arial"/>
              </a:defRPr>
            </a:lvl1pPr>
            <a:lvl2pPr marL="914400" marR="0" lvl="1" indent="-340868" algn="l">
              <a:lnSpc>
                <a:spcPct val="100000"/>
              </a:lnSpc>
              <a:spcBef>
                <a:spcPts val="520"/>
              </a:spcBef>
              <a:spcAft>
                <a:spcPts val="0"/>
              </a:spcAft>
              <a:buClr>
                <a:schemeClr val="accent1"/>
              </a:buClr>
              <a:buSzPts val="1768"/>
              <a:buFont typeface="Arial"/>
              <a:buAutoNum type="arabicPeriod"/>
              <a:defRPr sz="2600" b="0" i="0" u="none" strike="noStrike" cap="none">
                <a:solidFill>
                  <a:schemeClr val="dk1"/>
                </a:solidFill>
                <a:latin typeface="Arial"/>
                <a:ea typeface="Arial"/>
                <a:cs typeface="Arial"/>
                <a:sym typeface="Arial"/>
              </a:defRPr>
            </a:lvl2pPr>
            <a:lvl3pPr marL="1371600" marR="0" lvl="2" indent="-319278" algn="l">
              <a:lnSpc>
                <a:spcPct val="100000"/>
              </a:lnSpc>
              <a:spcBef>
                <a:spcPts val="420"/>
              </a:spcBef>
              <a:spcAft>
                <a:spcPts val="0"/>
              </a:spcAft>
              <a:buClr>
                <a:schemeClr val="accent1"/>
              </a:buClr>
              <a:buSzPts val="1428"/>
              <a:buFont typeface="Arial"/>
              <a:buAutoNum type="arabicPeriod"/>
              <a:defRPr sz="2100" b="0" i="0" u="none" strike="noStrike" cap="none">
                <a:solidFill>
                  <a:schemeClr val="dk1"/>
                </a:solidFill>
                <a:latin typeface="Arial"/>
                <a:ea typeface="Arial"/>
                <a:cs typeface="Arial"/>
                <a:sym typeface="Arial"/>
              </a:defRPr>
            </a:lvl3pPr>
            <a:lvl4pPr marL="1828800" marR="0" lvl="3" indent="-297688" algn="l">
              <a:lnSpc>
                <a:spcPct val="100000"/>
              </a:lnSpc>
              <a:spcBef>
                <a:spcPts val="320"/>
              </a:spcBef>
              <a:spcAft>
                <a:spcPts val="0"/>
              </a:spcAft>
              <a:buClr>
                <a:schemeClr val="accent1"/>
              </a:buClr>
              <a:buSzPts val="1088"/>
              <a:buFont typeface="Arial"/>
              <a:buAutoNum type="arabicPeriod"/>
              <a:defRPr sz="1600" b="0" i="0" u="none" strike="noStrike" cap="none">
                <a:solidFill>
                  <a:schemeClr val="dk1"/>
                </a:solidFill>
                <a:latin typeface="Arial"/>
                <a:ea typeface="Arial"/>
                <a:cs typeface="Arial"/>
                <a:sym typeface="Arial"/>
              </a:defRPr>
            </a:lvl4pPr>
            <a:lvl5pPr marL="2286000" marR="0" lvl="4" indent="-284733" algn="l">
              <a:lnSpc>
                <a:spcPct val="100000"/>
              </a:lnSpc>
              <a:spcBef>
                <a:spcPts val="260"/>
              </a:spcBef>
              <a:spcAft>
                <a:spcPts val="0"/>
              </a:spcAft>
              <a:buClr>
                <a:schemeClr val="accent1"/>
              </a:buClr>
              <a:buSzPts val="884"/>
              <a:buFont typeface="Arial"/>
              <a:buAutoNum type="arabicPeriod"/>
              <a:defRPr sz="13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Google Shape;69;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70" name="Google Shape;70;p9"/>
          <p:cNvCxnSpPr/>
          <p:nvPr/>
        </p:nvCxnSpPr>
        <p:spPr>
          <a:xfrm>
            <a:off x="457200" y="1085850"/>
            <a:ext cx="8229600" cy="0"/>
          </a:xfrm>
          <a:prstGeom prst="straightConnector1">
            <a:avLst/>
          </a:prstGeom>
          <a:noFill/>
          <a:ln w="25400" cap="flat" cmpd="sng">
            <a:solidFill>
              <a:srgbClr val="C7CCCC"/>
            </a:solidFill>
            <a:prstDash val="solid"/>
            <a:round/>
            <a:headEnd type="none" w="sm" len="sm"/>
            <a:tailEnd type="none" w="sm" len="sm"/>
          </a:ln>
        </p:spPr>
      </p:cxnSp>
      <p:cxnSp>
        <p:nvCxnSpPr>
          <p:cNvPr id="71" name="Google Shape;71;p9"/>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72" name="Google Shape;72;p9"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73" name="Google Shape;73;p9"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1"/>
              </a:buClr>
              <a:buSzPts val="3400"/>
              <a:buFont typeface="Arial"/>
              <a:buNone/>
              <a:defRPr sz="34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0"/>
          <p:cNvSpPr txBox="1">
            <a:spLocks noGrp="1"/>
          </p:cNvSpPr>
          <p:nvPr>
            <p:ph type="body" idx="1"/>
          </p:nvPr>
        </p:nvSpPr>
        <p:spPr>
          <a:xfrm>
            <a:off x="457200" y="1200151"/>
            <a:ext cx="4038600" cy="33944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560"/>
              </a:spcBef>
              <a:spcAft>
                <a:spcPts val="0"/>
              </a:spcAft>
              <a:buClr>
                <a:schemeClr val="accent1"/>
              </a:buClr>
              <a:buSzPts val="1904"/>
              <a:buFont typeface="Arial"/>
              <a:buNone/>
              <a:defRPr sz="2800" b="0" i="0" u="none" strike="noStrike" cap="none">
                <a:solidFill>
                  <a:schemeClr val="dk1"/>
                </a:solidFill>
                <a:latin typeface="Arial"/>
                <a:ea typeface="Arial"/>
                <a:cs typeface="Arial"/>
                <a:sym typeface="Arial"/>
              </a:defRPr>
            </a:lvl1pPr>
            <a:lvl2pPr marL="914400" marR="0" lvl="1" indent="-228600" algn="l">
              <a:lnSpc>
                <a:spcPct val="100000"/>
              </a:lnSpc>
              <a:spcBef>
                <a:spcPts val="480"/>
              </a:spcBef>
              <a:spcAft>
                <a:spcPts val="0"/>
              </a:spcAft>
              <a:buClr>
                <a:schemeClr val="accent1"/>
              </a:buClr>
              <a:buSzPts val="1632"/>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400"/>
              </a:spcBef>
              <a:spcAft>
                <a:spcPts val="0"/>
              </a:spcAft>
              <a:buClr>
                <a:schemeClr val="accent1"/>
              </a:buClr>
              <a:buSzPts val="1360"/>
              <a:buFont typeface="Arial"/>
              <a:buNone/>
              <a:defRPr sz="2000" b="0" i="0" u="none" strike="noStrike" cap="none">
                <a:solidFill>
                  <a:schemeClr val="dk1"/>
                </a:solidFill>
                <a:latin typeface="Arial"/>
                <a:ea typeface="Arial"/>
                <a:cs typeface="Arial"/>
                <a:sym typeface="Arial"/>
              </a:defRPr>
            </a:lvl3pPr>
            <a:lvl4pPr marL="1828800" marR="0" lvl="3" indent="-228600" algn="l">
              <a:lnSpc>
                <a:spcPct val="100000"/>
              </a:lnSpc>
              <a:spcBef>
                <a:spcPts val="360"/>
              </a:spcBef>
              <a:spcAft>
                <a:spcPts val="0"/>
              </a:spcAft>
              <a:buClr>
                <a:schemeClr val="accent1"/>
              </a:buClr>
              <a:buSzPts val="1224"/>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360"/>
              </a:spcBef>
              <a:spcAft>
                <a:spcPts val="0"/>
              </a:spcAft>
              <a:buClr>
                <a:schemeClr val="accent1"/>
              </a:buClr>
              <a:buSzPts val="1224"/>
              <a:buFont typeface="Arial"/>
              <a:buNone/>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7" name="Google Shape;77;p10"/>
          <p:cNvSpPr txBox="1">
            <a:spLocks noGrp="1"/>
          </p:cNvSpPr>
          <p:nvPr>
            <p:ph type="body" idx="2"/>
          </p:nvPr>
        </p:nvSpPr>
        <p:spPr>
          <a:xfrm>
            <a:off x="4648200" y="1200151"/>
            <a:ext cx="4038600" cy="33944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560"/>
              </a:spcBef>
              <a:spcAft>
                <a:spcPts val="0"/>
              </a:spcAft>
              <a:buClr>
                <a:schemeClr val="accent1"/>
              </a:buClr>
              <a:buSzPts val="1904"/>
              <a:buFont typeface="Arial"/>
              <a:buNone/>
              <a:defRPr sz="2800" b="0" i="0" u="none" strike="noStrike" cap="none">
                <a:solidFill>
                  <a:schemeClr val="dk1"/>
                </a:solidFill>
                <a:latin typeface="Arial"/>
                <a:ea typeface="Arial"/>
                <a:cs typeface="Arial"/>
                <a:sym typeface="Arial"/>
              </a:defRPr>
            </a:lvl1pPr>
            <a:lvl2pPr marL="914400" marR="0" lvl="1" indent="-228600" algn="l">
              <a:lnSpc>
                <a:spcPct val="100000"/>
              </a:lnSpc>
              <a:spcBef>
                <a:spcPts val="480"/>
              </a:spcBef>
              <a:spcAft>
                <a:spcPts val="0"/>
              </a:spcAft>
              <a:buClr>
                <a:schemeClr val="accent1"/>
              </a:buClr>
              <a:buSzPts val="1632"/>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400"/>
              </a:spcBef>
              <a:spcAft>
                <a:spcPts val="0"/>
              </a:spcAft>
              <a:buClr>
                <a:schemeClr val="accent1"/>
              </a:buClr>
              <a:buSzPts val="1360"/>
              <a:buFont typeface="Arial"/>
              <a:buNone/>
              <a:defRPr sz="2000" b="0" i="0" u="none" strike="noStrike" cap="none">
                <a:solidFill>
                  <a:schemeClr val="dk1"/>
                </a:solidFill>
                <a:latin typeface="Arial"/>
                <a:ea typeface="Arial"/>
                <a:cs typeface="Arial"/>
                <a:sym typeface="Arial"/>
              </a:defRPr>
            </a:lvl3pPr>
            <a:lvl4pPr marL="1828800" marR="0" lvl="3" indent="-228600" algn="l">
              <a:lnSpc>
                <a:spcPct val="100000"/>
              </a:lnSpc>
              <a:spcBef>
                <a:spcPts val="360"/>
              </a:spcBef>
              <a:spcAft>
                <a:spcPts val="0"/>
              </a:spcAft>
              <a:buClr>
                <a:schemeClr val="accent1"/>
              </a:buClr>
              <a:buSzPts val="1224"/>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360"/>
              </a:spcBef>
              <a:spcAft>
                <a:spcPts val="0"/>
              </a:spcAft>
              <a:buClr>
                <a:schemeClr val="accent1"/>
              </a:buClr>
              <a:buSzPts val="1224"/>
              <a:buFont typeface="Arial"/>
              <a:buNone/>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8" name="Google Shape;78;p10"/>
          <p:cNvCxnSpPr/>
          <p:nvPr/>
        </p:nvCxnSpPr>
        <p:spPr>
          <a:xfrm>
            <a:off x="457200" y="1085850"/>
            <a:ext cx="8229600" cy="0"/>
          </a:xfrm>
          <a:prstGeom prst="straightConnector1">
            <a:avLst/>
          </a:prstGeom>
          <a:noFill/>
          <a:ln w="25400" cap="flat" cmpd="sng">
            <a:solidFill>
              <a:srgbClr val="C7CCCC"/>
            </a:solidFill>
            <a:prstDash val="solid"/>
            <a:round/>
            <a:headEnd type="none" w="sm" len="sm"/>
            <a:tailEnd type="none" w="sm" len="sm"/>
          </a:ln>
        </p:spPr>
      </p:cxnSp>
      <p:sp>
        <p:nvSpPr>
          <p:cNvPr id="79" name="Google Shape;79;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80" name="Google Shape;80;p10"/>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81" name="Google Shape;81;p10"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82" name="Google Shape;82;p10"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85" name="Google Shape;85;p11"/>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86" name="Google Shape;86;p11"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87" name="Google Shape;87;p11"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1792288" y="3600450"/>
            <a:ext cx="5486400" cy="42505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1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accent1"/>
              </a:buClr>
              <a:buSzPts val="2176"/>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1"/>
              </a:buClr>
              <a:buSzPts val="1904"/>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632"/>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1"/>
              </a:buClr>
              <a:buSzPts val="136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36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1" name="Google Shape;91;p12"/>
          <p:cNvSpPr txBox="1">
            <a:spLocks noGrp="1"/>
          </p:cNvSpPr>
          <p:nvPr>
            <p:ph type="body" idx="1"/>
          </p:nvPr>
        </p:nvSpPr>
        <p:spPr>
          <a:xfrm>
            <a:off x="1792288" y="4025503"/>
            <a:ext cx="5486400" cy="6036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accent1"/>
              </a:buClr>
              <a:buSzPts val="952"/>
              <a:buFont typeface="Arial"/>
              <a:buNone/>
              <a:defRPr sz="1400" b="0" i="0" u="none" strike="noStrike" cap="none">
                <a:solidFill>
                  <a:schemeClr val="dk1"/>
                </a:solidFill>
                <a:latin typeface="Arial"/>
                <a:ea typeface="Arial"/>
                <a:cs typeface="Arial"/>
                <a:sym typeface="Arial"/>
              </a:defRPr>
            </a:lvl1pPr>
            <a:lvl2pPr marL="914400" marR="0" lvl="1" indent="-228600" algn="l">
              <a:lnSpc>
                <a:spcPct val="100000"/>
              </a:lnSpc>
              <a:spcBef>
                <a:spcPts val="240"/>
              </a:spcBef>
              <a:spcAft>
                <a:spcPts val="0"/>
              </a:spcAft>
              <a:buClr>
                <a:schemeClr val="accent1"/>
              </a:buClr>
              <a:buSzPts val="816"/>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accent1"/>
              </a:buClr>
              <a:buSzPts val="680"/>
              <a:buFont typeface="Arial"/>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80"/>
              </a:spcBef>
              <a:spcAft>
                <a:spcPts val="0"/>
              </a:spcAft>
              <a:buClr>
                <a:schemeClr val="accent1"/>
              </a:buClr>
              <a:buSzPts val="612"/>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180"/>
              </a:spcBef>
              <a:spcAft>
                <a:spcPts val="0"/>
              </a:spcAft>
              <a:buClr>
                <a:schemeClr val="accent1"/>
              </a:buClr>
              <a:buSzPts val="612"/>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92" name="Google Shape;92;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1pPr>
            <a:lvl2pPr marL="0" marR="0" lvl="1"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2pPr>
            <a:lvl3pPr marL="0" marR="0" lvl="2"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3pPr>
            <a:lvl4pPr marL="0" marR="0" lvl="3"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4pPr>
            <a:lvl5pPr marL="0" marR="0" lvl="4"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5pPr>
            <a:lvl6pPr marL="0" marR="0" lvl="5"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6pPr>
            <a:lvl7pPr marL="0" marR="0" lvl="6"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7pPr>
            <a:lvl8pPr marL="0" marR="0" lvl="7"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8pPr>
            <a:lvl9pPr marL="0" marR="0" lvl="8" indent="0" algn="r">
              <a:lnSpc>
                <a:spcPct val="100000"/>
              </a:lnSpc>
              <a:spcBef>
                <a:spcPts val="0"/>
              </a:spcBef>
              <a:spcAft>
                <a:spcPts val="0"/>
              </a:spcAft>
              <a:buClr>
                <a:srgbClr val="8B8C8C"/>
              </a:buClr>
              <a:buSzPts val="1000"/>
              <a:buFont typeface="Arial"/>
              <a:buNone/>
              <a:defRPr sz="10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200"/>
          </a:p>
        </p:txBody>
      </p:sp>
      <p:cxnSp>
        <p:nvCxnSpPr>
          <p:cNvPr id="93" name="Google Shape;93;p12"/>
          <p:cNvCxnSpPr/>
          <p:nvPr/>
        </p:nvCxnSpPr>
        <p:spPr>
          <a:xfrm>
            <a:off x="457200" y="4686300"/>
            <a:ext cx="8229600" cy="0"/>
          </a:xfrm>
          <a:prstGeom prst="straightConnector1">
            <a:avLst/>
          </a:prstGeom>
          <a:noFill/>
          <a:ln w="25400" cap="flat" cmpd="sng">
            <a:solidFill>
              <a:srgbClr val="C7CCCC"/>
            </a:solidFill>
            <a:prstDash val="solid"/>
            <a:round/>
            <a:headEnd type="none" w="sm" len="sm"/>
            <a:tailEnd type="none" w="sm" len="sm"/>
          </a:ln>
        </p:spPr>
      </p:cxnSp>
      <p:pic>
        <p:nvPicPr>
          <p:cNvPr id="94" name="Google Shape;94;p12" descr="UMD_primary_mark.png"/>
          <p:cNvPicPr preferRelativeResize="0"/>
          <p:nvPr/>
        </p:nvPicPr>
        <p:blipFill rotWithShape="1">
          <a:blip r:embed="rId2">
            <a:alphaModFix/>
          </a:blip>
          <a:srcRect/>
          <a:stretch/>
        </p:blipFill>
        <p:spPr>
          <a:xfrm>
            <a:off x="476573" y="4706154"/>
            <a:ext cx="1524000" cy="426720"/>
          </a:xfrm>
          <a:prstGeom prst="rect">
            <a:avLst/>
          </a:prstGeom>
          <a:noFill/>
          <a:ln>
            <a:noFill/>
          </a:ln>
        </p:spPr>
      </p:pic>
      <p:pic>
        <p:nvPicPr>
          <p:cNvPr id="95" name="Google Shape;95;p12" descr="FearlessIdeas-01.png"/>
          <p:cNvPicPr preferRelativeResize="0"/>
          <p:nvPr/>
        </p:nvPicPr>
        <p:blipFill rotWithShape="1">
          <a:blip r:embed="rId3">
            <a:alphaModFix/>
          </a:blip>
          <a:srcRect/>
          <a:stretch/>
        </p:blipFill>
        <p:spPr>
          <a:xfrm>
            <a:off x="3581400" y="4800599"/>
            <a:ext cx="1943100" cy="2787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mt="35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accent1"/>
              </a:buClr>
              <a:buSzPts val="3400"/>
              <a:buFont typeface="Arial"/>
              <a:buNone/>
              <a:defRPr sz="3400" b="1" i="0" u="none" strike="noStrike" cap="none">
                <a:solidFill>
                  <a:schemeClr val="accent1"/>
                </a:solidFill>
                <a:latin typeface="Arial"/>
                <a:ea typeface="Arial"/>
                <a:cs typeface="Arial"/>
                <a:sym typeface="Arial"/>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80"/>
              </a:spcBef>
              <a:spcAft>
                <a:spcPts val="0"/>
              </a:spcAft>
              <a:buClr>
                <a:schemeClr val="accent1"/>
              </a:buClr>
              <a:buSzPts val="2312"/>
              <a:buFont typeface="Arial"/>
              <a:buNone/>
              <a:defRPr sz="3400" b="0" i="0" u="none" strike="noStrike" cap="none">
                <a:solidFill>
                  <a:schemeClr val="dk1"/>
                </a:solidFill>
                <a:latin typeface="Arial"/>
                <a:ea typeface="Arial"/>
                <a:cs typeface="Arial"/>
                <a:sym typeface="Arial"/>
              </a:defRPr>
            </a:lvl1pPr>
            <a:lvl2pPr marL="914400" marR="0" lvl="1" indent="-340868" algn="l" rtl="0">
              <a:lnSpc>
                <a:spcPct val="100000"/>
              </a:lnSpc>
              <a:spcBef>
                <a:spcPts val="520"/>
              </a:spcBef>
              <a:spcAft>
                <a:spcPts val="0"/>
              </a:spcAft>
              <a:buClr>
                <a:schemeClr val="accent1"/>
              </a:buClr>
              <a:buSzPts val="1768"/>
              <a:buFont typeface="Arial"/>
              <a:buChar char="•"/>
              <a:defRPr sz="2600" b="0" i="0" u="none" strike="noStrike" cap="none">
                <a:solidFill>
                  <a:schemeClr val="dk1"/>
                </a:solidFill>
                <a:latin typeface="Arial"/>
                <a:ea typeface="Arial"/>
                <a:cs typeface="Arial"/>
                <a:sym typeface="Arial"/>
              </a:defRPr>
            </a:lvl2pPr>
            <a:lvl3pPr marL="1371600" marR="0" lvl="2" indent="-319278" algn="l" rtl="0">
              <a:lnSpc>
                <a:spcPct val="100000"/>
              </a:lnSpc>
              <a:spcBef>
                <a:spcPts val="420"/>
              </a:spcBef>
              <a:spcAft>
                <a:spcPts val="0"/>
              </a:spcAft>
              <a:buClr>
                <a:schemeClr val="accent1"/>
              </a:buClr>
              <a:buSzPts val="1428"/>
              <a:buFont typeface="Arial"/>
              <a:buChar char="•"/>
              <a:defRPr sz="2100" b="0" i="0" u="none" strike="noStrike" cap="none">
                <a:solidFill>
                  <a:schemeClr val="dk1"/>
                </a:solidFill>
                <a:latin typeface="Arial"/>
                <a:ea typeface="Arial"/>
                <a:cs typeface="Arial"/>
                <a:sym typeface="Arial"/>
              </a:defRPr>
            </a:lvl3pPr>
            <a:lvl4pPr marL="1828800" marR="0" lvl="3" indent="-297688" algn="l" rtl="0">
              <a:lnSpc>
                <a:spcPct val="100000"/>
              </a:lnSpc>
              <a:spcBef>
                <a:spcPts val="320"/>
              </a:spcBef>
              <a:spcAft>
                <a:spcPts val="0"/>
              </a:spcAft>
              <a:buClr>
                <a:schemeClr val="accent1"/>
              </a:buClr>
              <a:buSzPts val="1088"/>
              <a:buFont typeface="Arial"/>
              <a:buChar char="•"/>
              <a:defRPr sz="1600" b="0" i="0" u="none" strike="noStrike" cap="none">
                <a:solidFill>
                  <a:schemeClr val="dk1"/>
                </a:solidFill>
                <a:latin typeface="Arial"/>
                <a:ea typeface="Arial"/>
                <a:cs typeface="Arial"/>
                <a:sym typeface="Arial"/>
              </a:defRPr>
            </a:lvl4pPr>
            <a:lvl5pPr marL="2286000" marR="0" lvl="4" indent="-284733" algn="l" rtl="0">
              <a:lnSpc>
                <a:spcPct val="100000"/>
              </a:lnSpc>
              <a:spcBef>
                <a:spcPts val="260"/>
              </a:spcBef>
              <a:spcAft>
                <a:spcPts val="0"/>
              </a:spcAft>
              <a:buClr>
                <a:schemeClr val="accent1"/>
              </a:buClr>
              <a:buSzPts val="884"/>
              <a:buFont typeface="Arial"/>
              <a:buChar char="•"/>
              <a:defRPr sz="13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B8C8C"/>
              </a:buClr>
              <a:buSzPts val="1400"/>
              <a:buFont typeface="Arial"/>
              <a:buNone/>
              <a:defRPr sz="1200" b="0" i="0" u="none" strike="noStrike" cap="none">
                <a:solidFill>
                  <a:srgbClr val="8B8C8C"/>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B8C8C"/>
              </a:buClr>
              <a:buSzPts val="1400"/>
              <a:buFont typeface="Arial"/>
              <a:buNone/>
              <a:defRPr sz="1200" b="0" i="0" u="none" strike="noStrike" cap="none">
                <a:solidFill>
                  <a:srgbClr val="8B8C8C"/>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1pPr>
            <a:lvl2pPr marL="0" marR="0" lvl="1"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2pPr>
            <a:lvl3pPr marL="0" marR="0" lvl="2"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3pPr>
            <a:lvl4pPr marL="0" marR="0" lvl="3"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4pPr>
            <a:lvl5pPr marL="0" marR="0" lvl="4"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5pPr>
            <a:lvl6pPr marL="0" marR="0" lvl="5"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6pPr>
            <a:lvl7pPr marL="0" marR="0" lvl="6"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7pPr>
            <a:lvl8pPr marL="0" marR="0" lvl="7"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8pPr>
            <a:lvl9pPr marL="0" marR="0" lvl="8" indent="0" algn="r" rtl="0">
              <a:lnSpc>
                <a:spcPct val="100000"/>
              </a:lnSpc>
              <a:spcBef>
                <a:spcPts val="0"/>
              </a:spcBef>
              <a:spcAft>
                <a:spcPts val="0"/>
              </a:spcAft>
              <a:buClr>
                <a:srgbClr val="8B8C8C"/>
              </a:buClr>
              <a:buSzPts val="1200"/>
              <a:buFont typeface="Arial"/>
              <a:buNone/>
              <a:defRPr sz="1200" b="0" i="0" u="none" strike="noStrike" cap="none">
                <a:solidFill>
                  <a:srgbClr val="8B8C8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hyperlink" Target="http://www.cs.utsa.edu/~bylander/cs6243/baird95residual.pdf" TargetMode="External"/><Relationship Id="rId13" Type="http://schemas.openxmlformats.org/officeDocument/2006/relationships/hyperlink" Target="https://www.cs.toronto.edu/~vmnih/docs/Mnih_Volodymyr_PhD_Thesis.pdf" TargetMode="External"/><Relationship Id="rId3" Type="http://schemas.openxmlformats.org/officeDocument/2006/relationships/hyperlink" Target="https://pytorch.org/tutorials/index.html" TargetMode="External"/><Relationship Id="rId7" Type="http://schemas.openxmlformats.org/officeDocument/2006/relationships/hyperlink" Target="https://icml.cc/2016/tutorials/deep_rl_tutorial.pdf" TargetMode="External"/><Relationship Id="rId12" Type="http://schemas.openxmlformats.org/officeDocument/2006/relationships/hyperlink" Target="https://proceedings.mlr.press/v28/bellemare13.html" TargetMode="External"/><Relationship Id="rId2" Type="http://schemas.openxmlformats.org/officeDocument/2006/relationships/hyperlink" Target="https://gym.openai.com/docs/" TargetMode="External"/><Relationship Id="rId1" Type="http://schemas.openxmlformats.org/officeDocument/2006/relationships/slideLayout" Target="../slideLayouts/slideLayout2.xml"/><Relationship Id="rId6" Type="http://schemas.openxmlformats.org/officeDocument/2006/relationships/hyperlink" Target="https://www.cs.rice.edu/~vardi/dag01/givan1.pdf" TargetMode="External"/><Relationship Id="rId11" Type="http://schemas.openxmlformats.org/officeDocument/2006/relationships/hyperlink" Target="https://github.com/DeepReinforcementLearning/DeepReinforcementLearningInAction" TargetMode="External"/><Relationship Id="rId5" Type="http://schemas.openxmlformats.org/officeDocument/2006/relationships/hyperlink" Target="http://incompleteideas.net/book/bookdraft2017nov5.pdf" TargetMode="External"/><Relationship Id="rId10" Type="http://schemas.openxmlformats.org/officeDocument/2006/relationships/hyperlink" Target="https://proceedings.mlr.press/v24/heess12a/heess12a.pdf" TargetMode="External"/><Relationship Id="rId4" Type="http://schemas.openxmlformats.org/officeDocument/2006/relationships/hyperlink" Target="file:///F:\MEngg%20Robotics\ENPM667\Project%201\ImageNet%20Classification%20with%20Deep%20Convolutional" TargetMode="External"/><Relationship Id="rId9" Type="http://schemas.openxmlformats.org/officeDocument/2006/relationships/hyperlink" Target="https://www.cs.utexas.edu/~mhauskn/papers/atari.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457200" y="2343150"/>
            <a:ext cx="8229600" cy="269747"/>
          </a:xfrm>
          <a:prstGeom prst="rect">
            <a:avLst/>
          </a:prstGeom>
          <a:solidFill>
            <a:schemeClr val="lt2"/>
          </a:solidFill>
          <a:ln>
            <a:noFill/>
          </a:ln>
        </p:spPr>
        <p:txBody>
          <a:bodyPr spcFirstLastPara="1" wrap="square" lIns="91425" tIns="45700" rIns="91425" bIns="45700" anchor="ctr" anchorCtr="0">
            <a:noAutofit/>
          </a:bodyPr>
          <a:lstStyle/>
          <a:p>
            <a:pPr marL="0" marR="0" algn="ctr">
              <a:lnSpc>
                <a:spcPct val="107000"/>
              </a:lnSpc>
              <a:spcBef>
                <a:spcPts val="0"/>
              </a:spcBef>
              <a:spcAft>
                <a:spcPts val="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Playing Atari with Deep Reinforcement Learning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1" name="Google Shape;101;p13"/>
          <p:cNvSpPr txBox="1">
            <a:spLocks noGrp="1"/>
          </p:cNvSpPr>
          <p:nvPr>
            <p:ph type="body" idx="1"/>
          </p:nvPr>
        </p:nvSpPr>
        <p:spPr>
          <a:xfrm>
            <a:off x="457200" y="2665476"/>
            <a:ext cx="8229600" cy="19202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accent1"/>
              </a:buClr>
              <a:buSzPts val="517"/>
              <a:buFont typeface="Arial"/>
              <a:buNone/>
            </a:pPr>
            <a:r>
              <a:rPr lang="en-US" sz="760" b="0" i="0" u="none" strike="noStrike" cap="none" dirty="0">
                <a:solidFill>
                  <a:schemeClr val="dk1"/>
                </a:solidFill>
                <a:latin typeface="Arial"/>
                <a:ea typeface="Arial"/>
                <a:cs typeface="Arial"/>
                <a:sym typeface="Arial"/>
              </a:rPr>
              <a:t>Control of Robotic Systems / </a:t>
            </a:r>
            <a:r>
              <a:rPr lang="en-US" sz="760" dirty="0"/>
              <a:t>ENPM 667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body" idx="1"/>
          </p:nvPr>
        </p:nvSpPr>
        <p:spPr>
          <a:xfrm>
            <a:off x="0" y="3943350"/>
            <a:ext cx="9144000" cy="12001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884"/>
              <a:buFont typeface="Arial"/>
              <a:buNone/>
            </a:pPr>
            <a:r>
              <a:rPr lang="en-US" dirty="0"/>
              <a:t>Paras Savnani</a:t>
            </a:r>
            <a:endParaRPr dirty="0"/>
          </a:p>
          <a:p>
            <a:pPr marL="0" marR="0" lvl="0" indent="0" algn="ctr" rtl="0">
              <a:lnSpc>
                <a:spcPct val="100000"/>
              </a:lnSpc>
              <a:spcBef>
                <a:spcPts val="260"/>
              </a:spcBef>
              <a:spcAft>
                <a:spcPts val="0"/>
              </a:spcAft>
              <a:buClr>
                <a:schemeClr val="accent1"/>
              </a:buClr>
              <a:buSzPts val="884"/>
              <a:buFont typeface="Arial"/>
              <a:buNone/>
            </a:pPr>
            <a:r>
              <a:rPr lang="en-US" sz="1300" b="0" i="0" u="none" strike="noStrike" cap="none" dirty="0">
                <a:solidFill>
                  <a:schemeClr val="lt2"/>
                </a:solidFill>
                <a:latin typeface="Arial"/>
                <a:ea typeface="Arial"/>
                <a:cs typeface="Arial"/>
                <a:sym typeface="Arial"/>
              </a:rPr>
              <a:t> psavnani@umd.edu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3400"/>
              <a:buFont typeface="Arial"/>
              <a:buNone/>
            </a:pPr>
            <a:r>
              <a:rPr lang="en-US" sz="3400" b="1" i="0" u="none" strike="noStrike" cap="none" dirty="0">
                <a:solidFill>
                  <a:schemeClr val="accent1"/>
                </a:solidFill>
                <a:latin typeface="Arial"/>
                <a:ea typeface="Arial"/>
                <a:cs typeface="Arial"/>
                <a:sym typeface="Arial"/>
              </a:rPr>
              <a:t>What is Reinforcement Learning ?</a:t>
            </a:r>
            <a:endParaRPr dirty="0"/>
          </a:p>
        </p:txBody>
      </p:sp>
      <p:pic>
        <p:nvPicPr>
          <p:cNvPr id="1026" name="Picture 2" descr="5 key reinforcement learning principles">
            <a:extLst>
              <a:ext uri="{FF2B5EF4-FFF2-40B4-BE49-F238E27FC236}">
                <a16:creationId xmlns:a16="http://schemas.microsoft.com/office/drawing/2014/main" id="{A041F5ED-3578-4157-9319-142B40533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830" y="1152100"/>
            <a:ext cx="4564742" cy="3162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F60B99-0CC9-4229-997F-1BE3151B476A}"/>
              </a:ext>
            </a:extLst>
          </p:cNvPr>
          <p:cNvSpPr txBox="1"/>
          <p:nvPr/>
        </p:nvSpPr>
        <p:spPr>
          <a:xfrm>
            <a:off x="3679372" y="4314398"/>
            <a:ext cx="2685142" cy="261610"/>
          </a:xfrm>
          <a:prstGeom prst="rect">
            <a:avLst/>
          </a:prstGeom>
          <a:noFill/>
        </p:spPr>
        <p:txBody>
          <a:bodyPr wrap="square" rtlCol="0">
            <a:spAutoFit/>
          </a:bodyPr>
          <a:lstStyle/>
          <a:p>
            <a:r>
              <a:rPr lang="en-US" sz="1100" i="1" u="sng" dirty="0"/>
              <a:t>Fig.1: System Definition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3400"/>
              <a:buFont typeface="Arial"/>
              <a:buNone/>
            </a:pPr>
            <a:r>
              <a:rPr lang="en-US" sz="3400" b="1" i="0" u="none" strike="noStrike" cap="none" dirty="0">
                <a:solidFill>
                  <a:schemeClr val="accent1"/>
                </a:solidFill>
                <a:latin typeface="Arial"/>
                <a:ea typeface="Arial"/>
                <a:cs typeface="Arial"/>
                <a:sym typeface="Arial"/>
              </a:rPr>
              <a:t>Markov Decision Process</a:t>
            </a:r>
            <a:endParaRPr dirty="0"/>
          </a:p>
        </p:txBody>
      </p:sp>
      <mc:AlternateContent xmlns:mc="http://schemas.openxmlformats.org/markup-compatibility/2006">
        <mc:Choice xmlns:a14="http://schemas.microsoft.com/office/drawing/2010/main" Requires="a14">
          <p:sp>
            <p:nvSpPr>
              <p:cNvPr id="113" name="Google Shape;113;p15"/>
              <p:cNvSpPr txBox="1">
                <a:spLocks noGrp="1"/>
              </p:cNvSpPr>
              <p:nvPr>
                <p:ph type="body" idx="1"/>
              </p:nvPr>
            </p:nvSpPr>
            <p:spPr>
              <a:xfrm>
                <a:off x="457200" y="1490436"/>
                <a:ext cx="8229600" cy="3394472"/>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accent1"/>
                  </a:buClr>
                  <a:buSzPts val="2312"/>
                  <a:buFont typeface="Arial"/>
                  <a:buChar char="•"/>
                </a:pPr>
                <a:r>
                  <a:rPr lang="en-US" sz="1400" dirty="0">
                    <a:solidFill>
                      <a:srgbClr val="000000"/>
                    </a:solidFill>
                    <a:effectLst/>
                    <a:latin typeface="Calibri" panose="020F0502020204030204" pitchFamily="34" charset="0"/>
                    <a:ea typeface="Times New Roman" panose="02020603050405020304" pitchFamily="18" charset="0"/>
                  </a:rPr>
                  <a:t>A stochastic process has a Markov Property if the conditional Probability distribution of future states of the process (conditional on both past and present states) depends only upon the present state and not on the sequence of events that preceded it.</a:t>
                </a:r>
                <a:r>
                  <a:rPr lang="en-US" sz="1400" b="1" dirty="0">
                    <a:solidFill>
                      <a:srgbClr val="000000"/>
                    </a:solidFill>
                    <a:effectLst/>
                    <a:latin typeface="Calibri" panose="020F0502020204030204" pitchFamily="34" charset="0"/>
                    <a:ea typeface="Times New Roman" panose="02020603050405020304" pitchFamily="18" charset="0"/>
                  </a:rPr>
                  <a:t> </a:t>
                </a:r>
                <a:r>
                  <a:rPr lang="en-US" sz="1400" dirty="0">
                    <a:solidFill>
                      <a:srgbClr val="000000"/>
                    </a:solidFill>
                    <a:effectLst/>
                    <a:latin typeface="Calibri" panose="020F0502020204030204" pitchFamily="34" charset="0"/>
                    <a:ea typeface="Times New Roman" panose="02020603050405020304" pitchFamily="18" charset="0"/>
                  </a:rPr>
                  <a:t>Also, MDP provides a mathematical framework for modelling decision making in situations where outcomes are partly random and partly under the decision maker’s control.</a:t>
                </a:r>
              </a:p>
              <a:p>
                <a:pPr marL="457200" marR="0" lvl="0" indent="-457200" algn="l" rtl="0">
                  <a:lnSpc>
                    <a:spcPct val="100000"/>
                  </a:lnSpc>
                  <a:spcBef>
                    <a:spcPts val="0"/>
                  </a:spcBef>
                  <a:spcAft>
                    <a:spcPts val="0"/>
                  </a:spcAft>
                  <a:buClr>
                    <a:schemeClr val="accent1"/>
                  </a:buClr>
                  <a:buSzPts val="2312"/>
                  <a:buFont typeface="Arial"/>
                  <a:buChar char="•"/>
                </a:pPr>
                <a:endParaRPr lang="en-US" sz="1400" dirty="0">
                  <a:solidFill>
                    <a:srgbClr val="000000"/>
                  </a:solidFill>
                  <a:latin typeface="Calibri" panose="020F0502020204030204" pitchFamily="34" charset="0"/>
                </a:endParaRPr>
              </a:p>
              <a:p>
                <a:pPr marL="0" marR="0" lvl="0" indent="0" algn="l" rtl="0">
                  <a:lnSpc>
                    <a:spcPct val="100000"/>
                  </a:lnSpc>
                  <a:spcBef>
                    <a:spcPts val="0"/>
                  </a:spcBef>
                  <a:spcAft>
                    <a:spcPts val="0"/>
                  </a:spcAft>
                  <a:buClr>
                    <a:schemeClr val="accent1"/>
                  </a:buClr>
                  <a:buSzPts val="2312"/>
                </a:pPr>
                <a:r>
                  <a:rPr lang="en-US" sz="2400" dirty="0">
                    <a:solidFill>
                      <a:srgbClr val="202122"/>
                    </a:solidFill>
                    <a:effectLst/>
                    <a:ea typeface="Times New Roman" panose="02020603050405020304" pitchFamily="18" charset="0"/>
                    <a:cs typeface="Calibri" panose="020F0502020204030204" pitchFamily="34" charset="0"/>
                  </a:rPr>
                  <a:t>			</a:t>
                </a:r>
                <a14:m>
                  <m:oMath xmlns:m="http://schemas.openxmlformats.org/officeDocument/2006/math">
                    <m:r>
                      <a:rPr lang="en-US" sz="2400" i="1" smtClean="0">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 </m:t>
                    </m:r>
                    <m:r>
                      <a:rPr lang="en-US" sz="2400" i="1" smtClean="0">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𝐸</m:t>
                    </m:r>
                    <m:r>
                      <a:rPr lang="en-US" sz="2400" i="1" smtClean="0">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𝑡</m:t>
                        </m:r>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=0</m:t>
                        </m:r>
                      </m:sub>
                      <m:sup>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m:t>
                        </m:r>
                      </m:sup>
                      <m:e>
                        <m:sSup>
                          <m:sSupPr>
                            <m:ctrlP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𝑡</m:t>
                            </m:r>
                          </m:sup>
                        </m:sSup>
                        <m:sSub>
                          <m:sSubPr>
                            <m:ctrlP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𝑅</m:t>
                            </m:r>
                          </m:e>
                          <m: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𝑎𝑡</m:t>
                            </m:r>
                          </m:sub>
                        </m:s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𝑡</m:t>
                            </m:r>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+1</m:t>
                            </m:r>
                          </m:sub>
                        </m:sSub>
                        <m:r>
                          <a:rPr lang="en-US" sz="2400" i="1">
                            <a:solidFill>
                              <a:srgbClr val="202122"/>
                            </a:solidFill>
                            <a:effectLst/>
                            <a:latin typeface="Cambria Math" panose="02040503050406030204" pitchFamily="18" charset="0"/>
                            <a:ea typeface="Times New Roman" panose="02020603050405020304" pitchFamily="18" charset="0"/>
                            <a:cs typeface="Calibri" panose="020F0502020204030204" pitchFamily="34" charset="0"/>
                          </a:rPr>
                          <m:t>)</m:t>
                        </m:r>
                      </m:e>
                    </m:nary>
                  </m:oMath>
                </a14:m>
                <a:endParaRPr sz="2400" dirty="0"/>
              </a:p>
            </p:txBody>
          </p:sp>
        </mc:Choice>
        <mc:Fallback>
          <p:sp>
            <p:nvSpPr>
              <p:cNvPr id="113" name="Google Shape;113;p15"/>
              <p:cNvSpPr txBox="1">
                <a:spLocks noGrp="1" noRot="1" noChangeAspect="1" noMove="1" noResize="1" noEditPoints="1" noAdjustHandles="1" noChangeArrowheads="1" noChangeShapeType="1" noTextEdit="1"/>
              </p:cNvSpPr>
              <p:nvPr>
                <p:ph type="body" idx="1"/>
              </p:nvPr>
            </p:nvSpPr>
            <p:spPr>
              <a:xfrm>
                <a:off x="457200" y="1490436"/>
                <a:ext cx="8229600" cy="3394472"/>
              </a:xfrm>
              <a:prstGeom prst="rect">
                <a:avLst/>
              </a:prstGeom>
              <a:blipFill>
                <a:blip r:embed="rId3"/>
                <a:stretch>
                  <a:fillRect l="-889" t="-3950"/>
                </a:stretch>
              </a:blipFill>
              <a:ln>
                <a:noFill/>
              </a:ln>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D44F-2A34-456B-BDE4-6025708CDE1F}"/>
              </a:ext>
            </a:extLst>
          </p:cNvPr>
          <p:cNvSpPr>
            <a:spLocks noGrp="1"/>
          </p:cNvSpPr>
          <p:nvPr>
            <p:ph type="title"/>
          </p:nvPr>
        </p:nvSpPr>
        <p:spPr/>
        <p:txBody>
          <a:bodyPr/>
          <a:lstStyle/>
          <a:p>
            <a:r>
              <a:rPr lang="en-US" dirty="0"/>
              <a:t>Bellman Equation</a:t>
            </a:r>
          </a:p>
        </p:txBody>
      </p:sp>
      <p:pic>
        <p:nvPicPr>
          <p:cNvPr id="2050" name="Picture 2">
            <a:extLst>
              <a:ext uri="{FF2B5EF4-FFF2-40B4-BE49-F238E27FC236}">
                <a16:creationId xmlns:a16="http://schemas.microsoft.com/office/drawing/2014/main" id="{7951D384-6628-4655-AD95-8AAAD7B9E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80" y="3178402"/>
            <a:ext cx="833437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61FCC15-EADB-4BB2-9959-03815321E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81" y="1735811"/>
            <a:ext cx="8334375" cy="88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8615C5-492E-45AD-B419-E9421C062F3C}"/>
              </a:ext>
            </a:extLst>
          </p:cNvPr>
          <p:cNvSpPr txBox="1"/>
          <p:nvPr/>
        </p:nvSpPr>
        <p:spPr>
          <a:xfrm>
            <a:off x="638629" y="1212128"/>
            <a:ext cx="3831771" cy="307777"/>
          </a:xfrm>
          <a:prstGeom prst="rect">
            <a:avLst/>
          </a:prstGeom>
          <a:noFill/>
        </p:spPr>
        <p:txBody>
          <a:bodyPr wrap="square" rtlCol="0">
            <a:spAutoFit/>
          </a:bodyPr>
          <a:lstStyle/>
          <a:p>
            <a:r>
              <a:rPr lang="en-US" dirty="0"/>
              <a:t>Optimal State Value Function:</a:t>
            </a:r>
          </a:p>
        </p:txBody>
      </p:sp>
      <p:sp>
        <p:nvSpPr>
          <p:cNvPr id="5" name="TextBox 4">
            <a:extLst>
              <a:ext uri="{FF2B5EF4-FFF2-40B4-BE49-F238E27FC236}">
                <a16:creationId xmlns:a16="http://schemas.microsoft.com/office/drawing/2014/main" id="{42DC7A80-63AB-465A-B4D2-958809EE6FC5}"/>
              </a:ext>
            </a:extLst>
          </p:cNvPr>
          <p:cNvSpPr txBox="1"/>
          <p:nvPr/>
        </p:nvSpPr>
        <p:spPr>
          <a:xfrm>
            <a:off x="638629" y="2704395"/>
            <a:ext cx="3410858" cy="307777"/>
          </a:xfrm>
          <a:prstGeom prst="rect">
            <a:avLst/>
          </a:prstGeom>
          <a:noFill/>
        </p:spPr>
        <p:txBody>
          <a:bodyPr wrap="square" rtlCol="0">
            <a:spAutoFit/>
          </a:bodyPr>
          <a:lstStyle/>
          <a:p>
            <a:r>
              <a:rPr lang="en-US" dirty="0"/>
              <a:t>Optimal State-Action Value Function:</a:t>
            </a:r>
          </a:p>
        </p:txBody>
      </p:sp>
    </p:spTree>
    <p:extLst>
      <p:ext uri="{BB962C8B-B14F-4D97-AF65-F5344CB8AC3E}">
        <p14:creationId xmlns:p14="http://schemas.microsoft.com/office/powerpoint/2010/main" val="180608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D63D-554B-4FD5-905E-1C2824B7DF5C}"/>
              </a:ext>
            </a:extLst>
          </p:cNvPr>
          <p:cNvSpPr>
            <a:spLocks noGrp="1"/>
          </p:cNvSpPr>
          <p:nvPr>
            <p:ph type="title"/>
          </p:nvPr>
        </p:nvSpPr>
        <p:spPr/>
        <p:txBody>
          <a:bodyPr/>
          <a:lstStyle/>
          <a:p>
            <a:r>
              <a:rPr lang="en-US" dirty="0"/>
              <a:t>Deep Reinforcement Learning</a:t>
            </a:r>
          </a:p>
        </p:txBody>
      </p:sp>
      <p:pic>
        <p:nvPicPr>
          <p:cNvPr id="6" name="e58c3f7c8bf50881485863f718927fcf-5.jpeg" descr="Text&#10;&#10;Description automatically generated with medium confidence">
            <a:extLst>
              <a:ext uri="{FF2B5EF4-FFF2-40B4-BE49-F238E27FC236}">
                <a16:creationId xmlns:a16="http://schemas.microsoft.com/office/drawing/2014/main" id="{133A4E64-CD5B-416C-BE66-1E8F18D7DF6A}"/>
              </a:ext>
            </a:extLst>
          </p:cNvPr>
          <p:cNvPicPr/>
          <p:nvPr/>
        </p:nvPicPr>
        <p:blipFill>
          <a:blip r:embed="rId2" cstate="print"/>
          <a:srcRect/>
          <a:stretch>
            <a:fillRect/>
          </a:stretch>
        </p:blipFill>
        <p:spPr>
          <a:xfrm>
            <a:off x="1603829" y="1329100"/>
            <a:ext cx="5486400" cy="2775585"/>
          </a:xfrm>
          <a:prstGeom prst="rect">
            <a:avLst/>
          </a:prstGeom>
        </p:spPr>
      </p:pic>
      <p:sp>
        <p:nvSpPr>
          <p:cNvPr id="7" name="TextBox 6">
            <a:extLst>
              <a:ext uri="{FF2B5EF4-FFF2-40B4-BE49-F238E27FC236}">
                <a16:creationId xmlns:a16="http://schemas.microsoft.com/office/drawing/2014/main" id="{172A71D1-B1BD-44F8-A876-E0C11085E486}"/>
              </a:ext>
            </a:extLst>
          </p:cNvPr>
          <p:cNvSpPr txBox="1"/>
          <p:nvPr/>
        </p:nvSpPr>
        <p:spPr>
          <a:xfrm>
            <a:off x="2960914" y="4104685"/>
            <a:ext cx="3084286" cy="261610"/>
          </a:xfrm>
          <a:prstGeom prst="rect">
            <a:avLst/>
          </a:prstGeom>
          <a:noFill/>
        </p:spPr>
        <p:txBody>
          <a:bodyPr wrap="square" rtlCol="0">
            <a:spAutoFit/>
          </a:bodyPr>
          <a:lstStyle/>
          <a:p>
            <a:r>
              <a:rPr lang="en-US" sz="1100" i="1" u="sng" dirty="0"/>
              <a:t>Fig.2: Training procedure for DQN</a:t>
            </a:r>
          </a:p>
        </p:txBody>
      </p:sp>
    </p:spTree>
    <p:extLst>
      <p:ext uri="{BB962C8B-B14F-4D97-AF65-F5344CB8AC3E}">
        <p14:creationId xmlns:p14="http://schemas.microsoft.com/office/powerpoint/2010/main" val="135014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3DCD-A027-4659-80AE-C0FF864C49EE}"/>
              </a:ext>
            </a:extLst>
          </p:cNvPr>
          <p:cNvSpPr>
            <a:spLocks noGrp="1"/>
          </p:cNvSpPr>
          <p:nvPr>
            <p:ph type="title"/>
          </p:nvPr>
        </p:nvSpPr>
        <p:spPr/>
        <p:txBody>
          <a:bodyPr/>
          <a:lstStyle/>
          <a:p>
            <a:r>
              <a:rPr lang="en-US" dirty="0"/>
              <a:t>Convolutional Neural Network</a:t>
            </a:r>
          </a:p>
        </p:txBody>
      </p:sp>
      <p:pic>
        <p:nvPicPr>
          <p:cNvPr id="4" name="Picture 3" descr="Diagram&#10;&#10;Description automatically generated">
            <a:extLst>
              <a:ext uri="{FF2B5EF4-FFF2-40B4-BE49-F238E27FC236}">
                <a16:creationId xmlns:a16="http://schemas.microsoft.com/office/drawing/2014/main" id="{548E47B8-7F22-4492-8717-C7E0AAB5CA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462" y="1478642"/>
            <a:ext cx="6360573" cy="2332845"/>
          </a:xfrm>
          <a:prstGeom prst="rect">
            <a:avLst/>
          </a:prstGeom>
          <a:noFill/>
          <a:ln>
            <a:noFill/>
          </a:ln>
        </p:spPr>
      </p:pic>
      <p:sp>
        <p:nvSpPr>
          <p:cNvPr id="5" name="TextBox 4">
            <a:extLst>
              <a:ext uri="{FF2B5EF4-FFF2-40B4-BE49-F238E27FC236}">
                <a16:creationId xmlns:a16="http://schemas.microsoft.com/office/drawing/2014/main" id="{67B520EA-954C-49DE-A0CF-B56A6C19A8B5}"/>
              </a:ext>
            </a:extLst>
          </p:cNvPr>
          <p:cNvSpPr txBox="1"/>
          <p:nvPr/>
        </p:nvSpPr>
        <p:spPr>
          <a:xfrm>
            <a:off x="3570513" y="3971145"/>
            <a:ext cx="2467429" cy="261610"/>
          </a:xfrm>
          <a:prstGeom prst="rect">
            <a:avLst/>
          </a:prstGeom>
          <a:noFill/>
        </p:spPr>
        <p:txBody>
          <a:bodyPr wrap="square" rtlCol="0">
            <a:spAutoFit/>
          </a:bodyPr>
          <a:lstStyle/>
          <a:p>
            <a:r>
              <a:rPr lang="en-US" sz="1100" i="1" u="sng" dirty="0"/>
              <a:t>Fig.3: Network Architecture</a:t>
            </a:r>
          </a:p>
        </p:txBody>
      </p:sp>
    </p:spTree>
    <p:extLst>
      <p:ext uri="{BB962C8B-B14F-4D97-AF65-F5344CB8AC3E}">
        <p14:creationId xmlns:p14="http://schemas.microsoft.com/office/powerpoint/2010/main" val="181465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C14C-7779-4740-A43B-C0C93893D06E}"/>
              </a:ext>
            </a:extLst>
          </p:cNvPr>
          <p:cNvSpPr>
            <a:spLocks noGrp="1"/>
          </p:cNvSpPr>
          <p:nvPr>
            <p:ph type="title"/>
          </p:nvPr>
        </p:nvSpPr>
        <p:spPr/>
        <p:txBody>
          <a:bodyPr/>
          <a:lstStyle/>
          <a:p>
            <a:r>
              <a:rPr lang="en-US" dirty="0"/>
              <a:t>Simulation</a:t>
            </a:r>
          </a:p>
        </p:txBody>
      </p:sp>
      <p:pic>
        <p:nvPicPr>
          <p:cNvPr id="4" name="before_training">
            <a:hlinkClick r:id="" action="ppaction://media"/>
            <a:extLst>
              <a:ext uri="{FF2B5EF4-FFF2-40B4-BE49-F238E27FC236}">
                <a16:creationId xmlns:a16="http://schemas.microsoft.com/office/drawing/2014/main" id="{849F3108-1766-4388-8765-C7CEA77793C5}"/>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611085" y="1336222"/>
            <a:ext cx="2227944" cy="2867024"/>
          </a:xfrm>
          <a:prstGeom prst="rect">
            <a:avLst/>
          </a:prstGeom>
        </p:spPr>
      </p:pic>
      <p:pic>
        <p:nvPicPr>
          <p:cNvPr id="5" name="after_training">
            <a:hlinkClick r:id="" action="ppaction://media"/>
            <a:extLst>
              <a:ext uri="{FF2B5EF4-FFF2-40B4-BE49-F238E27FC236}">
                <a16:creationId xmlns:a16="http://schemas.microsoft.com/office/drawing/2014/main" id="{6B9B685C-2FFB-4AA6-BD01-EFDB2731E7B2}"/>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5372360" y="1336222"/>
            <a:ext cx="2160555" cy="2835728"/>
          </a:xfrm>
          <a:prstGeom prst="rect">
            <a:avLst/>
          </a:prstGeom>
        </p:spPr>
      </p:pic>
      <p:sp>
        <p:nvSpPr>
          <p:cNvPr id="6" name="TextBox 5">
            <a:extLst>
              <a:ext uri="{FF2B5EF4-FFF2-40B4-BE49-F238E27FC236}">
                <a16:creationId xmlns:a16="http://schemas.microsoft.com/office/drawing/2014/main" id="{35C5C869-A245-419C-A9B4-1F5B56D84D23}"/>
              </a:ext>
            </a:extLst>
          </p:cNvPr>
          <p:cNvSpPr txBox="1"/>
          <p:nvPr/>
        </p:nvSpPr>
        <p:spPr>
          <a:xfrm>
            <a:off x="1973942" y="4242447"/>
            <a:ext cx="2336801" cy="261610"/>
          </a:xfrm>
          <a:prstGeom prst="rect">
            <a:avLst/>
          </a:prstGeom>
          <a:noFill/>
        </p:spPr>
        <p:txBody>
          <a:bodyPr wrap="square" rtlCol="0">
            <a:spAutoFit/>
          </a:bodyPr>
          <a:lstStyle/>
          <a:p>
            <a:r>
              <a:rPr lang="en-US" sz="1100" i="1" u="sng" dirty="0"/>
              <a:t>Fig.4: Before Training</a:t>
            </a:r>
          </a:p>
        </p:txBody>
      </p:sp>
      <p:sp>
        <p:nvSpPr>
          <p:cNvPr id="7" name="TextBox 6">
            <a:extLst>
              <a:ext uri="{FF2B5EF4-FFF2-40B4-BE49-F238E27FC236}">
                <a16:creationId xmlns:a16="http://schemas.microsoft.com/office/drawing/2014/main" id="{8848853A-FC6B-454C-A5A2-D30F12AD050C}"/>
              </a:ext>
            </a:extLst>
          </p:cNvPr>
          <p:cNvSpPr txBox="1"/>
          <p:nvPr/>
        </p:nvSpPr>
        <p:spPr>
          <a:xfrm>
            <a:off x="5791200" y="4242447"/>
            <a:ext cx="1741715" cy="261610"/>
          </a:xfrm>
          <a:prstGeom prst="rect">
            <a:avLst/>
          </a:prstGeom>
          <a:noFill/>
        </p:spPr>
        <p:txBody>
          <a:bodyPr wrap="square" rtlCol="0">
            <a:spAutoFit/>
          </a:bodyPr>
          <a:lstStyle/>
          <a:p>
            <a:r>
              <a:rPr lang="en-US" sz="1100" i="1" u="sng" dirty="0"/>
              <a:t>Fig.5: After Training</a:t>
            </a:r>
          </a:p>
        </p:txBody>
      </p:sp>
    </p:spTree>
    <p:extLst>
      <p:ext uri="{BB962C8B-B14F-4D97-AF65-F5344CB8AC3E}">
        <p14:creationId xmlns:p14="http://schemas.microsoft.com/office/powerpoint/2010/main" val="21004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8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0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A0F0-0AD7-40C4-BD01-F4C19BCA37C0}"/>
              </a:ext>
            </a:extLst>
          </p:cNvPr>
          <p:cNvSpPr>
            <a:spLocks noGrp="1"/>
          </p:cNvSpPr>
          <p:nvPr>
            <p:ph type="title"/>
          </p:nvPr>
        </p:nvSpPr>
        <p:spPr/>
        <p:txBody>
          <a:bodyPr/>
          <a:lstStyle/>
          <a:p>
            <a:r>
              <a:rPr lang="en-US" dirty="0"/>
              <a:t>Results</a:t>
            </a:r>
          </a:p>
        </p:txBody>
      </p:sp>
      <p:pic>
        <p:nvPicPr>
          <p:cNvPr id="4" name="Picture 3" descr="Chart, histogram&#10;&#10;Description automatically generated">
            <a:extLst>
              <a:ext uri="{FF2B5EF4-FFF2-40B4-BE49-F238E27FC236}">
                <a16:creationId xmlns:a16="http://schemas.microsoft.com/office/drawing/2014/main" id="{AEA70D01-A5C9-4E09-A385-68D38F403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322" y="1639405"/>
            <a:ext cx="2100610" cy="1696580"/>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80B7F647-CD35-4322-A85B-CA541C84F2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7494" y="1639407"/>
            <a:ext cx="1959184" cy="1672965"/>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6DBD616C-158F-497A-8836-7BBDF8B70E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1390" y="1639406"/>
            <a:ext cx="2100610" cy="1672965"/>
          </a:xfrm>
          <a:prstGeom prst="rect">
            <a:avLst/>
          </a:prstGeom>
          <a:noFill/>
          <a:ln>
            <a:noFill/>
          </a:ln>
        </p:spPr>
      </p:pic>
      <p:pic>
        <p:nvPicPr>
          <p:cNvPr id="7" name="Picture 6" descr="Chart, line chart&#10;&#10;Description automatically generated">
            <a:extLst>
              <a:ext uri="{FF2B5EF4-FFF2-40B4-BE49-F238E27FC236}">
                <a16:creationId xmlns:a16="http://schemas.microsoft.com/office/drawing/2014/main" id="{EDBD64E9-C11A-4C61-A86A-2DE98052ABD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33128" y="1639407"/>
            <a:ext cx="2174072" cy="1699435"/>
          </a:xfrm>
          <a:prstGeom prst="rect">
            <a:avLst/>
          </a:prstGeom>
          <a:noFill/>
          <a:ln>
            <a:noFill/>
          </a:ln>
        </p:spPr>
      </p:pic>
      <p:sp>
        <p:nvSpPr>
          <p:cNvPr id="8" name="TextBox 7">
            <a:extLst>
              <a:ext uri="{FF2B5EF4-FFF2-40B4-BE49-F238E27FC236}">
                <a16:creationId xmlns:a16="http://schemas.microsoft.com/office/drawing/2014/main" id="{B3429F04-1429-4829-8F0D-2D1779A7DE38}"/>
              </a:ext>
            </a:extLst>
          </p:cNvPr>
          <p:cNvSpPr txBox="1"/>
          <p:nvPr/>
        </p:nvSpPr>
        <p:spPr>
          <a:xfrm>
            <a:off x="657518" y="3335985"/>
            <a:ext cx="1657512" cy="261610"/>
          </a:xfrm>
          <a:prstGeom prst="rect">
            <a:avLst/>
          </a:prstGeom>
          <a:noFill/>
        </p:spPr>
        <p:txBody>
          <a:bodyPr wrap="square" rtlCol="0">
            <a:spAutoFit/>
          </a:bodyPr>
          <a:lstStyle/>
          <a:p>
            <a:r>
              <a:rPr lang="en-US" sz="1100" i="1" u="sng" dirty="0"/>
              <a:t>Fig.6: </a:t>
            </a:r>
            <a:r>
              <a:rPr lang="en-US" sz="1100" i="1" u="sng" dirty="0" err="1"/>
              <a:t>test_reward</a:t>
            </a:r>
            <a:endParaRPr lang="en-US" sz="1100" i="1" u="sng" dirty="0"/>
          </a:p>
        </p:txBody>
      </p:sp>
      <p:sp>
        <p:nvSpPr>
          <p:cNvPr id="10" name="TextBox 9">
            <a:extLst>
              <a:ext uri="{FF2B5EF4-FFF2-40B4-BE49-F238E27FC236}">
                <a16:creationId xmlns:a16="http://schemas.microsoft.com/office/drawing/2014/main" id="{14CFCAF3-782A-461C-AE24-F834C7DEC6F3}"/>
              </a:ext>
            </a:extLst>
          </p:cNvPr>
          <p:cNvSpPr txBox="1"/>
          <p:nvPr/>
        </p:nvSpPr>
        <p:spPr>
          <a:xfrm>
            <a:off x="3076471" y="3335985"/>
            <a:ext cx="1193055" cy="261610"/>
          </a:xfrm>
          <a:prstGeom prst="rect">
            <a:avLst/>
          </a:prstGeom>
          <a:noFill/>
        </p:spPr>
        <p:txBody>
          <a:bodyPr wrap="square">
            <a:spAutoFit/>
          </a:bodyPr>
          <a:lstStyle/>
          <a:p>
            <a:r>
              <a:rPr lang="en-US" sz="1100" i="1" u="sng" dirty="0"/>
              <a:t>Fig.7: loss</a:t>
            </a:r>
          </a:p>
        </p:txBody>
      </p:sp>
      <p:sp>
        <p:nvSpPr>
          <p:cNvPr id="12" name="TextBox 11">
            <a:extLst>
              <a:ext uri="{FF2B5EF4-FFF2-40B4-BE49-F238E27FC236}">
                <a16:creationId xmlns:a16="http://schemas.microsoft.com/office/drawing/2014/main" id="{EB623647-77D3-405F-8BE9-2BA8710094BD}"/>
              </a:ext>
            </a:extLst>
          </p:cNvPr>
          <p:cNvSpPr txBox="1"/>
          <p:nvPr/>
        </p:nvSpPr>
        <p:spPr>
          <a:xfrm>
            <a:off x="5145313" y="3335985"/>
            <a:ext cx="1436916" cy="261610"/>
          </a:xfrm>
          <a:prstGeom prst="rect">
            <a:avLst/>
          </a:prstGeom>
          <a:noFill/>
        </p:spPr>
        <p:txBody>
          <a:bodyPr wrap="square">
            <a:spAutoFit/>
          </a:bodyPr>
          <a:lstStyle/>
          <a:p>
            <a:r>
              <a:rPr lang="en-US" sz="1100" i="1" u="sng" dirty="0"/>
              <a:t>Fig.8: </a:t>
            </a:r>
            <a:r>
              <a:rPr lang="en-US" sz="1100" i="1" u="sng" dirty="0" err="1"/>
              <a:t>avg_reward</a:t>
            </a:r>
            <a:endParaRPr lang="en-US" sz="1100" i="1" u="sng" dirty="0"/>
          </a:p>
        </p:txBody>
      </p:sp>
      <p:sp>
        <p:nvSpPr>
          <p:cNvPr id="14" name="TextBox 13">
            <a:extLst>
              <a:ext uri="{FF2B5EF4-FFF2-40B4-BE49-F238E27FC236}">
                <a16:creationId xmlns:a16="http://schemas.microsoft.com/office/drawing/2014/main" id="{3244AFE0-B4FA-4EC9-B09A-208EBB774ADA}"/>
              </a:ext>
            </a:extLst>
          </p:cNvPr>
          <p:cNvSpPr txBox="1"/>
          <p:nvPr/>
        </p:nvSpPr>
        <p:spPr>
          <a:xfrm>
            <a:off x="7181688" y="3335985"/>
            <a:ext cx="1385191" cy="261610"/>
          </a:xfrm>
          <a:prstGeom prst="rect">
            <a:avLst/>
          </a:prstGeom>
          <a:noFill/>
        </p:spPr>
        <p:txBody>
          <a:bodyPr wrap="square">
            <a:spAutoFit/>
          </a:bodyPr>
          <a:lstStyle/>
          <a:p>
            <a:r>
              <a:rPr lang="en-US" sz="1100" i="1" u="sng" dirty="0"/>
              <a:t>Fig.9: epsilon</a:t>
            </a:r>
          </a:p>
        </p:txBody>
      </p:sp>
    </p:spTree>
    <p:extLst>
      <p:ext uri="{BB962C8B-B14F-4D97-AF65-F5344CB8AC3E}">
        <p14:creationId xmlns:p14="http://schemas.microsoft.com/office/powerpoint/2010/main" val="404892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A768-70AA-49A1-97AD-0099BAA6C4FF}"/>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8CE112C-4097-4B06-9C59-B9A183802D84}"/>
              </a:ext>
            </a:extLst>
          </p:cNvPr>
          <p:cNvSpPr>
            <a:spLocks noGrp="1"/>
          </p:cNvSpPr>
          <p:nvPr>
            <p:ph type="body" idx="1"/>
          </p:nvPr>
        </p:nvSpPr>
        <p:spPr>
          <a:xfrm>
            <a:off x="457200" y="1012429"/>
            <a:ext cx="8229600" cy="3394472"/>
          </a:xfrm>
        </p:spPr>
        <p:txBody>
          <a:bodyPr/>
          <a:lstStyle/>
          <a:p>
            <a:pPr marL="457200" marR="19050" algn="just">
              <a:lnSpc>
                <a:spcPct val="107000"/>
              </a:lnSpc>
              <a:spcBef>
                <a:spcPts val="865"/>
              </a:spcBef>
              <a:spcAft>
                <a:spcPts val="0"/>
              </a:spcAft>
            </a:pPr>
            <a:r>
              <a:rPr lang="en-US" sz="1000" i="1" dirty="0">
                <a:effectLst/>
                <a:latin typeface="Calibri" panose="020F0502020204030204" pitchFamily="34" charset="0"/>
                <a:ea typeface="Times New Roman" panose="02020603050405020304" pitchFamily="18" charset="0"/>
                <a:cs typeface="Calibri" panose="020F0502020204030204" pitchFamily="34" charset="0"/>
              </a:rPr>
              <a:t>[1]   Open AI gym Environment Documentation [</a:t>
            </a:r>
            <a:r>
              <a:rPr lang="en-US" sz="1000" i="1"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2"/>
              </a:rPr>
              <a:t>link</a:t>
            </a:r>
            <a:r>
              <a:rPr lang="en-US" sz="1000" i="1" dirty="0">
                <a:effectLst/>
                <a:latin typeface="Calibri" panose="020F0502020204030204" pitchFamily="34" charset="0"/>
                <a:ea typeface="Times New Roman" panose="02020603050405020304" pitchFamily="18" charset="0"/>
                <a:cs typeface="Calibri" panose="020F0502020204030204" pitchFamily="34" charset="0"/>
              </a:rPr>
              <a:t>]</a:t>
            </a:r>
            <a:endParaRPr lang="en-US" sz="1000" i="1" dirty="0">
              <a:effectLst/>
              <a:latin typeface="Calibri" panose="020F0502020204030204" pitchFamily="34" charset="0"/>
              <a:ea typeface="Calibri" panose="020F0502020204030204" pitchFamily="34" charset="0"/>
              <a:cs typeface="Times New Roman" panose="02020603050405020304" pitchFamily="18" charset="0"/>
            </a:endParaRPr>
          </a:p>
          <a:p>
            <a:pPr marL="457200" marR="19050" algn="just">
              <a:lnSpc>
                <a:spcPct val="107000"/>
              </a:lnSpc>
              <a:spcBef>
                <a:spcPts val="865"/>
              </a:spcBef>
              <a:spcAft>
                <a:spcPts val="0"/>
              </a:spcAft>
            </a:pPr>
            <a:r>
              <a:rPr lang="en-US" sz="1000" i="1" dirty="0">
                <a:effectLst/>
                <a:latin typeface="Calibri" panose="020F0502020204030204" pitchFamily="34" charset="0"/>
                <a:ea typeface="Times New Roman" panose="02020603050405020304" pitchFamily="18" charset="0"/>
                <a:cs typeface="Calibri" panose="020F0502020204030204" pitchFamily="34" charset="0"/>
              </a:rPr>
              <a:t>[2]   PyTorch API Tutorials [</a:t>
            </a:r>
            <a:r>
              <a:rPr lang="en-US" sz="1000" i="1"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3"/>
              </a:rPr>
              <a:t>link</a:t>
            </a:r>
            <a:r>
              <a:rPr lang="en-US" sz="1000" i="1" dirty="0">
                <a:effectLst/>
                <a:latin typeface="Calibri" panose="020F0502020204030204" pitchFamily="34" charset="0"/>
                <a:ea typeface="Times New Roman" panose="02020603050405020304" pitchFamily="18" charset="0"/>
                <a:cs typeface="Calibri" panose="020F0502020204030204" pitchFamily="34" charset="0"/>
              </a:rPr>
              <a:t>]</a:t>
            </a:r>
            <a:endParaRPr lang="en-US" sz="1000" i="1" dirty="0">
              <a:effectLst/>
              <a:latin typeface="Calibri" panose="020F0502020204030204" pitchFamily="34" charset="0"/>
              <a:ea typeface="Calibri" panose="020F0502020204030204" pitchFamily="34" charset="0"/>
              <a:cs typeface="Times New Roman" panose="02020603050405020304" pitchFamily="18" charset="0"/>
            </a:endParaRPr>
          </a:p>
          <a:p>
            <a:pPr marL="457200" marR="19050" algn="just">
              <a:lnSpc>
                <a:spcPct val="107000"/>
              </a:lnSpc>
              <a:spcBef>
                <a:spcPts val="865"/>
              </a:spcBef>
              <a:spcAft>
                <a:spcPts val="0"/>
              </a:spcAft>
            </a:pPr>
            <a:r>
              <a:rPr lang="en-US" sz="1000" i="1" dirty="0">
                <a:effectLst/>
                <a:latin typeface="Calibri" panose="020F0502020204030204" pitchFamily="34" charset="0"/>
                <a:ea typeface="Times New Roman" panose="02020603050405020304" pitchFamily="18" charset="0"/>
                <a:cs typeface="Calibri" panose="020F0502020204030204" pitchFamily="34" charset="0"/>
              </a:rPr>
              <a:t>[3]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ImageNet Classification with Deep Convolutional Neural Networks – Alex Krizhevsky, Geoff Hinton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ction="ppaction://hlinkfile"/>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[4]   Reinforcement Learning: An Introduction – Richard S. Sutton and Andrew G. Barto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[5]   An Introduction to Markov Decision Processes – Bob Givan and Ron Parr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[6]   Deep Reinforcement Learning – David Silver – Google Deepmind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[7]</a:t>
            </a:r>
            <a:r>
              <a:rPr lang="en-US" sz="1000" i="1" dirty="0">
                <a:effectLst/>
                <a:latin typeface="Calibri" panose="020F0502020204030204" pitchFamily="34" charset="0"/>
                <a:ea typeface="Calibri" panose="020F0502020204030204" pitchFamily="34" charset="0"/>
                <a:cs typeface="Calibri" panose="020F0502020204030204" pitchFamily="34" charset="0"/>
              </a:rPr>
              <a:t>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Residual algorithms: Reinforcement learning with function approximation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[8]   A neuro-evolution approach to general Atari game playing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Times New Roman" panose="02020603050405020304" pitchFamily="18" charset="0"/>
                <a:cs typeface="Calibri" panose="020F0502020204030204" pitchFamily="34" charset="0"/>
              </a:rPr>
              <a:t>[9]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Actor-critic reinforcement learning with energy-based policies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0"/>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[10] Deep Reinforcement Learning in Action – GitHub Repository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1"/>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[11] Bayesian Learning of recursively factored environments – Marc Bellamare, Joel Veness,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2"/>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pPr marL="457200" marR="19050" algn="just">
              <a:lnSpc>
                <a:spcPct val="107000"/>
              </a:lnSpc>
              <a:spcBef>
                <a:spcPts val="865"/>
              </a:spcBef>
              <a:spcAft>
                <a:spcPts val="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rPr>
              <a:t>[12] Machine Learning for Aerial Image Labeling - Volodymyr Mnih’s thesis [</a:t>
            </a:r>
            <a:r>
              <a:rPr lang="en-US" sz="1000"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3"/>
              </a:rPr>
              <a:t>link</a:t>
            </a:r>
            <a:r>
              <a:rPr lang="en-US" sz="1000" i="1"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77062382"/>
      </p:ext>
    </p:extLst>
  </p:cSld>
  <p:clrMapOvr>
    <a:masterClrMapping/>
  </p:clrMapOvr>
</p:sld>
</file>

<file path=ppt/theme/theme1.xml><?xml version="1.0" encoding="utf-8"?>
<a:theme xmlns:a="http://schemas.openxmlformats.org/drawingml/2006/main" name="Office Theme">
  <a:themeElements>
    <a:clrScheme name="UMD - colors">
      <a:dk1>
        <a:srgbClr val="2A2F30"/>
      </a:dk1>
      <a:lt1>
        <a:srgbClr val="F4F1F1"/>
      </a:lt1>
      <a:dk2>
        <a:srgbClr val="2A2F30"/>
      </a:dk2>
      <a:lt2>
        <a:srgbClr val="FFFFFE"/>
      </a:lt2>
      <a:accent1>
        <a:srgbClr val="C30A29"/>
      </a:accent1>
      <a:accent2>
        <a:srgbClr val="F9C51A"/>
      </a:accent2>
      <a:accent3>
        <a:srgbClr val="E68320"/>
      </a:accent3>
      <a:accent4>
        <a:srgbClr val="4070FF"/>
      </a:accent4>
      <a:accent5>
        <a:srgbClr val="60E653"/>
      </a:accent5>
      <a:accent6>
        <a:srgbClr val="2DE6C6"/>
      </a:accent6>
      <a:hlink>
        <a:srgbClr val="C30A29"/>
      </a:hlink>
      <a:folHlink>
        <a:srgbClr val="6F75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365</Words>
  <Application>Microsoft Office PowerPoint</Application>
  <PresentationFormat>On-screen Show (16:9)</PresentationFormat>
  <Paragraphs>38</Paragraphs>
  <Slides>10</Slides>
  <Notes>4</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Office Theme</vt:lpstr>
      <vt:lpstr>Playing Atari with Deep Reinforcement Learning</vt:lpstr>
      <vt:lpstr>What is Reinforcement Learning ?</vt:lpstr>
      <vt:lpstr>Markov Decision Process</vt:lpstr>
      <vt:lpstr>Bellman Equation</vt:lpstr>
      <vt:lpstr>Deep Reinforcement Learning</vt:lpstr>
      <vt:lpstr>Convolutional Neural Network</vt:lpstr>
      <vt:lpstr>Simulation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Atari with Deep Reinforcement Learning</dc:title>
  <cp:lastModifiedBy>Paras Sunil Savnani</cp:lastModifiedBy>
  <cp:revision>5</cp:revision>
  <dcterms:modified xsi:type="dcterms:W3CDTF">2021-11-25T01:09:25Z</dcterms:modified>
</cp:coreProperties>
</file>