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5" autoAdjust="0"/>
    <p:restoredTop sz="94660"/>
  </p:normalViewPr>
  <p:slideViewPr>
    <p:cSldViewPr snapToGrid="0">
      <p:cViewPr varScale="1">
        <p:scale>
          <a:sx n="67" d="100"/>
          <a:sy n="67" d="100"/>
        </p:scale>
        <p:origin x="45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16605B3-2F9C-4AC4-AD82-E2FC9D095548}" type="datetimeFigureOut">
              <a:rPr lang="en-US" smtClean="0"/>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35B97-C88A-49C5-9E0B-9FBB3E77DA57}" type="slidenum">
              <a:rPr lang="en-US" smtClean="0"/>
              <a:t>‹#›</a:t>
            </a:fld>
            <a:endParaRPr lang="en-US"/>
          </a:p>
        </p:txBody>
      </p:sp>
    </p:spTree>
    <p:extLst>
      <p:ext uri="{BB962C8B-B14F-4D97-AF65-F5344CB8AC3E}">
        <p14:creationId xmlns:p14="http://schemas.microsoft.com/office/powerpoint/2010/main" val="4067441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16605B3-2F9C-4AC4-AD82-E2FC9D095548}" type="datetimeFigureOut">
              <a:rPr lang="en-US" smtClean="0"/>
              <a:t>9/4/2018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E35B97-C88A-49C5-9E0B-9FBB3E77DA57}" type="slidenum">
              <a:rPr lang="en-US" smtClean="0"/>
              <a:t>‹#›</a:t>
            </a:fld>
            <a:endParaRPr lang="en-US"/>
          </a:p>
        </p:txBody>
      </p:sp>
    </p:spTree>
    <p:extLst>
      <p:ext uri="{BB962C8B-B14F-4D97-AF65-F5344CB8AC3E}">
        <p14:creationId xmlns:p14="http://schemas.microsoft.com/office/powerpoint/2010/main" val="3643113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316605B3-2F9C-4AC4-AD82-E2FC9D095548}" type="datetimeFigureOut">
              <a:rPr lang="en-US" smtClean="0"/>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35B97-C88A-49C5-9E0B-9FBB3E77DA57}" type="slidenum">
              <a:rPr lang="en-US" smtClean="0"/>
              <a:t>‹#›</a:t>
            </a:fld>
            <a:endParaRPr lang="en-US"/>
          </a:p>
        </p:txBody>
      </p:sp>
    </p:spTree>
    <p:extLst>
      <p:ext uri="{BB962C8B-B14F-4D97-AF65-F5344CB8AC3E}">
        <p14:creationId xmlns:p14="http://schemas.microsoft.com/office/powerpoint/2010/main" val="5149328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316605B3-2F9C-4AC4-AD82-E2FC9D095548}" type="datetimeFigureOut">
              <a:rPr lang="en-US" smtClean="0"/>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35B97-C88A-49C5-9E0B-9FBB3E77DA57}"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620350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16605B3-2F9C-4AC4-AD82-E2FC9D095548}" type="datetimeFigureOut">
              <a:rPr lang="en-US" smtClean="0"/>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35B97-C88A-49C5-9E0B-9FBB3E77DA57}" type="slidenum">
              <a:rPr lang="en-US" smtClean="0"/>
              <a:t>‹#›</a:t>
            </a:fld>
            <a:endParaRPr lang="en-US"/>
          </a:p>
        </p:txBody>
      </p:sp>
    </p:spTree>
    <p:extLst>
      <p:ext uri="{BB962C8B-B14F-4D97-AF65-F5344CB8AC3E}">
        <p14:creationId xmlns:p14="http://schemas.microsoft.com/office/powerpoint/2010/main" val="13085019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16605B3-2F9C-4AC4-AD82-E2FC9D095548}" type="datetimeFigureOut">
              <a:rPr lang="en-US" smtClean="0"/>
              <a:t>9/4/2018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35B97-C88A-49C5-9E0B-9FBB3E77DA57}" type="slidenum">
              <a:rPr lang="en-US" smtClean="0"/>
              <a:t>‹#›</a:t>
            </a:fld>
            <a:endParaRPr lang="en-US"/>
          </a:p>
        </p:txBody>
      </p:sp>
    </p:spTree>
    <p:extLst>
      <p:ext uri="{BB962C8B-B14F-4D97-AF65-F5344CB8AC3E}">
        <p14:creationId xmlns:p14="http://schemas.microsoft.com/office/powerpoint/2010/main" val="23661039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16605B3-2F9C-4AC4-AD82-E2FC9D095548}" type="datetimeFigureOut">
              <a:rPr lang="en-US" smtClean="0"/>
              <a:t>9/4/2018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35B97-C88A-49C5-9E0B-9FBB3E77DA57}" type="slidenum">
              <a:rPr lang="en-US" smtClean="0"/>
              <a:t>‹#›</a:t>
            </a:fld>
            <a:endParaRPr lang="en-US"/>
          </a:p>
        </p:txBody>
      </p:sp>
    </p:spTree>
    <p:extLst>
      <p:ext uri="{BB962C8B-B14F-4D97-AF65-F5344CB8AC3E}">
        <p14:creationId xmlns:p14="http://schemas.microsoft.com/office/powerpoint/2010/main" val="39758434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6605B3-2F9C-4AC4-AD82-E2FC9D095548}" type="datetimeFigureOut">
              <a:rPr lang="en-US" smtClean="0"/>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35B97-C88A-49C5-9E0B-9FBB3E77DA57}" type="slidenum">
              <a:rPr lang="en-US" smtClean="0"/>
              <a:t>‹#›</a:t>
            </a:fld>
            <a:endParaRPr lang="en-US"/>
          </a:p>
        </p:txBody>
      </p:sp>
    </p:spTree>
    <p:extLst>
      <p:ext uri="{BB962C8B-B14F-4D97-AF65-F5344CB8AC3E}">
        <p14:creationId xmlns:p14="http://schemas.microsoft.com/office/powerpoint/2010/main" val="12708349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6605B3-2F9C-4AC4-AD82-E2FC9D095548}" type="datetimeFigureOut">
              <a:rPr lang="en-US" smtClean="0"/>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35B97-C88A-49C5-9E0B-9FBB3E77DA57}" type="slidenum">
              <a:rPr lang="en-US" smtClean="0"/>
              <a:t>‹#›</a:t>
            </a:fld>
            <a:endParaRPr lang="en-US"/>
          </a:p>
        </p:txBody>
      </p:sp>
    </p:spTree>
    <p:extLst>
      <p:ext uri="{BB962C8B-B14F-4D97-AF65-F5344CB8AC3E}">
        <p14:creationId xmlns:p14="http://schemas.microsoft.com/office/powerpoint/2010/main" val="2266944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16605B3-2F9C-4AC4-AD82-E2FC9D095548}" type="datetimeFigureOut">
              <a:rPr lang="en-US" smtClean="0"/>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35B97-C88A-49C5-9E0B-9FBB3E77DA57}" type="slidenum">
              <a:rPr lang="en-US" smtClean="0"/>
              <a:t>‹#›</a:t>
            </a:fld>
            <a:endParaRPr lang="en-US"/>
          </a:p>
        </p:txBody>
      </p:sp>
    </p:spTree>
    <p:extLst>
      <p:ext uri="{BB962C8B-B14F-4D97-AF65-F5344CB8AC3E}">
        <p14:creationId xmlns:p14="http://schemas.microsoft.com/office/powerpoint/2010/main" val="428401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16605B3-2F9C-4AC4-AD82-E2FC9D095548}" type="datetimeFigureOut">
              <a:rPr lang="en-US" smtClean="0"/>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35B97-C88A-49C5-9E0B-9FBB3E77DA57}" type="slidenum">
              <a:rPr lang="en-US" smtClean="0"/>
              <a:t>‹#›</a:t>
            </a:fld>
            <a:endParaRPr lang="en-US"/>
          </a:p>
        </p:txBody>
      </p:sp>
    </p:spTree>
    <p:extLst>
      <p:ext uri="{BB962C8B-B14F-4D97-AF65-F5344CB8AC3E}">
        <p14:creationId xmlns:p14="http://schemas.microsoft.com/office/powerpoint/2010/main" val="1048071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6605B3-2F9C-4AC4-AD82-E2FC9D095548}" type="datetimeFigureOut">
              <a:rPr lang="en-US" smtClean="0"/>
              <a:t>9/4/2018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E35B97-C88A-49C5-9E0B-9FBB3E77DA57}" type="slidenum">
              <a:rPr lang="en-US" smtClean="0"/>
              <a:t>‹#›</a:t>
            </a:fld>
            <a:endParaRPr lang="en-US"/>
          </a:p>
        </p:txBody>
      </p:sp>
    </p:spTree>
    <p:extLst>
      <p:ext uri="{BB962C8B-B14F-4D97-AF65-F5344CB8AC3E}">
        <p14:creationId xmlns:p14="http://schemas.microsoft.com/office/powerpoint/2010/main" val="3810831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6605B3-2F9C-4AC4-AD82-E2FC9D095548}" type="datetimeFigureOut">
              <a:rPr lang="en-US" smtClean="0"/>
              <a:t>9/4/2018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E35B97-C88A-49C5-9E0B-9FBB3E77DA57}" type="slidenum">
              <a:rPr lang="en-US" smtClean="0"/>
              <a:t>‹#›</a:t>
            </a:fld>
            <a:endParaRPr lang="en-US"/>
          </a:p>
        </p:txBody>
      </p:sp>
    </p:spTree>
    <p:extLst>
      <p:ext uri="{BB962C8B-B14F-4D97-AF65-F5344CB8AC3E}">
        <p14:creationId xmlns:p14="http://schemas.microsoft.com/office/powerpoint/2010/main" val="488341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16605B3-2F9C-4AC4-AD82-E2FC9D095548}" type="datetimeFigureOut">
              <a:rPr lang="en-US" smtClean="0"/>
              <a:t>9/4/2018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FE35B97-C88A-49C5-9E0B-9FBB3E77DA57}" type="slidenum">
              <a:rPr lang="en-US" smtClean="0"/>
              <a:t>‹#›</a:t>
            </a:fld>
            <a:endParaRPr lang="en-US"/>
          </a:p>
        </p:txBody>
      </p:sp>
    </p:spTree>
    <p:extLst>
      <p:ext uri="{BB962C8B-B14F-4D97-AF65-F5344CB8AC3E}">
        <p14:creationId xmlns:p14="http://schemas.microsoft.com/office/powerpoint/2010/main" val="2181388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16605B3-2F9C-4AC4-AD82-E2FC9D095548}" type="datetimeFigureOut">
              <a:rPr lang="en-US" smtClean="0"/>
              <a:t>9/4/2018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FE35B97-C88A-49C5-9E0B-9FBB3E77DA57}" type="slidenum">
              <a:rPr lang="en-US" smtClean="0"/>
              <a:t>‹#›</a:t>
            </a:fld>
            <a:endParaRPr lang="en-US"/>
          </a:p>
        </p:txBody>
      </p:sp>
    </p:spTree>
    <p:extLst>
      <p:ext uri="{BB962C8B-B14F-4D97-AF65-F5344CB8AC3E}">
        <p14:creationId xmlns:p14="http://schemas.microsoft.com/office/powerpoint/2010/main" val="1759491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316605B3-2F9C-4AC4-AD82-E2FC9D095548}" type="datetimeFigureOut">
              <a:rPr lang="en-US" smtClean="0"/>
              <a:t>9/4/2018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FE35B97-C88A-49C5-9E0B-9FBB3E77DA57}" type="slidenum">
              <a:rPr lang="en-US" smtClean="0"/>
              <a:t>‹#›</a:t>
            </a:fld>
            <a:endParaRPr lang="en-US"/>
          </a:p>
        </p:txBody>
      </p:sp>
    </p:spTree>
    <p:extLst>
      <p:ext uri="{BB962C8B-B14F-4D97-AF65-F5344CB8AC3E}">
        <p14:creationId xmlns:p14="http://schemas.microsoft.com/office/powerpoint/2010/main" val="2148385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16605B3-2F9C-4AC4-AD82-E2FC9D095548}" type="datetimeFigureOut">
              <a:rPr lang="en-US" smtClean="0"/>
              <a:t>9/4/2018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E35B97-C88A-49C5-9E0B-9FBB3E77DA57}" type="slidenum">
              <a:rPr lang="en-US" smtClean="0"/>
              <a:t>‹#›</a:t>
            </a:fld>
            <a:endParaRPr lang="en-US"/>
          </a:p>
        </p:txBody>
      </p:sp>
    </p:spTree>
    <p:extLst>
      <p:ext uri="{BB962C8B-B14F-4D97-AF65-F5344CB8AC3E}">
        <p14:creationId xmlns:p14="http://schemas.microsoft.com/office/powerpoint/2010/main" val="2374859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16605B3-2F9C-4AC4-AD82-E2FC9D095548}" type="datetimeFigureOut">
              <a:rPr lang="en-US" smtClean="0"/>
              <a:t>9/4/2018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FE35B97-C88A-49C5-9E0B-9FBB3E77DA57}" type="slidenum">
              <a:rPr lang="en-US" smtClean="0"/>
              <a:t>‹#›</a:t>
            </a:fld>
            <a:endParaRPr lang="en-US"/>
          </a:p>
        </p:txBody>
      </p:sp>
    </p:spTree>
    <p:extLst>
      <p:ext uri="{BB962C8B-B14F-4D97-AF65-F5344CB8AC3E}">
        <p14:creationId xmlns:p14="http://schemas.microsoft.com/office/powerpoint/2010/main" val="176815372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bai.org/banking-strategies/article-detail/high-tech-wrecking-balls-the-five-biggest-cyber-threats-to-banks-in-2018" TargetMode="External"/><Relationship Id="rId2" Type="http://schemas.openxmlformats.org/officeDocument/2006/relationships/hyperlink" Target="https://blog.gemalto.com/security/2016/06/01/layered-security-banks-physical-digital-parallel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635AEAB-9F6B-4226-A482-24F8880E379F}"/>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l="11111"/>
          <a:stretch/>
        </p:blipFill>
        <p:spPr>
          <a:xfrm>
            <a:off x="20" y="10"/>
            <a:ext cx="12191980" cy="6857990"/>
          </a:xfrm>
          <a:prstGeom prst="rect">
            <a:avLst/>
          </a:prstGeom>
        </p:spPr>
      </p:pic>
      <p:sp>
        <p:nvSpPr>
          <p:cNvPr id="14" name="Rectangle 9">
            <a:extLst>
              <a:ext uri="{FF2B5EF4-FFF2-40B4-BE49-F238E27FC236}">
                <a16:creationId xmlns:a16="http://schemas.microsoft.com/office/drawing/2014/main" id="{C73A1314-2070-446E-B692-C78D88AAB9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57800" y="0"/>
            <a:ext cx="5865812"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Rectangle 11">
            <a:extLst>
              <a:ext uri="{FF2B5EF4-FFF2-40B4-BE49-F238E27FC236}">
                <a16:creationId xmlns:a16="http://schemas.microsoft.com/office/drawing/2014/main" id="{2B65E6B8-0D17-4912-97E4-60B47A511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5257800" y="1295400"/>
            <a:ext cx="5867400" cy="5562600"/>
          </a:xfrm>
          <a:prstGeom prst="rect">
            <a:avLst/>
          </a:prstGeom>
          <a:solidFill>
            <a:schemeClr val="bg1">
              <a:alpha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CB1179-409D-4B9F-9C5E-54A3CEBC3C34}"/>
              </a:ext>
            </a:extLst>
          </p:cNvPr>
          <p:cNvSpPr>
            <a:spLocks noGrp="1"/>
          </p:cNvSpPr>
          <p:nvPr>
            <p:ph type="ctrTitle"/>
          </p:nvPr>
        </p:nvSpPr>
        <p:spPr>
          <a:xfrm>
            <a:off x="5418161" y="1447800"/>
            <a:ext cx="4562452" cy="3253378"/>
          </a:xfrm>
        </p:spPr>
        <p:txBody>
          <a:bodyPr>
            <a:normAutofit/>
          </a:bodyPr>
          <a:lstStyle/>
          <a:p>
            <a:r>
              <a:rPr lang="en-US" sz="4800" dirty="0"/>
              <a:t>Case Study: Bank Security</a:t>
            </a:r>
          </a:p>
        </p:txBody>
      </p:sp>
      <p:sp>
        <p:nvSpPr>
          <p:cNvPr id="3" name="Subtitle 2">
            <a:extLst>
              <a:ext uri="{FF2B5EF4-FFF2-40B4-BE49-F238E27FC236}">
                <a16:creationId xmlns:a16="http://schemas.microsoft.com/office/drawing/2014/main" id="{CC7F49F4-DAD0-4A5E-9787-FC1C771A55DC}"/>
              </a:ext>
            </a:extLst>
          </p:cNvPr>
          <p:cNvSpPr>
            <a:spLocks noGrp="1"/>
          </p:cNvSpPr>
          <p:nvPr>
            <p:ph type="subTitle" idx="1"/>
          </p:nvPr>
        </p:nvSpPr>
        <p:spPr>
          <a:xfrm>
            <a:off x="5418161" y="4701178"/>
            <a:ext cx="4562452" cy="937622"/>
          </a:xfrm>
        </p:spPr>
        <p:txBody>
          <a:bodyPr>
            <a:normAutofit/>
          </a:bodyPr>
          <a:lstStyle/>
          <a:p>
            <a:r>
              <a:rPr lang="en-US" sz="1800" dirty="0"/>
              <a:t>By: Savon Jackson</a:t>
            </a:r>
          </a:p>
        </p:txBody>
      </p:sp>
    </p:spTree>
    <p:extLst>
      <p:ext uri="{BB962C8B-B14F-4D97-AF65-F5344CB8AC3E}">
        <p14:creationId xmlns:p14="http://schemas.microsoft.com/office/powerpoint/2010/main" val="2003117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613D2-E82A-4B8B-9230-432C9DDB5B5C}"/>
              </a:ext>
            </a:extLst>
          </p:cNvPr>
          <p:cNvSpPr>
            <a:spLocks noGrp="1"/>
          </p:cNvSpPr>
          <p:nvPr>
            <p:ph type="title"/>
          </p:nvPr>
        </p:nvSpPr>
        <p:spPr>
          <a:xfrm>
            <a:off x="648930" y="629266"/>
            <a:ext cx="9252154" cy="1223983"/>
          </a:xfrm>
        </p:spPr>
        <p:txBody>
          <a:bodyPr>
            <a:normAutofit/>
          </a:bodyPr>
          <a:lstStyle/>
          <a:p>
            <a:r>
              <a:rPr lang="en-US" dirty="0"/>
              <a:t>Evolution of Bank</a:t>
            </a:r>
          </a:p>
        </p:txBody>
      </p:sp>
      <p:pic>
        <p:nvPicPr>
          <p:cNvPr id="10" name="Content Placeholder 6">
            <a:extLst>
              <a:ext uri="{FF2B5EF4-FFF2-40B4-BE49-F238E27FC236}">
                <a16:creationId xmlns:a16="http://schemas.microsoft.com/office/drawing/2014/main" id="{CF2B532A-B028-4DD7-BC31-6ADA2D9E963E}"/>
              </a:ext>
            </a:extLst>
          </p:cNvPr>
          <p:cNvPicPr>
            <a:picLocks noChangeAspect="1"/>
          </p:cNvPicPr>
          <p:nvPr/>
        </p:nvPicPr>
        <p:blipFill rotWithShape="1">
          <a:blip r:embed="rId3">
            <a:extLst>
              <a:ext uri="{28A0092B-C50C-407E-A947-70E740481C1C}">
                <a14:useLocalDpi xmlns:a14="http://schemas.microsoft.com/office/drawing/2010/main" val="0"/>
              </a:ext>
            </a:extLst>
          </a:blip>
          <a:srcRect r="13071" b="-2"/>
          <a:stretch/>
        </p:blipFill>
        <p:spPr>
          <a:xfrm>
            <a:off x="648930" y="2052213"/>
            <a:ext cx="5451627" cy="4196185"/>
          </a:xfrm>
          <a:prstGeom prst="rect">
            <a:avLst/>
          </a:prstGeom>
          <a:effectLst>
            <a:outerShdw blurRad="50800" dist="38100" dir="5400000" algn="t" rotWithShape="0">
              <a:prstClr val="black">
                <a:alpha val="43000"/>
              </a:prstClr>
            </a:outerShdw>
          </a:effectLst>
        </p:spPr>
      </p:pic>
      <p:sp>
        <p:nvSpPr>
          <p:cNvPr id="24" name="Content Placeholder 11">
            <a:extLst>
              <a:ext uri="{FF2B5EF4-FFF2-40B4-BE49-F238E27FC236}">
                <a16:creationId xmlns:a16="http://schemas.microsoft.com/office/drawing/2014/main" id="{0F3EFAA4-B3F9-40F0-B0CA-CA6B47BDF768}"/>
              </a:ext>
            </a:extLst>
          </p:cNvPr>
          <p:cNvSpPr>
            <a:spLocks noGrp="1"/>
          </p:cNvSpPr>
          <p:nvPr>
            <p:ph idx="1"/>
          </p:nvPr>
        </p:nvSpPr>
        <p:spPr>
          <a:xfrm>
            <a:off x="6750752" y="1330960"/>
            <a:ext cx="4338409" cy="4917439"/>
          </a:xfrm>
        </p:spPr>
        <p:txBody>
          <a:bodyPr>
            <a:normAutofit/>
          </a:bodyPr>
          <a:lstStyle/>
          <a:p>
            <a:pPr>
              <a:lnSpc>
                <a:spcPct val="90000"/>
              </a:lnSpc>
            </a:pPr>
            <a:r>
              <a:rPr lang="en-US" dirty="0"/>
              <a:t>Until the 1979, all  transaction took place inside the banks. So  in order taking anything out of the bank legally or otherwise they would have to physically be there. So security normally include armed guards, camera. </a:t>
            </a:r>
          </a:p>
          <a:p>
            <a:pPr>
              <a:lnSpc>
                <a:spcPct val="90000"/>
              </a:lnSpc>
            </a:pPr>
            <a:r>
              <a:rPr lang="en-US" dirty="0"/>
              <a:t>In 1980 four Major Banks- Citibank, Chase Bank, Chemical Banks, and Manufactures Hanover started offering home banking services. </a:t>
            </a:r>
          </a:p>
          <a:p>
            <a:pPr>
              <a:lnSpc>
                <a:spcPct val="90000"/>
              </a:lnSpc>
            </a:pPr>
            <a:r>
              <a:rPr lang="en-US" dirty="0"/>
              <a:t>Later in 1999 a European Banks over mobile banking.</a:t>
            </a:r>
          </a:p>
          <a:p>
            <a:pPr>
              <a:lnSpc>
                <a:spcPct val="90000"/>
              </a:lnSpc>
            </a:pPr>
            <a:endParaRPr lang="en-US" dirty="0"/>
          </a:p>
        </p:txBody>
      </p:sp>
    </p:spTree>
    <p:extLst>
      <p:ext uri="{BB962C8B-B14F-4D97-AF65-F5344CB8AC3E}">
        <p14:creationId xmlns:p14="http://schemas.microsoft.com/office/powerpoint/2010/main" val="1593306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33">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8AE7ED-5C22-493C-9191-0C1F3C0C9C63}"/>
              </a:ext>
            </a:extLst>
          </p:cNvPr>
          <p:cNvSpPr>
            <a:spLocks noGrp="1"/>
          </p:cNvSpPr>
          <p:nvPr>
            <p:ph type="title"/>
          </p:nvPr>
        </p:nvSpPr>
        <p:spPr>
          <a:xfrm>
            <a:off x="648931" y="629267"/>
            <a:ext cx="4166510" cy="1331614"/>
          </a:xfrm>
        </p:spPr>
        <p:txBody>
          <a:bodyPr>
            <a:normAutofit/>
          </a:bodyPr>
          <a:lstStyle/>
          <a:p>
            <a:r>
              <a:rPr lang="en-US" dirty="0">
                <a:solidFill>
                  <a:srgbClr val="EBEBEB"/>
                </a:solidFill>
              </a:rPr>
              <a:t>Cyber Threats </a:t>
            </a:r>
          </a:p>
        </p:txBody>
      </p:sp>
      <p:sp>
        <p:nvSpPr>
          <p:cNvPr id="3" name="Content Placeholder 2">
            <a:extLst>
              <a:ext uri="{FF2B5EF4-FFF2-40B4-BE49-F238E27FC236}">
                <a16:creationId xmlns:a16="http://schemas.microsoft.com/office/drawing/2014/main" id="{777CBD38-61B0-4D54-A85D-78A6B9675267}"/>
              </a:ext>
            </a:extLst>
          </p:cNvPr>
          <p:cNvSpPr>
            <a:spLocks noGrp="1"/>
          </p:cNvSpPr>
          <p:nvPr>
            <p:ph idx="1"/>
          </p:nvPr>
        </p:nvSpPr>
        <p:spPr>
          <a:xfrm>
            <a:off x="648931" y="1960882"/>
            <a:ext cx="4166509" cy="4262938"/>
          </a:xfrm>
        </p:spPr>
        <p:txBody>
          <a:bodyPr>
            <a:normAutofit/>
          </a:bodyPr>
          <a:lstStyle/>
          <a:p>
            <a:pPr marL="0" indent="0">
              <a:buNone/>
            </a:pPr>
            <a:r>
              <a:rPr lang="en-US" dirty="0">
                <a:solidFill>
                  <a:srgbClr val="EBEBEB"/>
                </a:solidFill>
              </a:rPr>
              <a:t>With advance in technology and the convince of online banking, the risk to banks themselves increase because of cyber attacks.</a:t>
            </a:r>
          </a:p>
          <a:p>
            <a:pPr marL="0" indent="0">
              <a:buNone/>
            </a:pPr>
            <a:r>
              <a:rPr lang="en-US" dirty="0">
                <a:solidFill>
                  <a:srgbClr val="EBEBEB"/>
                </a:solidFill>
              </a:rPr>
              <a:t>Banks are constantly being barrage by cyber threats. In the last 12months there were over 85 cyber breach attempt with 36% of them succeeding in taking data.</a:t>
            </a:r>
          </a:p>
          <a:p>
            <a:pPr marL="0" indent="0">
              <a:buNone/>
            </a:pPr>
            <a:r>
              <a:rPr lang="en-US" dirty="0">
                <a:solidFill>
                  <a:srgbClr val="EBEBEB"/>
                </a:solidFill>
              </a:rPr>
              <a:t> </a:t>
            </a:r>
          </a:p>
        </p:txBody>
      </p:sp>
      <p:sp>
        <p:nvSpPr>
          <p:cNvPr id="44"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45" name="Rectangle 37">
            <a:extLst>
              <a:ext uri="{FF2B5EF4-FFF2-40B4-BE49-F238E27FC236}">
                <a16:creationId xmlns:a16="http://schemas.microsoft.com/office/drawing/2014/main" id="{126C04EF-6428-472D-B316-74A19385B0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6" name="Freeform 5">
            <a:extLst>
              <a:ext uri="{FF2B5EF4-FFF2-40B4-BE49-F238E27FC236}">
                <a16:creationId xmlns:a16="http://schemas.microsoft.com/office/drawing/2014/main" id="{AE50896D-AACB-4C0A-855D-ECEFB4A0D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p>
      <p:pic>
        <p:nvPicPr>
          <p:cNvPr id="5" name="Picture 4">
            <a:extLst>
              <a:ext uri="{FF2B5EF4-FFF2-40B4-BE49-F238E27FC236}">
                <a16:creationId xmlns:a16="http://schemas.microsoft.com/office/drawing/2014/main" id="{D8CD744B-DF66-4FBA-8BBF-CC6AE8D99A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3992" y="1615672"/>
            <a:ext cx="5449889" cy="3626653"/>
          </a:xfrm>
          <a:prstGeom prst="rect">
            <a:avLst/>
          </a:prstGeom>
          <a:effectLst/>
        </p:spPr>
      </p:pic>
      <p:sp>
        <p:nvSpPr>
          <p:cNvPr id="42" name="Rectangle 41">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50392981"/>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149B2-D5E2-4C38-A925-54000ED8DAC6}"/>
              </a:ext>
            </a:extLst>
          </p:cNvPr>
          <p:cNvSpPr>
            <a:spLocks noGrp="1"/>
          </p:cNvSpPr>
          <p:nvPr>
            <p:ph type="title"/>
          </p:nvPr>
        </p:nvSpPr>
        <p:spPr>
          <a:xfrm>
            <a:off x="6996108" y="-14748"/>
            <a:ext cx="3307744" cy="1641986"/>
          </a:xfrm>
        </p:spPr>
        <p:txBody>
          <a:bodyPr>
            <a:normAutofit fontScale="90000"/>
          </a:bodyPr>
          <a:lstStyle/>
          <a:p>
            <a:r>
              <a:rPr lang="en-US" dirty="0"/>
              <a:t>Cyber threats To Banks</a:t>
            </a:r>
          </a:p>
        </p:txBody>
      </p:sp>
      <p:pic>
        <p:nvPicPr>
          <p:cNvPr id="9" name="Picture 8">
            <a:extLst>
              <a:ext uri="{FF2B5EF4-FFF2-40B4-BE49-F238E27FC236}">
                <a16:creationId xmlns:a16="http://schemas.microsoft.com/office/drawing/2014/main" id="{AE866657-220D-48B6-AA58-78711BE0BF06}"/>
              </a:ext>
            </a:extLst>
          </p:cNvPr>
          <p:cNvPicPr>
            <a:picLocks noChangeAspect="1"/>
          </p:cNvPicPr>
          <p:nvPr/>
        </p:nvPicPr>
        <p:blipFill rotWithShape="1">
          <a:blip r:embed="rId3">
            <a:extLst>
              <a:ext uri="{28A0092B-C50C-407E-A947-70E740481C1C}">
                <a14:useLocalDpi xmlns:a14="http://schemas.microsoft.com/office/drawing/2010/main" val="0"/>
              </a:ext>
            </a:extLst>
          </a:blip>
          <a:srcRect l="16611" r="16740"/>
          <a:stretch/>
        </p:blipFill>
        <p:spPr>
          <a:xfrm>
            <a:off x="-2" y="10"/>
            <a:ext cx="6094407" cy="6857990"/>
          </a:xfrm>
          <a:prstGeom prst="rect">
            <a:avLst/>
          </a:prstGeom>
        </p:spPr>
      </p:pic>
      <p:sp>
        <p:nvSpPr>
          <p:cNvPr id="3" name="Content Placeholder 2">
            <a:extLst>
              <a:ext uri="{FF2B5EF4-FFF2-40B4-BE49-F238E27FC236}">
                <a16:creationId xmlns:a16="http://schemas.microsoft.com/office/drawing/2014/main" id="{2550284D-401B-4D40-92C8-2E2DAC7EF334}"/>
              </a:ext>
            </a:extLst>
          </p:cNvPr>
          <p:cNvSpPr>
            <a:spLocks noGrp="1"/>
          </p:cNvSpPr>
          <p:nvPr>
            <p:ph idx="1"/>
          </p:nvPr>
        </p:nvSpPr>
        <p:spPr>
          <a:xfrm>
            <a:off x="6792908" y="1767841"/>
            <a:ext cx="3307744" cy="2936240"/>
          </a:xfrm>
        </p:spPr>
        <p:txBody>
          <a:bodyPr>
            <a:normAutofit fontScale="92500" lnSpcReduction="20000"/>
          </a:bodyPr>
          <a:lstStyle/>
          <a:p>
            <a:r>
              <a:rPr lang="en-US" dirty="0"/>
              <a:t>Other threats include other countries &amp; synthetic fraud which person creates an identity. </a:t>
            </a:r>
          </a:p>
          <a:p>
            <a:r>
              <a:rPr lang="en-US" dirty="0"/>
              <a:t> North Korean is prime example of threats from other counties.  Hitting a bank in Taiwan for over $60million in 2016.</a:t>
            </a:r>
          </a:p>
        </p:txBody>
      </p:sp>
    </p:spTree>
    <p:extLst>
      <p:ext uri="{BB962C8B-B14F-4D97-AF65-F5344CB8AC3E}">
        <p14:creationId xmlns:p14="http://schemas.microsoft.com/office/powerpoint/2010/main" val="4059451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957BA-C430-4689-88E3-41B6DB8F2EDB}"/>
              </a:ext>
            </a:extLst>
          </p:cNvPr>
          <p:cNvSpPr>
            <a:spLocks noGrp="1"/>
          </p:cNvSpPr>
          <p:nvPr>
            <p:ph type="title"/>
          </p:nvPr>
        </p:nvSpPr>
        <p:spPr>
          <a:xfrm>
            <a:off x="648930" y="629266"/>
            <a:ext cx="9252154" cy="1223983"/>
          </a:xfrm>
        </p:spPr>
        <p:txBody>
          <a:bodyPr>
            <a:normAutofit/>
          </a:bodyPr>
          <a:lstStyle/>
          <a:p>
            <a:r>
              <a:rPr lang="en-US" sz="3900" dirty="0"/>
              <a:t>What are Banks Doing to prevent this.</a:t>
            </a:r>
          </a:p>
        </p:txBody>
      </p:sp>
      <p:sp>
        <p:nvSpPr>
          <p:cNvPr id="3" name="Content Placeholder 2">
            <a:extLst>
              <a:ext uri="{FF2B5EF4-FFF2-40B4-BE49-F238E27FC236}">
                <a16:creationId xmlns:a16="http://schemas.microsoft.com/office/drawing/2014/main" id="{90934507-A2E1-446F-B43C-6E4D84630DBF}"/>
              </a:ext>
            </a:extLst>
          </p:cNvPr>
          <p:cNvSpPr>
            <a:spLocks noGrp="1"/>
          </p:cNvSpPr>
          <p:nvPr>
            <p:ph idx="1"/>
          </p:nvPr>
        </p:nvSpPr>
        <p:spPr>
          <a:xfrm>
            <a:off x="1103311" y="2052214"/>
            <a:ext cx="4338409" cy="4196185"/>
          </a:xfrm>
        </p:spPr>
        <p:txBody>
          <a:bodyPr>
            <a:normAutofit fontScale="92500" lnSpcReduction="20000"/>
          </a:bodyPr>
          <a:lstStyle/>
          <a:p>
            <a:r>
              <a:rPr lang="en-US" dirty="0"/>
              <a:t>There no fool proof way to stop  cyber attacks. Each years new ways are being created. So, what are banks doing to protect themselves and your investments?</a:t>
            </a:r>
          </a:p>
          <a:p>
            <a:r>
              <a:rPr lang="en-US" dirty="0"/>
              <a:t>Well for starter a lot of money. By 2020 banks will spend well over  $101.billion on cybersecurity software and hardware.</a:t>
            </a:r>
          </a:p>
          <a:p>
            <a:r>
              <a:rPr lang="en-US" dirty="0"/>
              <a:t> Also, when accessing information online, there are two firewall you must go through. </a:t>
            </a:r>
          </a:p>
        </p:txBody>
      </p:sp>
      <p:pic>
        <p:nvPicPr>
          <p:cNvPr id="7" name="Picture 6">
            <a:extLst>
              <a:ext uri="{FF2B5EF4-FFF2-40B4-BE49-F238E27FC236}">
                <a16:creationId xmlns:a16="http://schemas.microsoft.com/office/drawing/2014/main" id="{EEBC3E53-E3B5-4B93-9F90-3470B87F61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1916" y="2725848"/>
            <a:ext cx="5451627" cy="2848914"/>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3378716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D755D-D8EB-4BF7-BA03-61DE952EB54E}"/>
              </a:ext>
            </a:extLst>
          </p:cNvPr>
          <p:cNvSpPr>
            <a:spLocks noGrp="1"/>
          </p:cNvSpPr>
          <p:nvPr>
            <p:ph type="title"/>
          </p:nvPr>
        </p:nvSpPr>
        <p:spPr>
          <a:xfrm>
            <a:off x="650669" y="629266"/>
            <a:ext cx="3330328" cy="1641986"/>
          </a:xfrm>
        </p:spPr>
        <p:txBody>
          <a:bodyPr>
            <a:normAutofit/>
          </a:bodyPr>
          <a:lstStyle/>
          <a:p>
            <a:r>
              <a:rPr lang="en-US" dirty="0"/>
              <a:t>SAFE PASS</a:t>
            </a:r>
          </a:p>
        </p:txBody>
      </p:sp>
      <p:pic>
        <p:nvPicPr>
          <p:cNvPr id="5" name="Picture 4">
            <a:extLst>
              <a:ext uri="{FF2B5EF4-FFF2-40B4-BE49-F238E27FC236}">
                <a16:creationId xmlns:a16="http://schemas.microsoft.com/office/drawing/2014/main" id="{C500AD55-876F-4E72-809D-7116F1BFF864}"/>
              </a:ext>
            </a:extLst>
          </p:cNvPr>
          <p:cNvPicPr>
            <a:picLocks noChangeAspect="1"/>
          </p:cNvPicPr>
          <p:nvPr/>
        </p:nvPicPr>
        <p:blipFill rotWithShape="1">
          <a:blip r:embed="rId3">
            <a:extLst>
              <a:ext uri="{28A0092B-C50C-407E-A947-70E740481C1C}">
                <a14:useLocalDpi xmlns:a14="http://schemas.microsoft.com/office/drawing/2010/main" val="0"/>
              </a:ext>
            </a:extLst>
          </a:blip>
          <a:srcRect t="5186" r="-2" b="4100"/>
          <a:stretch/>
        </p:blipFill>
        <p:spPr>
          <a:xfrm>
            <a:off x="4634680" y="10"/>
            <a:ext cx="7560130" cy="6857990"/>
          </a:xfrm>
          <a:prstGeom prst="rect">
            <a:avLst/>
          </a:prstGeom>
        </p:spPr>
      </p:pic>
      <p:sp>
        <p:nvSpPr>
          <p:cNvPr id="10" name="Rectangle 9">
            <a:extLst>
              <a:ext uri="{FF2B5EF4-FFF2-40B4-BE49-F238E27FC236}">
                <a16:creationId xmlns:a16="http://schemas.microsoft.com/office/drawing/2014/main" id="{A26E2FAE-FA60-497B-B2CB-7702C6FF3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6860A48-7FA5-4617-8091-AB31DB73A503}"/>
              </a:ext>
            </a:extLst>
          </p:cNvPr>
          <p:cNvSpPr>
            <a:spLocks noGrp="1"/>
          </p:cNvSpPr>
          <p:nvPr>
            <p:ph idx="1"/>
          </p:nvPr>
        </p:nvSpPr>
        <p:spPr>
          <a:xfrm>
            <a:off x="650669" y="2438400"/>
            <a:ext cx="3330328" cy="3809999"/>
          </a:xfrm>
        </p:spPr>
        <p:txBody>
          <a:bodyPr>
            <a:normAutofit/>
          </a:bodyPr>
          <a:lstStyle/>
          <a:p>
            <a:r>
              <a:rPr lang="en-US" dirty="0"/>
              <a:t>Bank of America Introduce “Safe Pass.”</a:t>
            </a:r>
          </a:p>
          <a:p>
            <a:r>
              <a:rPr lang="en-US" dirty="0"/>
              <a:t>Safe Pass - a six-digit one time use pass code is generated which is used to complete  online transactions which can be sent directly to your mobile phone. </a:t>
            </a:r>
          </a:p>
        </p:txBody>
      </p:sp>
    </p:spTree>
    <p:extLst>
      <p:ext uri="{BB962C8B-B14F-4D97-AF65-F5344CB8AC3E}">
        <p14:creationId xmlns:p14="http://schemas.microsoft.com/office/powerpoint/2010/main" val="446649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7F443-75DB-4DC6-8C14-0790D3711444}"/>
              </a:ext>
            </a:extLst>
          </p:cNvPr>
          <p:cNvSpPr>
            <a:spLocks noGrp="1"/>
          </p:cNvSpPr>
          <p:nvPr>
            <p:ph type="title"/>
          </p:nvPr>
        </p:nvSpPr>
        <p:spPr/>
        <p:txBody>
          <a:bodyPr/>
          <a:lstStyle/>
          <a:p>
            <a:r>
              <a:rPr lang="en-US" dirty="0"/>
              <a:t>Layered Security</a:t>
            </a:r>
          </a:p>
        </p:txBody>
      </p:sp>
      <p:sp>
        <p:nvSpPr>
          <p:cNvPr id="3" name="Content Placeholder 2">
            <a:extLst>
              <a:ext uri="{FF2B5EF4-FFF2-40B4-BE49-F238E27FC236}">
                <a16:creationId xmlns:a16="http://schemas.microsoft.com/office/drawing/2014/main" id="{F39D3D84-A04E-43F9-9911-49992D59194C}"/>
              </a:ext>
            </a:extLst>
          </p:cNvPr>
          <p:cNvSpPr>
            <a:spLocks noGrp="1"/>
          </p:cNvSpPr>
          <p:nvPr>
            <p:ph idx="1"/>
          </p:nvPr>
        </p:nvSpPr>
        <p:spPr/>
        <p:txBody>
          <a:bodyPr/>
          <a:lstStyle/>
          <a:p>
            <a:r>
              <a:rPr lang="en-US" dirty="0"/>
              <a:t>When comes to what is the best Security Measures for banks, there’s no 100 percent fool proof plan to stop it. Instead  banks use a method called layered Security.</a:t>
            </a:r>
          </a:p>
          <a:p>
            <a:r>
              <a:rPr lang="en-US" dirty="0"/>
              <a:t>Layered Security is another approach banks use for security. </a:t>
            </a:r>
          </a:p>
          <a:p>
            <a:r>
              <a:rPr lang="en-US" dirty="0"/>
              <a:t>Layered  Security is defense that banks built up over time, so that when one system of defense is bypassed of another would remain intact. A good example of this could be if people are able to by pass an alarm triggered at a winnows, the motion detectors  inside   are still working. </a:t>
            </a:r>
          </a:p>
          <a:p>
            <a:r>
              <a:rPr lang="en-US" dirty="0"/>
              <a:t> </a:t>
            </a:r>
          </a:p>
        </p:txBody>
      </p:sp>
    </p:spTree>
    <p:extLst>
      <p:ext uri="{BB962C8B-B14F-4D97-AF65-F5344CB8AC3E}">
        <p14:creationId xmlns:p14="http://schemas.microsoft.com/office/powerpoint/2010/main" val="2862519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EED0E-F924-4F82-B03A-AA7979EB0F93}"/>
              </a:ext>
            </a:extLst>
          </p:cNvPr>
          <p:cNvSpPr>
            <a:spLocks noGrp="1"/>
          </p:cNvSpPr>
          <p:nvPr>
            <p:ph type="title"/>
          </p:nvPr>
        </p:nvSpPr>
        <p:spPr>
          <a:xfrm>
            <a:off x="648929" y="1450259"/>
            <a:ext cx="3753599" cy="1442153"/>
          </a:xfrm>
        </p:spPr>
        <p:txBody>
          <a:bodyPr>
            <a:normAutofit/>
          </a:bodyPr>
          <a:lstStyle/>
          <a:p>
            <a:r>
              <a:rPr lang="en-US" sz="3600" dirty="0"/>
              <a:t>Physical &amp; Digital </a:t>
            </a:r>
          </a:p>
        </p:txBody>
      </p:sp>
      <p:sp>
        <p:nvSpPr>
          <p:cNvPr id="3" name="Content Placeholder 2">
            <a:extLst>
              <a:ext uri="{FF2B5EF4-FFF2-40B4-BE49-F238E27FC236}">
                <a16:creationId xmlns:a16="http://schemas.microsoft.com/office/drawing/2014/main" id="{8CD7AD17-E372-48F0-8AA6-01766B0EAF0E}"/>
              </a:ext>
            </a:extLst>
          </p:cNvPr>
          <p:cNvSpPr>
            <a:spLocks noGrp="1"/>
          </p:cNvSpPr>
          <p:nvPr>
            <p:ph idx="1"/>
          </p:nvPr>
        </p:nvSpPr>
        <p:spPr>
          <a:xfrm>
            <a:off x="647700" y="3072385"/>
            <a:ext cx="3754987" cy="2947415"/>
          </a:xfrm>
        </p:spPr>
        <p:txBody>
          <a:bodyPr>
            <a:normAutofit/>
          </a:bodyPr>
          <a:lstStyle/>
          <a:p>
            <a:r>
              <a:rPr lang="en-US" sz="1800" dirty="0"/>
              <a:t>Physical Layer security has Digital Equivalents </a:t>
            </a:r>
          </a:p>
        </p:txBody>
      </p:sp>
      <p:pic>
        <p:nvPicPr>
          <p:cNvPr id="1028" name="Picture 4" descr="https://blog.gemalto.com/wp-content/uploads/2016/05/layered-security-in-branch-vs-digital-banking-1024x525.png">
            <a:extLst>
              <a:ext uri="{FF2B5EF4-FFF2-40B4-BE49-F238E27FC236}">
                <a16:creationId xmlns:a16="http://schemas.microsoft.com/office/drawing/2014/main" id="{4187485F-8ADD-4800-ABBE-7BDC935C25D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740" r="11465" b="-2"/>
          <a:stretch/>
        </p:blipFill>
        <p:spPr bwMode="auto">
          <a:xfrm>
            <a:off x="5050389" y="1447799"/>
            <a:ext cx="6493910" cy="4572001"/>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7147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D9A6C-33D6-4407-B79F-8B35D0FC809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FFBD001-A7EF-4C67-8A90-CF4482DABF44}"/>
              </a:ext>
            </a:extLst>
          </p:cNvPr>
          <p:cNvSpPr>
            <a:spLocks noGrp="1"/>
          </p:cNvSpPr>
          <p:nvPr>
            <p:ph idx="1"/>
          </p:nvPr>
        </p:nvSpPr>
        <p:spPr/>
        <p:txBody>
          <a:bodyPr/>
          <a:lstStyle/>
          <a:p>
            <a:r>
              <a:rPr lang="en-US" dirty="0">
                <a:hlinkClick r:id="rId2"/>
              </a:rPr>
              <a:t>https://blog.gemalto.com/security/2016/06/01/layered-security-banks-physical-digital-parallels/</a:t>
            </a:r>
            <a:endParaRPr lang="en-US" dirty="0"/>
          </a:p>
          <a:p>
            <a:endParaRPr lang="en-US" dirty="0"/>
          </a:p>
          <a:p>
            <a:r>
              <a:rPr lang="en-US" dirty="0">
                <a:hlinkClick r:id="rId3"/>
              </a:rPr>
              <a:t>https://www.bai.org/banking-strategies/article-detail/high-tech-wrecking-balls-the-five-biggest-cyber-threats-to-banks-in-2018</a:t>
            </a:r>
            <a:endParaRPr lang="en-US" dirty="0"/>
          </a:p>
          <a:p>
            <a:endParaRPr lang="en-US" dirty="0"/>
          </a:p>
          <a:p>
            <a:endParaRPr lang="en-US" dirty="0"/>
          </a:p>
        </p:txBody>
      </p:sp>
    </p:spTree>
    <p:extLst>
      <p:ext uri="{BB962C8B-B14F-4D97-AF65-F5344CB8AC3E}">
        <p14:creationId xmlns:p14="http://schemas.microsoft.com/office/powerpoint/2010/main" val="35684783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53</TotalTime>
  <Words>438</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vt:lpstr>
      <vt:lpstr>Case Study: Bank Security</vt:lpstr>
      <vt:lpstr>Evolution of Bank</vt:lpstr>
      <vt:lpstr>Cyber Threats </vt:lpstr>
      <vt:lpstr>Cyber threats To Banks</vt:lpstr>
      <vt:lpstr>What are Banks Doing to prevent this.</vt:lpstr>
      <vt:lpstr>SAFE PASS</vt:lpstr>
      <vt:lpstr>Layered Security</vt:lpstr>
      <vt:lpstr>Physical &amp; Digital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Bank Security</dc:title>
  <dc:creator>Savon L Jackson</dc:creator>
  <cp:lastModifiedBy>Savon L Jackson</cp:lastModifiedBy>
  <cp:revision>6</cp:revision>
  <dcterms:created xsi:type="dcterms:W3CDTF">2018-09-04T13:03:24Z</dcterms:created>
  <dcterms:modified xsi:type="dcterms:W3CDTF">2018-09-05T01:09:16Z</dcterms:modified>
</cp:coreProperties>
</file>