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344" r:id="rId6"/>
    <p:sldId id="345" r:id="rId7"/>
    <p:sldId id="343" r:id="rId8"/>
    <p:sldId id="349" r:id="rId9"/>
    <p:sldId id="261" r:id="rId10"/>
    <p:sldId id="263" r:id="rId11"/>
    <p:sldId id="350" r:id="rId12"/>
    <p:sldId id="262" r:id="rId13"/>
    <p:sldId id="346" r:id="rId14"/>
    <p:sldId id="341" r:id="rId15"/>
    <p:sldId id="351" r:id="rId16"/>
    <p:sldId id="352" r:id="rId17"/>
    <p:sldId id="348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3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0" y="4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39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/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669" y="2447473"/>
            <a:ext cx="6378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영화추천시스템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베이스 시스템 및 응용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8375" y="4366726"/>
            <a:ext cx="2575249" cy="908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20191228</a:t>
            </a:r>
            <a:r>
              <a:rPr lang="ko-KR" altLang="en-US"/>
              <a:t> 김희석</a:t>
            </a:r>
          </a:p>
          <a:p>
            <a:pPr lvl="0">
              <a:defRPr/>
            </a:pPr>
            <a:r>
              <a:rPr lang="en-US" altLang="ko-KR"/>
              <a:t>20204438</a:t>
            </a:r>
            <a:r>
              <a:rPr lang="ko-KR" altLang="en-US"/>
              <a:t> 전다영</a:t>
            </a:r>
          </a:p>
          <a:p>
            <a:pPr lvl="0">
              <a:defRPr/>
            </a:pPr>
            <a:r>
              <a:rPr lang="en-US" altLang="ko-KR"/>
              <a:t>20214276</a:t>
            </a:r>
            <a:r>
              <a:rPr lang="ko-KR" altLang="en-US"/>
              <a:t> 여승찬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12958" y="1083722"/>
            <a:ext cx="963930" cy="5717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회원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904712" y="3357102"/>
            <a:ext cx="2305095" cy="111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/>
              <a:t>회원</a:t>
            </a:r>
          </a:p>
        </p:txBody>
      </p:sp>
      <p:sp>
        <p:nvSpPr>
          <p:cNvPr id="78" name="타원 77"/>
          <p:cNvSpPr/>
          <p:nvPr/>
        </p:nvSpPr>
        <p:spPr>
          <a:xfrm>
            <a:off x="6966199" y="2044672"/>
            <a:ext cx="2148699" cy="9760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u="sng"/>
              <a:t>회원 번호</a:t>
            </a:r>
          </a:p>
        </p:txBody>
      </p:sp>
      <p:cxnSp>
        <p:nvCxnSpPr>
          <p:cNvPr id="79" name="직선 연결선 78"/>
          <p:cNvCxnSpPr>
            <a:stCxn id="78" idx="4"/>
            <a:endCxn id="77" idx="0"/>
          </p:cNvCxnSpPr>
          <p:nvPr/>
        </p:nvCxnSpPr>
        <p:spPr>
          <a:xfrm rot="16200000" flipH="1">
            <a:off x="7880716" y="3180558"/>
            <a:ext cx="336376" cy="16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9608827" y="3429000"/>
            <a:ext cx="2148699" cy="9760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회원 아이디</a:t>
            </a:r>
          </a:p>
        </p:txBody>
      </p:sp>
      <p:cxnSp>
        <p:nvCxnSpPr>
          <p:cNvPr id="83" name="직선 연결선 82"/>
          <p:cNvCxnSpPr>
            <a:stCxn id="82" idx="2"/>
            <a:endCxn id="77" idx="3"/>
          </p:cNvCxnSpPr>
          <p:nvPr/>
        </p:nvCxnSpPr>
        <p:spPr>
          <a:xfrm rot="10800000" flipV="1">
            <a:off x="9209806" y="3917026"/>
            <a:ext cx="39901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DFCA39D-DEC3-FDB3-06D6-A0B0BB205ACF}"/>
              </a:ext>
            </a:extLst>
          </p:cNvPr>
          <p:cNvSpPr txBox="1"/>
          <p:nvPr/>
        </p:nvSpPr>
        <p:spPr>
          <a:xfrm>
            <a:off x="1026522" y="437391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개념설계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3" name="타원 81"/>
          <p:cNvSpPr/>
          <p:nvPr/>
        </p:nvSpPr>
        <p:spPr>
          <a:xfrm>
            <a:off x="4086603" y="3429000"/>
            <a:ext cx="2432777" cy="9760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회원 비밀번호</a:t>
            </a:r>
          </a:p>
        </p:txBody>
      </p:sp>
      <p:cxnSp>
        <p:nvCxnSpPr>
          <p:cNvPr id="104" name="직선 연결선 82"/>
          <p:cNvCxnSpPr>
            <a:stCxn id="103" idx="6"/>
            <a:endCxn id="77" idx="1"/>
          </p:cNvCxnSpPr>
          <p:nvPr/>
        </p:nvCxnSpPr>
        <p:spPr>
          <a:xfrm>
            <a:off x="6519380" y="3917027"/>
            <a:ext cx="3853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65077" y="1732880"/>
            <a:ext cx="5430922" cy="145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회원 번호</a:t>
            </a:r>
            <a:r>
              <a:rPr lang="en-US" altLang="ko-KR"/>
              <a:t>(user_num) : </a:t>
            </a:r>
            <a:r>
              <a:rPr lang="ko-KR" altLang="en-US"/>
              <a:t>주 키</a:t>
            </a:r>
            <a:r>
              <a:rPr lang="en-US" altLang="ko-KR"/>
              <a:t>(primary key)</a:t>
            </a: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회원 아이디</a:t>
            </a:r>
            <a:r>
              <a:rPr lang="en-US" altLang="ko-KR"/>
              <a:t>(user_id)</a:t>
            </a:r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/>
              <a:t>회원 비밀번호</a:t>
            </a:r>
            <a:r>
              <a:rPr lang="en-US" altLang="ko-KR"/>
              <a:t>(user_pw)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907442" y="1101162"/>
            <a:ext cx="214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150" normalizeH="0" baseline="0">
                <a:solidFill>
                  <a:srgbClr val="8DBABD"/>
                </a:solidFill>
                <a:latin typeface="나눔스퀘어 ExtraBold"/>
                <a:ea typeface="나눔스퀘어 ExtraBold"/>
              </a:rPr>
              <a:t>관심 목록</a:t>
            </a:r>
          </a:p>
        </p:txBody>
      </p:sp>
      <p:cxnSp>
        <p:nvCxnSpPr>
          <p:cNvPr id="3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D0CECE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4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8DBABD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D0CECE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6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D0CECE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7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8" name="TextBox 18"/>
          <p:cNvSpPr txBox="1"/>
          <p:nvPr/>
        </p:nvSpPr>
        <p:spPr>
          <a:xfrm>
            <a:off x="1032510" y="437391"/>
            <a:ext cx="1716405" cy="5703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개념설계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470535" y="498947"/>
            <a:ext cx="582930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2.1</a:t>
            </a:r>
            <a:endParaRPr kumimoji="0" lang="ko-KR" altLang="en-US" sz="2400" b="0" i="0" u="none" strike="noStrike" kern="1200" cap="none" spc="-150" normalizeH="0" baseline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000042" y="3192924"/>
            <a:ext cx="2305095" cy="1119851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관심 목록</a:t>
            </a:r>
          </a:p>
        </p:txBody>
      </p:sp>
      <p:sp>
        <p:nvSpPr>
          <p:cNvPr id="11" name="타원 7"/>
          <p:cNvSpPr/>
          <p:nvPr/>
        </p:nvSpPr>
        <p:spPr>
          <a:xfrm>
            <a:off x="6943470" y="2151837"/>
            <a:ext cx="2434770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관심 목록 번호</a:t>
            </a:r>
          </a:p>
        </p:txBody>
      </p:sp>
      <p:cxnSp>
        <p:nvCxnSpPr>
          <p:cNvPr id="12" name="직선 연결선 9"/>
          <p:cNvCxnSpPr>
            <a:stCxn id="11" idx="4"/>
            <a:endCxn id="10" idx="0"/>
          </p:cNvCxnSpPr>
          <p:nvPr/>
        </p:nvCxnSpPr>
        <p:spPr>
          <a:xfrm rot="5400000">
            <a:off x="7981068" y="3013137"/>
            <a:ext cx="351308" cy="8266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3" name="직선 연결선 121"/>
          <p:cNvCxnSpPr/>
          <p:nvPr/>
        </p:nvCxnSpPr>
        <p:spPr>
          <a:xfrm>
            <a:off x="2750352" y="4501624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1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311" y="1886832"/>
            <a:ext cx="5860742" cy="90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관심 목록번호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favorite_num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 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(primary key)</a:t>
            </a:r>
          </a:p>
          <a:p>
            <a:pPr marL="25704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관심 인물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favorite_character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25704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좋아요한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영화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liked_movie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6" name="타원 7"/>
          <p:cNvSpPr/>
          <p:nvPr/>
        </p:nvSpPr>
        <p:spPr>
          <a:xfrm>
            <a:off x="9556036" y="3407960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좋아요한 영화</a:t>
            </a:r>
          </a:p>
        </p:txBody>
      </p:sp>
      <p:cxnSp>
        <p:nvCxnSpPr>
          <p:cNvPr id="17" name="직선 연결선 9"/>
          <p:cNvCxnSpPr>
            <a:stCxn id="16" idx="2"/>
            <a:endCxn id="10" idx="3"/>
          </p:cNvCxnSpPr>
          <p:nvPr/>
        </p:nvCxnSpPr>
        <p:spPr>
          <a:xfrm rot="10800000">
            <a:off x="9305137" y="3752849"/>
            <a:ext cx="25089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20" name="타원 7"/>
          <p:cNvSpPr/>
          <p:nvPr/>
        </p:nvSpPr>
        <p:spPr>
          <a:xfrm>
            <a:off x="4852881" y="3407960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관심 인물</a:t>
            </a:r>
          </a:p>
        </p:txBody>
      </p:sp>
      <p:cxnSp>
        <p:nvCxnSpPr>
          <p:cNvPr id="21" name="직선 연결선 9"/>
          <p:cNvCxnSpPr>
            <a:stCxn id="20" idx="6"/>
            <a:endCxn id="10" idx="1"/>
          </p:cNvCxnSpPr>
          <p:nvPr/>
        </p:nvCxnSpPr>
        <p:spPr>
          <a:xfrm>
            <a:off x="6803045" y="3752849"/>
            <a:ext cx="196996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969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9548" y="1101162"/>
            <a:ext cx="9669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영화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1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개념설계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2.1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27921" y="2970090"/>
            <a:ext cx="2305095" cy="111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600"/>
              <a:t>영화</a:t>
            </a:r>
          </a:p>
        </p:txBody>
      </p:sp>
      <p:sp>
        <p:nvSpPr>
          <p:cNvPr id="8" name="타원 7"/>
          <p:cNvSpPr/>
          <p:nvPr/>
        </p:nvSpPr>
        <p:spPr>
          <a:xfrm>
            <a:off x="6214554" y="1560416"/>
            <a:ext cx="1950164" cy="68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u="sng"/>
              <a:t>영화 번호</a:t>
            </a:r>
          </a:p>
        </p:txBody>
      </p:sp>
      <p:cxnSp>
        <p:nvCxnSpPr>
          <p:cNvPr id="10" name="직선 연결선 9"/>
          <p:cNvCxnSpPr>
            <a:stCxn id="8" idx="4"/>
            <a:endCxn id="7" idx="0"/>
          </p:cNvCxnSpPr>
          <p:nvPr/>
        </p:nvCxnSpPr>
        <p:spPr>
          <a:xfrm>
            <a:off x="7189636" y="2250195"/>
            <a:ext cx="1190832" cy="719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6EB0A91-DC05-B3F7-E650-AEECCB6D8E33}"/>
              </a:ext>
            </a:extLst>
          </p:cNvPr>
          <p:cNvCxnSpPr>
            <a:cxnSpLocks/>
          </p:cNvCxnSpPr>
          <p:nvPr/>
        </p:nvCxnSpPr>
        <p:spPr>
          <a:xfrm>
            <a:off x="2750352" y="45016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118" y="1872740"/>
            <a:ext cx="4827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영화 번호</a:t>
            </a:r>
            <a:r>
              <a:rPr lang="en-US" altLang="ko-KR" dirty="0"/>
              <a:t>(</a:t>
            </a:r>
            <a:r>
              <a:rPr lang="en-US" altLang="ko-KR" u="sng" dirty="0" err="1"/>
              <a:t>movie_num</a:t>
            </a:r>
            <a:r>
              <a:rPr lang="en-US" altLang="ko-KR" dirty="0"/>
              <a:t>) : </a:t>
            </a:r>
            <a:r>
              <a:rPr lang="ko-KR" altLang="en-US" dirty="0"/>
              <a:t>주키</a:t>
            </a:r>
            <a:r>
              <a:rPr lang="en-US" altLang="ko-KR" dirty="0"/>
              <a:t>(primary key)</a:t>
            </a:r>
          </a:p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영화 제목</a:t>
            </a:r>
            <a:r>
              <a:rPr lang="en-US" altLang="ko-KR" dirty="0"/>
              <a:t>(</a:t>
            </a:r>
            <a:r>
              <a:rPr lang="en-US" altLang="ko-KR" dirty="0" err="1"/>
              <a:t>movie_title</a:t>
            </a:r>
            <a:r>
              <a:rPr lang="en-US" altLang="ko-KR" dirty="0"/>
              <a:t>)</a:t>
            </a:r>
          </a:p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등장 인물</a:t>
            </a:r>
            <a:r>
              <a:rPr lang="en-US" altLang="ko-KR" dirty="0"/>
              <a:t>(</a:t>
            </a:r>
            <a:r>
              <a:rPr lang="en-US" altLang="ko-KR" dirty="0" err="1"/>
              <a:t>movie_character</a:t>
            </a:r>
            <a:r>
              <a:rPr lang="en-US" altLang="ko-KR" dirty="0"/>
              <a:t>)</a:t>
            </a:r>
          </a:p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장르</a:t>
            </a:r>
            <a:r>
              <a:rPr lang="en-US" altLang="ko-KR" dirty="0"/>
              <a:t>(</a:t>
            </a:r>
            <a:r>
              <a:rPr lang="en-US" altLang="ko-KR" dirty="0" err="1"/>
              <a:t>movie_genre</a:t>
            </a:r>
            <a:r>
              <a:rPr lang="en-US" altLang="ko-KR" dirty="0"/>
              <a:t>)</a:t>
            </a:r>
          </a:p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개봉일</a:t>
            </a:r>
            <a:r>
              <a:rPr lang="en-US" altLang="ko-KR" dirty="0"/>
              <a:t>(</a:t>
            </a:r>
            <a:r>
              <a:rPr lang="en-US" altLang="ko-KR" dirty="0" err="1"/>
              <a:t>release_date</a:t>
            </a:r>
            <a:r>
              <a:rPr lang="en-US" altLang="ko-KR" dirty="0"/>
              <a:t>)</a:t>
            </a:r>
          </a:p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러닝타임</a:t>
            </a:r>
            <a:r>
              <a:rPr lang="en-US" altLang="ko-KR" dirty="0"/>
              <a:t>(</a:t>
            </a:r>
            <a:r>
              <a:rPr lang="en-US" altLang="ko-KR" dirty="0" err="1"/>
              <a:t>running_time</a:t>
            </a:r>
            <a:r>
              <a:rPr lang="en-US" altLang="ko-KR" dirty="0"/>
              <a:t>)</a:t>
            </a:r>
          </a:p>
          <a:p>
            <a:pPr marL="257040" lvl="0" indent="-25704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/>
              <a:t>연령등급</a:t>
            </a:r>
            <a:r>
              <a:rPr lang="en-US" altLang="ko-KR" dirty="0"/>
              <a:t>(</a:t>
            </a:r>
            <a:r>
              <a:rPr lang="en-US" altLang="ko-KR" dirty="0" err="1"/>
              <a:t>age_rating</a:t>
            </a:r>
            <a:r>
              <a:rPr lang="en-US" altLang="ko-KR" dirty="0"/>
              <a:t>)</a:t>
            </a: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포스터</a:t>
            </a: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(p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oster</a:t>
            </a: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타원 7"/>
          <p:cNvSpPr/>
          <p:nvPr/>
        </p:nvSpPr>
        <p:spPr>
          <a:xfrm>
            <a:off x="8459654" y="1566865"/>
            <a:ext cx="1950164" cy="68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영화 제목</a:t>
            </a:r>
          </a:p>
        </p:txBody>
      </p:sp>
      <p:cxnSp>
        <p:nvCxnSpPr>
          <p:cNvPr id="131" name="직선 연결선 9"/>
          <p:cNvCxnSpPr>
            <a:stCxn id="130" idx="4"/>
            <a:endCxn id="7" idx="0"/>
          </p:cNvCxnSpPr>
          <p:nvPr/>
        </p:nvCxnSpPr>
        <p:spPr>
          <a:xfrm rot="10800000" flipV="1">
            <a:off x="8380468" y="2256645"/>
            <a:ext cx="1054267" cy="71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타원 7"/>
          <p:cNvSpPr/>
          <p:nvPr/>
        </p:nvSpPr>
        <p:spPr>
          <a:xfrm>
            <a:off x="9766493" y="2739221"/>
            <a:ext cx="1950164" cy="68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등장 인물</a:t>
            </a:r>
          </a:p>
        </p:txBody>
      </p:sp>
      <p:cxnSp>
        <p:nvCxnSpPr>
          <p:cNvPr id="133" name="직선 연결선 9"/>
          <p:cNvCxnSpPr>
            <a:stCxn id="132" idx="3"/>
            <a:endCxn id="7" idx="3"/>
          </p:cNvCxnSpPr>
          <p:nvPr/>
        </p:nvCxnSpPr>
        <p:spPr>
          <a:xfrm rot="10800000" flipV="1">
            <a:off x="9533016" y="3327984"/>
            <a:ext cx="519072" cy="202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타원 7"/>
          <p:cNvSpPr/>
          <p:nvPr/>
        </p:nvSpPr>
        <p:spPr>
          <a:xfrm>
            <a:off x="9772054" y="3665911"/>
            <a:ext cx="1950164" cy="68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장르</a:t>
            </a:r>
          </a:p>
        </p:txBody>
      </p:sp>
      <p:cxnSp>
        <p:nvCxnSpPr>
          <p:cNvPr id="135" name="직선 연결선 9"/>
          <p:cNvCxnSpPr>
            <a:stCxn id="134" idx="1"/>
            <a:endCxn id="7" idx="3"/>
          </p:cNvCxnSpPr>
          <p:nvPr/>
        </p:nvCxnSpPr>
        <p:spPr>
          <a:xfrm rot="10800000">
            <a:off x="9533011" y="3530016"/>
            <a:ext cx="524638" cy="236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7"/>
          <p:cNvSpPr/>
          <p:nvPr/>
        </p:nvSpPr>
        <p:spPr>
          <a:xfrm>
            <a:off x="4597349" y="2641625"/>
            <a:ext cx="1950164" cy="6897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개봉일</a:t>
            </a:r>
          </a:p>
        </p:txBody>
      </p:sp>
      <p:cxnSp>
        <p:nvCxnSpPr>
          <p:cNvPr id="137" name="직선 연결선 9"/>
          <p:cNvCxnSpPr>
            <a:stCxn id="136" idx="6"/>
            <a:endCxn id="7" idx="1"/>
          </p:cNvCxnSpPr>
          <p:nvPr/>
        </p:nvCxnSpPr>
        <p:spPr>
          <a:xfrm>
            <a:off x="6547513" y="2986515"/>
            <a:ext cx="680407" cy="543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타원 7"/>
          <p:cNvSpPr/>
          <p:nvPr/>
        </p:nvSpPr>
        <p:spPr>
          <a:xfrm>
            <a:off x="8438001" y="4900506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러닝타임</a:t>
            </a:r>
          </a:p>
        </p:txBody>
      </p:sp>
      <p:cxnSp>
        <p:nvCxnSpPr>
          <p:cNvPr id="139" name="직선 연결선 9"/>
          <p:cNvCxnSpPr>
            <a:stCxn id="138" idx="0"/>
            <a:endCxn id="7" idx="2"/>
          </p:cNvCxnSpPr>
          <p:nvPr/>
        </p:nvCxnSpPr>
        <p:spPr>
          <a:xfrm rot="10800000">
            <a:off x="8380468" y="4089941"/>
            <a:ext cx="1032615" cy="81056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40" name="타원 7"/>
          <p:cNvSpPr/>
          <p:nvPr/>
        </p:nvSpPr>
        <p:spPr>
          <a:xfrm>
            <a:off x="6336124" y="4915615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연령 등급</a:t>
            </a:r>
          </a:p>
        </p:txBody>
      </p:sp>
      <p:cxnSp>
        <p:nvCxnSpPr>
          <p:cNvPr id="141" name="직선 연결선 9"/>
          <p:cNvCxnSpPr>
            <a:stCxn id="140" idx="0"/>
            <a:endCxn id="7" idx="2"/>
          </p:cNvCxnSpPr>
          <p:nvPr/>
        </p:nvCxnSpPr>
        <p:spPr>
          <a:xfrm flipV="1">
            <a:off x="7311206" y="4089941"/>
            <a:ext cx="1069262" cy="825674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0" name="타원 7">
            <a:extLst>
              <a:ext uri="{FF2B5EF4-FFF2-40B4-BE49-F238E27FC236}">
                <a16:creationId xmlns:a16="http://schemas.microsoft.com/office/drawing/2014/main" id="{3393E311-32CC-4377-B730-8144F0AF150E}"/>
              </a:ext>
            </a:extLst>
          </p:cNvPr>
          <p:cNvSpPr/>
          <p:nvPr/>
        </p:nvSpPr>
        <p:spPr>
          <a:xfrm>
            <a:off x="4558079" y="3665911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포스터</a:t>
            </a:r>
          </a:p>
        </p:txBody>
      </p:sp>
      <p:cxnSp>
        <p:nvCxnSpPr>
          <p:cNvPr id="31" name="직선 연결선 9">
            <a:extLst>
              <a:ext uri="{FF2B5EF4-FFF2-40B4-BE49-F238E27FC236}">
                <a16:creationId xmlns:a16="http://schemas.microsoft.com/office/drawing/2014/main" id="{AFE8F275-4941-4E7A-9482-150FE342B11F}"/>
              </a:ext>
            </a:extLst>
          </p:cNvPr>
          <p:cNvCxnSpPr>
            <a:cxnSpLocks/>
            <a:stCxn id="30" idx="6"/>
            <a:endCxn id="7" idx="1"/>
          </p:cNvCxnSpPr>
          <p:nvPr/>
        </p:nvCxnSpPr>
        <p:spPr>
          <a:xfrm flipV="1">
            <a:off x="6508243" y="3530016"/>
            <a:ext cx="719678" cy="480785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/>
          <p:nvPr/>
        </p:nvSpPr>
        <p:spPr>
          <a:xfrm>
            <a:off x="924153" y="1101162"/>
            <a:ext cx="1344930" cy="573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150" normalizeH="0" baseline="0">
                <a:solidFill>
                  <a:srgbClr val="8DBABD"/>
                </a:solidFill>
                <a:latin typeface="나눔스퀘어 ExtraBold"/>
                <a:ea typeface="나눔스퀘어 ExtraBold"/>
              </a:rPr>
              <a:t>리뷰</a:t>
            </a:r>
          </a:p>
        </p:txBody>
      </p:sp>
      <p:cxnSp>
        <p:nvCxnSpPr>
          <p:cNvPr id="3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D0CECE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4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8DBABD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5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D0CECE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6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noFill/>
          <a:ln w="44450" cap="rnd" cmpd="sng" algn="ctr">
            <a:solidFill>
              <a:srgbClr val="D0CECE">
                <a:alpha val="100000"/>
              </a:srgbClr>
            </a:solidFill>
            <a:prstDash val="solid"/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7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8" name="TextBox 18"/>
          <p:cNvSpPr txBox="1"/>
          <p:nvPr/>
        </p:nvSpPr>
        <p:spPr>
          <a:xfrm>
            <a:off x="1032510" y="437391"/>
            <a:ext cx="1716405" cy="5703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개념설계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470535" y="498947"/>
            <a:ext cx="582930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2.1</a:t>
            </a:r>
            <a:endParaRPr kumimoji="0" lang="ko-KR" altLang="en-US" sz="2400" b="0" i="0" u="none" strike="noStrike" kern="1200" cap="none" spc="-150" normalizeH="0" baseline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직사각형 6"/>
          <p:cNvSpPr/>
          <p:nvPr/>
        </p:nvSpPr>
        <p:spPr>
          <a:xfrm>
            <a:off x="7268079" y="2869074"/>
            <a:ext cx="2305095" cy="1119851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리뷰</a:t>
            </a:r>
          </a:p>
        </p:txBody>
      </p:sp>
      <p:sp>
        <p:nvSpPr>
          <p:cNvPr id="11" name="타원 7"/>
          <p:cNvSpPr/>
          <p:nvPr/>
        </p:nvSpPr>
        <p:spPr>
          <a:xfrm>
            <a:off x="7445455" y="1827986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리뷰 번호</a:t>
            </a:r>
          </a:p>
        </p:txBody>
      </p:sp>
      <p:cxnSp>
        <p:nvCxnSpPr>
          <p:cNvPr id="12" name="직선 연결선 9"/>
          <p:cNvCxnSpPr>
            <a:stCxn id="11" idx="4"/>
            <a:endCxn id="10" idx="0"/>
          </p:cNvCxnSpPr>
          <p:nvPr/>
        </p:nvCxnSpPr>
        <p:spPr>
          <a:xfrm rot="16200000" flipH="1">
            <a:off x="8244928" y="2693375"/>
            <a:ext cx="351308" cy="89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3" name="직선 연결선 121"/>
          <p:cNvCxnSpPr/>
          <p:nvPr/>
        </p:nvCxnSpPr>
        <p:spPr>
          <a:xfrm>
            <a:off x="2750352" y="4501624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14" name="TextBox 1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4113" y="2129402"/>
            <a:ext cx="5326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리뷰 번호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review_num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: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 키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(primary key)</a:t>
            </a:r>
          </a:p>
          <a:p>
            <a:pPr marL="25704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 평점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review_grade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25704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코멘트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review_comment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marL="25704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랭킹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review_ranking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6" name="타원 7"/>
          <p:cNvSpPr/>
          <p:nvPr/>
        </p:nvSpPr>
        <p:spPr>
          <a:xfrm>
            <a:off x="9824073" y="3084110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 평점</a:t>
            </a:r>
          </a:p>
        </p:txBody>
      </p:sp>
      <p:cxnSp>
        <p:nvCxnSpPr>
          <p:cNvPr id="17" name="직선 연결선 9"/>
          <p:cNvCxnSpPr>
            <a:stCxn id="16" idx="2"/>
            <a:endCxn id="10" idx="3"/>
          </p:cNvCxnSpPr>
          <p:nvPr/>
        </p:nvCxnSpPr>
        <p:spPr>
          <a:xfrm rot="10800000">
            <a:off x="9573174" y="3428999"/>
            <a:ext cx="25089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1" name="타원 7"/>
          <p:cNvSpPr/>
          <p:nvPr/>
        </p:nvSpPr>
        <p:spPr>
          <a:xfrm>
            <a:off x="7445445" y="4310766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랭킹</a:t>
            </a:r>
          </a:p>
        </p:txBody>
      </p:sp>
      <p:cxnSp>
        <p:nvCxnSpPr>
          <p:cNvPr id="32" name="직선 연결선 9"/>
          <p:cNvCxnSpPr>
            <a:stCxn id="31" idx="0"/>
            <a:endCxn id="10" idx="2"/>
          </p:cNvCxnSpPr>
          <p:nvPr/>
        </p:nvCxnSpPr>
        <p:spPr>
          <a:xfrm rot="5400000" flipH="1" flipV="1">
            <a:off x="8259654" y="4149796"/>
            <a:ext cx="321841" cy="99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33" name="타원 7"/>
          <p:cNvSpPr/>
          <p:nvPr/>
        </p:nvSpPr>
        <p:spPr>
          <a:xfrm>
            <a:off x="5120918" y="3084110"/>
            <a:ext cx="1950164" cy="689779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70AD4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코멘트</a:t>
            </a:r>
          </a:p>
        </p:txBody>
      </p:sp>
      <p:cxnSp>
        <p:nvCxnSpPr>
          <p:cNvPr id="34" name="직선 연결선 9"/>
          <p:cNvCxnSpPr>
            <a:stCxn id="33" idx="6"/>
            <a:endCxn id="10" idx="1"/>
          </p:cNvCxnSpPr>
          <p:nvPr/>
        </p:nvCxnSpPr>
        <p:spPr>
          <a:xfrm flipV="1">
            <a:off x="7071082" y="3428999"/>
            <a:ext cx="196996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897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4509" y="6018599"/>
            <a:ext cx="7016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회원과 관심 목록</a:t>
            </a:r>
          </a:p>
          <a:p>
            <a:pPr lvl="0" algn="ctr">
              <a:defRPr/>
            </a:pPr>
            <a:r>
              <a:rPr lang="ko-KR" altLang="en-US"/>
              <a:t>하나의 회원은 여러개의 관심 목록을 가질 수 있다</a:t>
            </a:r>
            <a:r>
              <a:rPr lang="en-US" altLang="ko-KR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43452" y="1220503"/>
            <a:ext cx="2305095" cy="111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/>
              <a:t>회원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4878596" y="2940955"/>
            <a:ext cx="2434807" cy="976089"/>
          </a:xfrm>
          <a:prstGeom prst="flowChartDecision">
            <a:avLst/>
          </a:prstGeom>
          <a:solidFill>
            <a:srgbClr val="66C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가지다</a:t>
            </a:r>
            <a:r>
              <a:rPr lang="en-US" altLang="ko-KR">
                <a:latin typeface="한컴산뜻돋움"/>
                <a:ea typeface="한컴산뜻돋움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43452" y="4446617"/>
            <a:ext cx="2305095" cy="111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/>
              <a:t>관심 목록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233C29-6B6B-7635-83CC-C91268C55D3D}"/>
              </a:ext>
            </a:extLst>
          </p:cNvPr>
          <p:cNvCxnSpPr>
            <a:cxnSpLocks/>
          </p:cNvCxnSpPr>
          <p:nvPr/>
        </p:nvCxnSpPr>
        <p:spPr>
          <a:xfrm>
            <a:off x="6112817" y="22944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85196" y="2419141"/>
            <a:ext cx="23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한컴산뜻돋움"/>
                <a:ea typeface="한컴산뜻돋움"/>
              </a:rPr>
              <a:t>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0607" y="4013943"/>
            <a:ext cx="246527" cy="36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한컴산뜻돋움"/>
                <a:ea typeface="한컴산뜻돋움"/>
              </a:rPr>
              <a:t>다</a:t>
            </a:r>
          </a:p>
        </p:txBody>
      </p:sp>
      <p:cxnSp>
        <p:nvCxnSpPr>
          <p:cNvPr id="8" name="직선 연결선 7"/>
          <p:cNvCxnSpPr>
            <a:stCxn id="2" idx="2"/>
            <a:endCxn id="3" idx="0"/>
          </p:cNvCxnSpPr>
          <p:nvPr/>
        </p:nvCxnSpPr>
        <p:spPr>
          <a:xfrm rot="16200000" flipH="1">
            <a:off x="5795700" y="2640655"/>
            <a:ext cx="60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2"/>
            <a:endCxn id="4" idx="0"/>
          </p:cNvCxnSpPr>
          <p:nvPr/>
        </p:nvCxnSpPr>
        <p:spPr>
          <a:xfrm rot="16200000" flipH="1">
            <a:off x="5831214" y="4181830"/>
            <a:ext cx="529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DE5DCB-96E5-8AFE-BC86-BBB2D48793DF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3BBF0C-ED7E-DCE0-36A5-285DB314DF92}"/>
              </a:ext>
            </a:extLst>
          </p:cNvPr>
          <p:cNvSpPr txBox="1"/>
          <p:nvPr/>
        </p:nvSpPr>
        <p:spPr>
          <a:xfrm>
            <a:off x="1026521" y="437391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관계정의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CB4BB-8092-DF5E-EF52-CA87D3F028B7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2.2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3224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3452" y="1220503"/>
            <a:ext cx="2305095" cy="1119851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관심 목록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4878596" y="2940955"/>
            <a:ext cx="2434807" cy="976089"/>
          </a:xfrm>
          <a:prstGeom prst="flowChartDecision">
            <a:avLst/>
          </a:prstGeom>
          <a:solidFill>
            <a:srgbClr val="66C5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한컴산뜻돋움"/>
                <a:ea typeface="한컴산뜻돋움"/>
              </a:rPr>
              <a:t>작성되다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한컴산뜻돋움"/>
                <a:ea typeface="한컴산뜻돋움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43452" y="4446617"/>
            <a:ext cx="2305095" cy="1119851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리뷰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12817" y="2294451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5"/>
          <p:cNvSpPr txBox="1"/>
          <p:nvPr/>
        </p:nvSpPr>
        <p:spPr>
          <a:xfrm>
            <a:off x="5685028" y="2419141"/>
            <a:ext cx="235712" cy="360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0607" y="4013943"/>
            <a:ext cx="246527" cy="36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다</a:t>
            </a:r>
          </a:p>
        </p:txBody>
      </p:sp>
      <p:cxnSp>
        <p:nvCxnSpPr>
          <p:cNvPr id="8" name="직선 연결선 7"/>
          <p:cNvCxnSpPr>
            <a:stCxn id="2" idx="2"/>
            <a:endCxn id="3" idx="0"/>
          </p:cNvCxnSpPr>
          <p:nvPr/>
        </p:nvCxnSpPr>
        <p:spPr>
          <a:xfrm rot="16200000" flipH="1">
            <a:off x="5795700" y="2640655"/>
            <a:ext cx="60060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9" name="직선 연결선 8"/>
          <p:cNvCxnSpPr>
            <a:stCxn id="3" idx="2"/>
            <a:endCxn id="4" idx="0"/>
          </p:cNvCxnSpPr>
          <p:nvPr/>
        </p:nvCxnSpPr>
        <p:spPr>
          <a:xfrm rot="16200000" flipH="1">
            <a:off x="5831214" y="4181830"/>
            <a:ext cx="52957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14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604509" y="6018599"/>
            <a:ext cx="7016616" cy="637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회원과 리뷰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하나의 관심 목록에 여러개의 리뷰가 작성될 수 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cxnSp>
        <p:nvCxnSpPr>
          <p:cNvPr id="12" name="직선 연결선 9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13" name="TextBox 10"/>
          <p:cNvSpPr txBox="1"/>
          <p:nvPr/>
        </p:nvSpPr>
        <p:spPr>
          <a:xfrm>
            <a:off x="1032510" y="437391"/>
            <a:ext cx="1716405" cy="5703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관계정의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470535" y="498947"/>
            <a:ext cx="582930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2.2</a:t>
            </a:r>
            <a:endParaRPr kumimoji="0" lang="ko-KR" altLang="en-US" sz="2400" b="0" i="0" u="none" strike="noStrike" kern="1200" cap="none" spc="-150" normalizeH="0" baseline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822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3452" y="1220503"/>
            <a:ext cx="2305095" cy="1119851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관심 목록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4878596" y="2940955"/>
            <a:ext cx="2434807" cy="976089"/>
          </a:xfrm>
          <a:prstGeom prst="flowChartDecision">
            <a:avLst/>
          </a:prstGeom>
          <a:solidFill>
            <a:srgbClr val="66C5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한컴산뜻돋움"/>
                <a:ea typeface="한컴산뜻돋움"/>
              </a:rPr>
              <a:t>포함하다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한컴산뜻돋움"/>
                <a:ea typeface="한컴산뜻돋움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43452" y="4446617"/>
            <a:ext cx="2305095" cy="1119851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영화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112817" y="2294451"/>
            <a:ext cx="0" cy="0"/>
          </a:xfrm>
          <a:prstGeom prst="line">
            <a:avLst/>
          </a:prstGeom>
          <a:noFill/>
          <a:ln w="6350" cap="flat" cmpd="sng" algn="ctr">
            <a:solidFill>
              <a:srgbClr val="5B9BD5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5"/>
          <p:cNvSpPr txBox="1"/>
          <p:nvPr/>
        </p:nvSpPr>
        <p:spPr>
          <a:xfrm>
            <a:off x="5685196" y="2419141"/>
            <a:ext cx="23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0607" y="4013943"/>
            <a:ext cx="24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다</a:t>
            </a:r>
          </a:p>
        </p:txBody>
      </p:sp>
      <p:cxnSp>
        <p:nvCxnSpPr>
          <p:cNvPr id="8" name="직선 연결선 7"/>
          <p:cNvCxnSpPr>
            <a:stCxn id="2" idx="2"/>
            <a:endCxn id="3" idx="0"/>
          </p:cNvCxnSpPr>
          <p:nvPr/>
        </p:nvCxnSpPr>
        <p:spPr>
          <a:xfrm rot="16200000" flipH="1">
            <a:off x="5795700" y="2640655"/>
            <a:ext cx="600601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9" name="직선 연결선 8"/>
          <p:cNvCxnSpPr>
            <a:stCxn id="3" idx="2"/>
            <a:endCxn id="4" idx="0"/>
          </p:cNvCxnSpPr>
          <p:nvPr/>
        </p:nvCxnSpPr>
        <p:spPr>
          <a:xfrm rot="16200000" flipH="1">
            <a:off x="5831214" y="4181830"/>
            <a:ext cx="529572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15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604509" y="6018599"/>
            <a:ext cx="7016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영화와 관심 목록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하나의 관심 목록 안에 다수의 영화를 포함할 수 있다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722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7748" y="398276"/>
            <a:ext cx="13053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EXERD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2.3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1114" y="2033519"/>
            <a:ext cx="1574885" cy="47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/>
              <a:t>회원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310662" y="2034244"/>
            <a:ext cx="1574885" cy="47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/>
              <a:t>관심 목록</a:t>
            </a:r>
          </a:p>
        </p:txBody>
      </p:sp>
      <p:cxnSp>
        <p:nvCxnSpPr>
          <p:cNvPr id="41" name="직선 연결선 40"/>
          <p:cNvCxnSpPr>
            <a:stCxn id="239" idx="3"/>
            <a:endCxn id="227" idx="1"/>
          </p:cNvCxnSpPr>
          <p:nvPr/>
        </p:nvCxnSpPr>
        <p:spPr>
          <a:xfrm>
            <a:off x="9016930" y="2268478"/>
            <a:ext cx="701466" cy="1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57"/>
          <p:cNvSpPr/>
          <p:nvPr/>
        </p:nvSpPr>
        <p:spPr>
          <a:xfrm>
            <a:off x="3520317" y="1061496"/>
            <a:ext cx="1682040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u="sng">
                <a:solidFill>
                  <a:schemeClr val="tx1"/>
                </a:solidFill>
                <a:latin typeface="한컴산뜻돋움"/>
                <a:ea typeface="한컴산뜻돋움"/>
              </a:rPr>
              <a:t>관심 목록 번호</a:t>
            </a:r>
          </a:p>
        </p:txBody>
      </p:sp>
      <p:sp>
        <p:nvSpPr>
          <p:cNvPr id="79" name="모서리가 둥근 직사각형 57"/>
          <p:cNvSpPr/>
          <p:nvPr/>
        </p:nvSpPr>
        <p:spPr>
          <a:xfrm>
            <a:off x="5287671" y="1065545"/>
            <a:ext cx="161665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관심 인물</a:t>
            </a:r>
          </a:p>
        </p:txBody>
      </p:sp>
      <p:sp>
        <p:nvSpPr>
          <p:cNvPr id="80" name="모서리가 둥근 직사각형 57"/>
          <p:cNvSpPr/>
          <p:nvPr/>
        </p:nvSpPr>
        <p:spPr>
          <a:xfrm>
            <a:off x="6870597" y="5794382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u="none">
                <a:solidFill>
                  <a:schemeClr val="tx1"/>
                </a:solidFill>
                <a:latin typeface="한컴산뜻돋움"/>
                <a:ea typeface="한컴산뜻돋움"/>
              </a:rPr>
              <a:t>러닝타임</a:t>
            </a:r>
          </a:p>
        </p:txBody>
      </p:sp>
      <p:sp>
        <p:nvSpPr>
          <p:cNvPr id="81" name="모서리가 둥근 직사각형 57"/>
          <p:cNvSpPr/>
          <p:nvPr/>
        </p:nvSpPr>
        <p:spPr>
          <a:xfrm>
            <a:off x="6268034" y="6237492"/>
            <a:ext cx="1155881" cy="3364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개봉일</a:t>
            </a:r>
          </a:p>
        </p:txBody>
      </p:sp>
      <p:cxnSp>
        <p:nvCxnSpPr>
          <p:cNvPr id="82" name="직선 연결선 81"/>
          <p:cNvCxnSpPr>
            <a:stCxn id="78" idx="2"/>
            <a:endCxn id="22" idx="0"/>
          </p:cNvCxnSpPr>
          <p:nvPr/>
        </p:nvCxnSpPr>
        <p:spPr>
          <a:xfrm>
            <a:off x="4361337" y="1398807"/>
            <a:ext cx="1736767" cy="635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9" idx="2"/>
            <a:endCxn id="22" idx="0"/>
          </p:cNvCxnSpPr>
          <p:nvPr/>
        </p:nvCxnSpPr>
        <p:spPr>
          <a:xfrm rot="16200000" flipH="1">
            <a:off x="5781358" y="1717498"/>
            <a:ext cx="631388" cy="2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81" idx="0"/>
            <a:endCxn id="9" idx="2"/>
          </p:cNvCxnSpPr>
          <p:nvPr/>
        </p:nvCxnSpPr>
        <p:spPr>
          <a:xfrm rot="16200000" flipV="1">
            <a:off x="5556841" y="4948358"/>
            <a:ext cx="1828294" cy="749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모서리가 둥근 직사각형 57"/>
          <p:cNvSpPr/>
          <p:nvPr/>
        </p:nvSpPr>
        <p:spPr>
          <a:xfrm>
            <a:off x="3690420" y="5349121"/>
            <a:ext cx="1146648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영화 제목</a:t>
            </a:r>
          </a:p>
        </p:txBody>
      </p:sp>
      <p:sp>
        <p:nvSpPr>
          <p:cNvPr id="96" name="모서리가 둥근 직사각형 57"/>
          <p:cNvSpPr/>
          <p:nvPr/>
        </p:nvSpPr>
        <p:spPr>
          <a:xfrm>
            <a:off x="4140855" y="5803709"/>
            <a:ext cx="1180318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등장 인물</a:t>
            </a:r>
          </a:p>
        </p:txBody>
      </p:sp>
      <p:sp>
        <p:nvSpPr>
          <p:cNvPr id="97" name="모서리가 둥근 직사각형 57"/>
          <p:cNvSpPr/>
          <p:nvPr/>
        </p:nvSpPr>
        <p:spPr>
          <a:xfrm>
            <a:off x="4824574" y="6243569"/>
            <a:ext cx="1163058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장르</a:t>
            </a:r>
          </a:p>
        </p:txBody>
      </p:sp>
      <p:sp>
        <p:nvSpPr>
          <p:cNvPr id="98" name="모서리가 둥근 직사각형 57"/>
          <p:cNvSpPr/>
          <p:nvPr/>
        </p:nvSpPr>
        <p:spPr>
          <a:xfrm>
            <a:off x="3123331" y="4839178"/>
            <a:ext cx="140003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u="sng">
                <a:solidFill>
                  <a:schemeClr val="tx1"/>
                </a:solidFill>
                <a:latin typeface="한컴산뜻돋움"/>
                <a:ea typeface="한컴산뜻돋움"/>
              </a:rPr>
              <a:t>영화 번호</a:t>
            </a:r>
          </a:p>
        </p:txBody>
      </p:sp>
      <p:cxnSp>
        <p:nvCxnSpPr>
          <p:cNvPr id="99" name="직선 연결선 98"/>
          <p:cNvCxnSpPr>
            <a:stCxn id="95" idx="0"/>
            <a:endCxn id="9" idx="2"/>
          </p:cNvCxnSpPr>
          <p:nvPr/>
        </p:nvCxnSpPr>
        <p:spPr>
          <a:xfrm flipV="1">
            <a:off x="4263744" y="4409196"/>
            <a:ext cx="1832256" cy="93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0"/>
            <a:endCxn id="9" idx="2"/>
          </p:cNvCxnSpPr>
          <p:nvPr/>
        </p:nvCxnSpPr>
        <p:spPr>
          <a:xfrm rot="5400000" flipH="1" flipV="1">
            <a:off x="4716251" y="4423959"/>
            <a:ext cx="1394512" cy="1364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7" idx="0"/>
            <a:endCxn id="9" idx="2"/>
          </p:cNvCxnSpPr>
          <p:nvPr/>
        </p:nvCxnSpPr>
        <p:spPr>
          <a:xfrm rot="5400000" flipH="1" flipV="1">
            <a:off x="4833866" y="4981434"/>
            <a:ext cx="1834371" cy="68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" idx="2"/>
            <a:endCxn id="98" idx="0"/>
          </p:cNvCxnSpPr>
          <p:nvPr/>
        </p:nvCxnSpPr>
        <p:spPr>
          <a:xfrm rot="10800000" flipV="1">
            <a:off x="3823350" y="4409197"/>
            <a:ext cx="2272650" cy="42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5" name="모서리가 둥근 직사각형 57"/>
          <p:cNvSpPr/>
          <p:nvPr/>
        </p:nvSpPr>
        <p:spPr>
          <a:xfrm>
            <a:off x="7352673" y="5364253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연령등급</a:t>
            </a:r>
          </a:p>
        </p:txBody>
      </p:sp>
      <p:cxnSp>
        <p:nvCxnSpPr>
          <p:cNvPr id="48" name="직선 연결선 47"/>
          <p:cNvCxnSpPr>
            <a:stCxn id="45" idx="0"/>
            <a:endCxn id="9" idx="2"/>
          </p:cNvCxnSpPr>
          <p:nvPr/>
        </p:nvCxnSpPr>
        <p:spPr>
          <a:xfrm rot="10800000">
            <a:off x="6096001" y="4409198"/>
            <a:ext cx="1831715" cy="955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/>
          <p:cNvSpPr/>
          <p:nvPr/>
        </p:nvSpPr>
        <p:spPr>
          <a:xfrm>
            <a:off x="5308557" y="2902528"/>
            <a:ext cx="1574886" cy="671944"/>
          </a:xfrm>
          <a:prstGeom prst="flowChartDecision">
            <a:avLst/>
          </a:prstGeom>
          <a:solidFill>
            <a:srgbClr val="66C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포함하다</a:t>
            </a:r>
          </a:p>
        </p:txBody>
      </p:sp>
      <p:cxnSp>
        <p:nvCxnSpPr>
          <p:cNvPr id="34" name="직선 연결선 33"/>
          <p:cNvCxnSpPr>
            <a:stCxn id="239" idx="1"/>
            <a:endCxn id="22" idx="3"/>
          </p:cNvCxnSpPr>
          <p:nvPr/>
        </p:nvCxnSpPr>
        <p:spPr>
          <a:xfrm rot="10800000" flipV="1">
            <a:off x="6885547" y="2268478"/>
            <a:ext cx="602126" cy="4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모서리가 둥근 직사각형 57"/>
          <p:cNvSpPr/>
          <p:nvPr/>
        </p:nvSpPr>
        <p:spPr>
          <a:xfrm>
            <a:off x="7577746" y="4826403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플랫폼</a:t>
            </a:r>
          </a:p>
        </p:txBody>
      </p:sp>
      <p:cxnSp>
        <p:nvCxnSpPr>
          <p:cNvPr id="216" name="직선 연결선 47"/>
          <p:cNvCxnSpPr>
            <a:stCxn id="215" idx="0"/>
            <a:endCxn id="9" idx="2"/>
          </p:cNvCxnSpPr>
          <p:nvPr/>
        </p:nvCxnSpPr>
        <p:spPr>
          <a:xfrm rot="10800000">
            <a:off x="6096001" y="4409198"/>
            <a:ext cx="2056788" cy="41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47"/>
          <p:cNvCxnSpPr>
            <a:stCxn id="80" idx="0"/>
            <a:endCxn id="9" idx="2"/>
          </p:cNvCxnSpPr>
          <p:nvPr/>
        </p:nvCxnSpPr>
        <p:spPr>
          <a:xfrm rot="16200000" flipV="1">
            <a:off x="6078229" y="4426970"/>
            <a:ext cx="1385184" cy="1349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57"/>
          <p:cNvSpPr/>
          <p:nvPr/>
        </p:nvSpPr>
        <p:spPr>
          <a:xfrm>
            <a:off x="2689649" y="3217112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비밀번호</a:t>
            </a:r>
          </a:p>
        </p:txBody>
      </p:sp>
      <p:cxnSp>
        <p:nvCxnSpPr>
          <p:cNvPr id="219" name="직선 연결선 47"/>
          <p:cNvCxnSpPr>
            <a:stCxn id="218" idx="0"/>
            <a:endCxn id="13" idx="2"/>
          </p:cNvCxnSpPr>
          <p:nvPr/>
        </p:nvCxnSpPr>
        <p:spPr>
          <a:xfrm rot="10800000">
            <a:off x="1988556" y="2510437"/>
            <a:ext cx="1276136" cy="70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모서리가 둥근 직사각형 57"/>
          <p:cNvSpPr/>
          <p:nvPr/>
        </p:nvSpPr>
        <p:spPr>
          <a:xfrm>
            <a:off x="1353014" y="3209286"/>
            <a:ext cx="1275565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아이디</a:t>
            </a:r>
          </a:p>
        </p:txBody>
      </p:sp>
      <p:cxnSp>
        <p:nvCxnSpPr>
          <p:cNvPr id="221" name="직선 연결선 47"/>
          <p:cNvCxnSpPr>
            <a:stCxn id="220" idx="0"/>
            <a:endCxn id="13" idx="2"/>
          </p:cNvCxnSpPr>
          <p:nvPr/>
        </p:nvCxnSpPr>
        <p:spPr>
          <a:xfrm rot="16200000" flipV="1">
            <a:off x="1640252" y="2858741"/>
            <a:ext cx="698849" cy="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모서리가 둥근 직사각형 57"/>
          <p:cNvSpPr/>
          <p:nvPr/>
        </p:nvSpPr>
        <p:spPr>
          <a:xfrm>
            <a:off x="153150" y="3213164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u="sng">
                <a:solidFill>
                  <a:schemeClr val="tx1"/>
                </a:solidFill>
                <a:latin typeface="한컴산뜻돋움"/>
                <a:ea typeface="한컴산뜻돋움"/>
              </a:rPr>
              <a:t>회원 번호</a:t>
            </a:r>
          </a:p>
        </p:txBody>
      </p:sp>
      <p:cxnSp>
        <p:nvCxnSpPr>
          <p:cNvPr id="223" name="직선 연결선 47"/>
          <p:cNvCxnSpPr>
            <a:stCxn id="222" idx="0"/>
            <a:endCxn id="13" idx="2"/>
          </p:cNvCxnSpPr>
          <p:nvPr/>
        </p:nvCxnSpPr>
        <p:spPr>
          <a:xfrm flipV="1">
            <a:off x="728194" y="2510437"/>
            <a:ext cx="1260362" cy="702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모서리가 둥근 직사각형 57"/>
          <p:cNvSpPr/>
          <p:nvPr/>
        </p:nvSpPr>
        <p:spPr>
          <a:xfrm>
            <a:off x="6995557" y="1067711"/>
            <a:ext cx="161665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좋아요 한 영화</a:t>
            </a:r>
          </a:p>
        </p:txBody>
      </p:sp>
      <p:cxnSp>
        <p:nvCxnSpPr>
          <p:cNvPr id="225" name="직선 연결선 82"/>
          <p:cNvCxnSpPr>
            <a:stCxn id="224" idx="2"/>
            <a:endCxn id="22" idx="0"/>
          </p:cNvCxnSpPr>
          <p:nvPr/>
        </p:nvCxnSpPr>
        <p:spPr>
          <a:xfrm rot="10800000" flipV="1">
            <a:off x="6098104" y="1405022"/>
            <a:ext cx="1705781" cy="629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08558" y="3932279"/>
            <a:ext cx="1574885" cy="47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/>
              <a:t>영화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9718396" y="2031913"/>
            <a:ext cx="1574885" cy="476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/>
              <a:t>리뷰</a:t>
            </a:r>
          </a:p>
        </p:txBody>
      </p:sp>
      <p:sp>
        <p:nvSpPr>
          <p:cNvPr id="228" name="모서리가 둥근 직사각형 57"/>
          <p:cNvSpPr/>
          <p:nvPr/>
        </p:nvSpPr>
        <p:spPr>
          <a:xfrm>
            <a:off x="10923748" y="2682114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u="none">
                <a:solidFill>
                  <a:schemeClr val="tx1"/>
                </a:solidFill>
                <a:latin typeface="한컴산뜻돋움"/>
                <a:ea typeface="한컴산뜻돋움"/>
              </a:rPr>
              <a:t>코멘트</a:t>
            </a:r>
          </a:p>
        </p:txBody>
      </p:sp>
      <p:cxnSp>
        <p:nvCxnSpPr>
          <p:cNvPr id="229" name="직선 연결선 47"/>
          <p:cNvCxnSpPr>
            <a:stCxn id="228" idx="0"/>
            <a:endCxn id="227" idx="2"/>
          </p:cNvCxnSpPr>
          <p:nvPr/>
        </p:nvCxnSpPr>
        <p:spPr>
          <a:xfrm rot="10800000">
            <a:off x="10505838" y="2508831"/>
            <a:ext cx="992954" cy="173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직사각형 57"/>
          <p:cNvSpPr/>
          <p:nvPr/>
        </p:nvSpPr>
        <p:spPr>
          <a:xfrm>
            <a:off x="10518855" y="3234569"/>
            <a:ext cx="1275565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랭킹</a:t>
            </a:r>
          </a:p>
        </p:txBody>
      </p:sp>
      <p:cxnSp>
        <p:nvCxnSpPr>
          <p:cNvPr id="231" name="직선 연결선 47"/>
          <p:cNvCxnSpPr>
            <a:stCxn id="230" idx="0"/>
            <a:endCxn id="227" idx="2"/>
          </p:cNvCxnSpPr>
          <p:nvPr/>
        </p:nvCxnSpPr>
        <p:spPr>
          <a:xfrm rot="16200000" flipV="1">
            <a:off x="10468369" y="2546300"/>
            <a:ext cx="725737" cy="6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모서리가 둥근 직사각형 57"/>
          <p:cNvSpPr/>
          <p:nvPr/>
        </p:nvSpPr>
        <p:spPr>
          <a:xfrm>
            <a:off x="8725929" y="2682114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u="sng">
                <a:solidFill>
                  <a:schemeClr val="tx1"/>
                </a:solidFill>
                <a:latin typeface="한컴산뜻돋움"/>
                <a:ea typeface="한컴산뜻돋움"/>
              </a:rPr>
              <a:t>리뷰 번호</a:t>
            </a:r>
          </a:p>
        </p:txBody>
      </p:sp>
      <p:cxnSp>
        <p:nvCxnSpPr>
          <p:cNvPr id="233" name="직선 연결선 47"/>
          <p:cNvCxnSpPr>
            <a:stCxn id="232" idx="0"/>
            <a:endCxn id="227" idx="2"/>
          </p:cNvCxnSpPr>
          <p:nvPr/>
        </p:nvCxnSpPr>
        <p:spPr>
          <a:xfrm flipV="1">
            <a:off x="9300972" y="2508831"/>
            <a:ext cx="1204866" cy="173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모서리가 둥근 직사각형 57"/>
          <p:cNvSpPr/>
          <p:nvPr/>
        </p:nvSpPr>
        <p:spPr>
          <a:xfrm>
            <a:off x="9151358" y="3236621"/>
            <a:ext cx="1275565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한컴산뜻돋움"/>
                <a:ea typeface="한컴산뜻돋움"/>
              </a:rPr>
              <a:t>영화 평점</a:t>
            </a:r>
          </a:p>
        </p:txBody>
      </p:sp>
      <p:cxnSp>
        <p:nvCxnSpPr>
          <p:cNvPr id="235" name="직선 연결선 47"/>
          <p:cNvCxnSpPr>
            <a:stCxn id="234" idx="0"/>
            <a:endCxn id="227" idx="2"/>
          </p:cNvCxnSpPr>
          <p:nvPr/>
        </p:nvCxnSpPr>
        <p:spPr>
          <a:xfrm rot="5400000" flipH="1" flipV="1">
            <a:off x="9783594" y="2514377"/>
            <a:ext cx="727789" cy="716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40"/>
          <p:cNvCxnSpPr>
            <a:stCxn id="13" idx="3"/>
            <a:endCxn id="242" idx="1"/>
          </p:cNvCxnSpPr>
          <p:nvPr/>
        </p:nvCxnSpPr>
        <p:spPr>
          <a:xfrm>
            <a:off x="2775999" y="2271978"/>
            <a:ext cx="473275" cy="3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판단 238"/>
          <p:cNvSpPr/>
          <p:nvPr/>
        </p:nvSpPr>
        <p:spPr>
          <a:xfrm>
            <a:off x="7487673" y="1932506"/>
            <a:ext cx="1529256" cy="671944"/>
          </a:xfrm>
          <a:prstGeom prst="flowChartDecision">
            <a:avLst/>
          </a:prstGeom>
          <a:solidFill>
            <a:srgbClr val="66C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작성되다</a:t>
            </a:r>
          </a:p>
        </p:txBody>
      </p:sp>
      <p:cxnSp>
        <p:nvCxnSpPr>
          <p:cNvPr id="240" name="직선 연결선 82"/>
          <p:cNvCxnSpPr>
            <a:stCxn id="9" idx="0"/>
            <a:endCxn id="29" idx="2"/>
          </p:cNvCxnSpPr>
          <p:nvPr/>
        </p:nvCxnSpPr>
        <p:spPr>
          <a:xfrm rot="16200000" flipV="1">
            <a:off x="5917096" y="3753375"/>
            <a:ext cx="3578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82"/>
          <p:cNvCxnSpPr>
            <a:stCxn id="22" idx="1"/>
            <a:endCxn id="242" idx="3"/>
          </p:cNvCxnSpPr>
          <p:nvPr/>
        </p:nvCxnSpPr>
        <p:spPr>
          <a:xfrm rot="10800000" flipV="1">
            <a:off x="4915418" y="2272703"/>
            <a:ext cx="395244" cy="3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순서도: 판단 241"/>
          <p:cNvSpPr/>
          <p:nvPr/>
        </p:nvSpPr>
        <p:spPr>
          <a:xfrm>
            <a:off x="3249274" y="1939935"/>
            <a:ext cx="1666143" cy="671944"/>
          </a:xfrm>
          <a:prstGeom prst="flowChartDecision">
            <a:avLst/>
          </a:prstGeom>
          <a:solidFill>
            <a:srgbClr val="66C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latin typeface="한컴산뜻돋움"/>
                <a:ea typeface="한컴산뜻돋움"/>
              </a:rPr>
              <a:t>가지다</a:t>
            </a:r>
          </a:p>
        </p:txBody>
      </p:sp>
      <p:cxnSp>
        <p:nvCxnSpPr>
          <p:cNvPr id="243" name="직선 연결선 82"/>
          <p:cNvCxnSpPr>
            <a:stCxn id="29" idx="0"/>
            <a:endCxn id="22" idx="2"/>
          </p:cNvCxnSpPr>
          <p:nvPr/>
        </p:nvCxnSpPr>
        <p:spPr>
          <a:xfrm rot="5400000" flipH="1" flipV="1">
            <a:off x="5901369" y="2705793"/>
            <a:ext cx="391365" cy="2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57">
            <a:extLst>
              <a:ext uri="{FF2B5EF4-FFF2-40B4-BE49-F238E27FC236}">
                <a16:creationId xmlns:a16="http://schemas.microsoft.com/office/drawing/2014/main" id="{A6B858E0-C62F-45D5-B9F6-612BF09CB52F}"/>
              </a:ext>
            </a:extLst>
          </p:cNvPr>
          <p:cNvSpPr/>
          <p:nvPr/>
        </p:nvSpPr>
        <p:spPr>
          <a:xfrm>
            <a:off x="8040400" y="4372502"/>
            <a:ext cx="1150087" cy="3373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tx1"/>
                </a:solidFill>
                <a:latin typeface="한컴산뜻돋움"/>
                <a:ea typeface="한컴산뜻돋움"/>
              </a:rPr>
              <a:t>포스터</a:t>
            </a:r>
          </a:p>
        </p:txBody>
      </p:sp>
      <p:cxnSp>
        <p:nvCxnSpPr>
          <p:cNvPr id="60" name="직선 연결선 47">
            <a:extLst>
              <a:ext uri="{FF2B5EF4-FFF2-40B4-BE49-F238E27FC236}">
                <a16:creationId xmlns:a16="http://schemas.microsoft.com/office/drawing/2014/main" id="{0DE9DB98-A783-43FB-BCB0-C7DEE5AE106B}"/>
              </a:ext>
            </a:extLst>
          </p:cNvPr>
          <p:cNvCxnSpPr>
            <a:cxnSpLocks/>
            <a:stCxn id="59" idx="1"/>
            <a:endCxn id="9" idx="2"/>
          </p:cNvCxnSpPr>
          <p:nvPr/>
        </p:nvCxnSpPr>
        <p:spPr>
          <a:xfrm flipH="1" flipV="1">
            <a:off x="6096001" y="4409197"/>
            <a:ext cx="1944399" cy="13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1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8409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논리설계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17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4B70480-DB10-D303-C02F-03579D4C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12806"/>
              </p:ext>
            </p:extLst>
          </p:nvPr>
        </p:nvGraphicFramePr>
        <p:xfrm>
          <a:off x="624724" y="1032582"/>
          <a:ext cx="10593735" cy="5684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8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09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테이블</a:t>
                      </a:r>
                      <a:endParaRPr lang="en-US" altLang="ko-KR" sz="1600" dirty="0"/>
                    </a:p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NULL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946">
                <a:tc rowSpan="9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 dirty="0"/>
                        <a:t>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영화번호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영화제목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VARCHAR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(30)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등장인물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VARCHAR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(100)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4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VARCHAR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(20)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7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개봉일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9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러닝타임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TIME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74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연령등급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701089"/>
                  </a:ext>
                </a:extLst>
              </a:tr>
              <a:tr h="48674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44391"/>
                  </a:ext>
                </a:extLst>
              </a:tr>
              <a:tr h="48674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5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7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8409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논리설계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18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0DECDBA-237B-E399-6579-D7BF4BCE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10268"/>
              </p:ext>
            </p:extLst>
          </p:nvPr>
        </p:nvGraphicFramePr>
        <p:xfrm>
          <a:off x="305332" y="2034433"/>
          <a:ext cx="11581335" cy="3039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14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테이블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NULL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37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리뷰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7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영화 평점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SMALL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INT(5)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737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랭킹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37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코멘트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B732DC-10DE-427F-B014-4CAC9EA9CA2D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7797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5043" y="1849793"/>
            <a:ext cx="2012089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0301" y="339676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rgbClr val="00002F"/>
                </a:solidFill>
                <a:latin typeface="나눔스퀘어 ExtraBold"/>
                <a:ea typeface="나눔스퀘어 ExtraBold"/>
              </a:rPr>
              <a:t>계획 수립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4868" y="1849793"/>
            <a:ext cx="2012089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 b="1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60126" y="339676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개념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CONTENTS</a:t>
            </a:r>
            <a:endParaRPr lang="ko-KR" altLang="en-US" sz="32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515211" y="4066650"/>
            <a:ext cx="24994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1.1</a:t>
            </a:r>
            <a:r>
              <a:rPr lang="ko-KR" altLang="en-US" dirty="0">
                <a:latin typeface="나눔스퀘어 Bold"/>
                <a:ea typeface="나눔스퀘어 Bold"/>
              </a:rPr>
              <a:t> 개발주제</a:t>
            </a:r>
          </a:p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1.2 </a:t>
            </a:r>
            <a:r>
              <a:rPr lang="ko-KR" altLang="en-US" dirty="0">
                <a:latin typeface="나눔스퀘어 Bold"/>
                <a:ea typeface="나눔스퀘어 Bold"/>
              </a:rPr>
              <a:t>개발이유</a:t>
            </a:r>
            <a:endParaRPr lang="en-US" altLang="ko-KR" dirty="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1.3 </a:t>
            </a:r>
            <a:r>
              <a:rPr lang="ko-KR" altLang="en-US" dirty="0">
                <a:latin typeface="나눔스퀘어 Bold"/>
                <a:ea typeface="나눔스퀘어 Bold"/>
              </a:rPr>
              <a:t>타프로젝트 분석</a:t>
            </a:r>
          </a:p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1.4 </a:t>
            </a:r>
            <a:r>
              <a:rPr lang="ko-KR" altLang="en-US" dirty="0">
                <a:latin typeface="나눔스퀘어 Bold"/>
                <a:ea typeface="나눔스퀘어 Bold"/>
              </a:rPr>
              <a:t>자료조사</a:t>
            </a:r>
          </a:p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1.5 </a:t>
            </a:r>
            <a:r>
              <a:rPr lang="ko-KR" altLang="en-US" dirty="0">
                <a:latin typeface="나눔스퀘어 Bold"/>
                <a:ea typeface="나눔스퀘어 Bold"/>
              </a:rPr>
              <a:t>시스템의 필수요소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454868" y="4066650"/>
            <a:ext cx="19143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2.1</a:t>
            </a:r>
            <a:r>
              <a:rPr lang="ko-KR" altLang="en-US" dirty="0">
                <a:latin typeface="나눔스퀘어 Bold"/>
                <a:ea typeface="나눔스퀘어 Bold"/>
              </a:rPr>
              <a:t> 엔티티</a:t>
            </a:r>
            <a:r>
              <a:rPr lang="en-US" altLang="ko-KR" dirty="0">
                <a:latin typeface="나눔스퀘어 Bold"/>
                <a:ea typeface="나눔스퀘어 Bold"/>
              </a:rPr>
              <a:t>&amp;</a:t>
            </a:r>
            <a:r>
              <a:rPr lang="ko-KR" altLang="en-US" dirty="0">
                <a:latin typeface="나눔스퀘어 Bold"/>
                <a:ea typeface="나눔스퀘어 Bold"/>
              </a:rPr>
              <a:t>속성</a:t>
            </a:r>
          </a:p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2.2 </a:t>
            </a:r>
            <a:r>
              <a:rPr lang="ko-KR" altLang="en-US" dirty="0">
                <a:latin typeface="나눔스퀘어 Bold"/>
                <a:ea typeface="나눔스퀘어 Bold"/>
              </a:rPr>
              <a:t>관계</a:t>
            </a:r>
          </a:p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2.3 EXERD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91DBB-EF62-F994-96CB-FA8D55D8DE1C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8409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논리설계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19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0DECDBA-237B-E399-6579-D7BF4BCE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85292"/>
              </p:ext>
            </p:extLst>
          </p:nvPr>
        </p:nvGraphicFramePr>
        <p:xfrm>
          <a:off x="305332" y="2179320"/>
          <a:ext cx="11581335" cy="343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테이블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/>
                        <a:t>NULL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10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관심 목록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관심 목록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901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관심 인물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VARCHAR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(255)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474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좋아요 한 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VARCHAR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(30)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F0ED466-62F0-435A-A268-B55C83F7319E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5398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58409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논리설계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20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0DECDBA-237B-E399-6579-D7BF4BCE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27676"/>
              </p:ext>
            </p:extLst>
          </p:nvPr>
        </p:nvGraphicFramePr>
        <p:xfrm>
          <a:off x="312257" y="2510375"/>
          <a:ext cx="11581335" cy="244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테이블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열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NULL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737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회원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회원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INT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37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VARCHAR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(20)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737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VARCHAR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dirty="0"/>
                        <a:t>(65)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NULL</a:t>
                      </a:r>
                    </a:p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646704-5413-4F95-B9CC-FFA1057E36FC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1812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ECD132E-83FF-4445-981C-A724C1E711C4}"/>
              </a:ext>
            </a:extLst>
          </p:cNvPr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032BB7-2D51-4171-8BC8-24DD2D4D7A72}"/>
              </a:ext>
            </a:extLst>
          </p:cNvPr>
          <p:cNvSpPr txBox="1"/>
          <p:nvPr/>
        </p:nvSpPr>
        <p:spPr>
          <a:xfrm>
            <a:off x="1158408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물리설계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5A51B-54FE-414F-807D-5F6138D13A22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4.1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800FF80E-4E5F-499B-BACC-DEC3963D9055}"/>
              </a:ext>
            </a:extLst>
          </p:cNvPr>
          <p:cNvSpPr txBox="1"/>
          <p:nvPr/>
        </p:nvSpPr>
        <p:spPr>
          <a:xfrm>
            <a:off x="924152" y="1101162"/>
            <a:ext cx="2337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테이블 생성</a:t>
            </a:r>
            <a:endParaRPr kumimoji="0" lang="ko-KR" altLang="en-US" sz="3200" b="0" i="0" u="none" strike="noStrike" kern="1200" cap="none" spc="-150" normalizeH="0" baseline="0" dirty="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BC2E4-20BA-498F-8D51-453C1A9C64E9}"/>
              </a:ext>
            </a:extLst>
          </p:cNvPr>
          <p:cNvSpPr txBox="1"/>
          <p:nvPr/>
        </p:nvSpPr>
        <p:spPr>
          <a:xfrm>
            <a:off x="1133381" y="1691388"/>
            <a:ext cx="17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 </a:t>
            </a:r>
            <a:r>
              <a:rPr lang="ko-KR" altLang="en-US" dirty="0"/>
              <a:t>테이블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459B-BC3A-4DB7-87A6-BF5CCAA1BCFF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A2581E-4A20-423B-B6E4-C9923CF3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63" y="2060720"/>
            <a:ext cx="5974273" cy="33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260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43FB4AB-3489-46D6-8C5C-2305C512082D}"/>
              </a:ext>
            </a:extLst>
          </p:cNvPr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EC6AD4-170A-43B5-ABE8-DF527B58D0F4}"/>
              </a:ext>
            </a:extLst>
          </p:cNvPr>
          <p:cNvSpPr txBox="1"/>
          <p:nvPr/>
        </p:nvSpPr>
        <p:spPr>
          <a:xfrm>
            <a:off x="1158408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물리설계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2A98-4E0D-4A8B-8B8D-4A01E6199CE2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4.1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7F6B6085-FE7F-4B5B-B358-147FD25F07E9}"/>
              </a:ext>
            </a:extLst>
          </p:cNvPr>
          <p:cNvSpPr txBox="1"/>
          <p:nvPr/>
        </p:nvSpPr>
        <p:spPr>
          <a:xfrm>
            <a:off x="924152" y="1101162"/>
            <a:ext cx="2337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테이블 생성</a:t>
            </a:r>
            <a:endParaRPr kumimoji="0" lang="ko-KR" altLang="en-US" sz="3200" b="0" i="0" u="none" strike="noStrike" kern="1200" cap="none" spc="-150" normalizeH="0" baseline="0" dirty="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E3296-457F-44BA-BF5D-6F007BD74F11}"/>
              </a:ext>
            </a:extLst>
          </p:cNvPr>
          <p:cNvSpPr txBox="1"/>
          <p:nvPr/>
        </p:nvSpPr>
        <p:spPr>
          <a:xfrm>
            <a:off x="1133381" y="1691388"/>
            <a:ext cx="17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</a:t>
            </a:r>
            <a:r>
              <a:rPr lang="ko-KR" altLang="en-US" dirty="0"/>
              <a:t>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5FFF2-EE3D-4984-9031-937FC488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77" y="2118991"/>
            <a:ext cx="7533045" cy="1687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03237-6066-4EBF-A4BD-A67FDCED0BAA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8333048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9D9CD1B-B460-4050-BA7E-FA4F0405E360}"/>
              </a:ext>
            </a:extLst>
          </p:cNvPr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DAB29D-57A5-4C33-8530-47EF32AFF607}"/>
              </a:ext>
            </a:extLst>
          </p:cNvPr>
          <p:cNvSpPr txBox="1"/>
          <p:nvPr/>
        </p:nvSpPr>
        <p:spPr>
          <a:xfrm>
            <a:off x="1158408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물리설계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F4960-8DF3-4092-9317-E98B76ABF7CD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4.1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0A5EE3A-F8F6-4333-B938-57D86E90B882}"/>
              </a:ext>
            </a:extLst>
          </p:cNvPr>
          <p:cNvSpPr txBox="1"/>
          <p:nvPr/>
        </p:nvSpPr>
        <p:spPr>
          <a:xfrm>
            <a:off x="924152" y="1101162"/>
            <a:ext cx="2337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테이블 생성</a:t>
            </a:r>
            <a:endParaRPr kumimoji="0" lang="ko-KR" altLang="en-US" sz="3200" b="0" i="0" u="none" strike="noStrike" kern="1200" cap="none" spc="-150" normalizeH="0" baseline="0" dirty="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67A0E-A60D-4073-9E47-FE0AFCF2A9ED}"/>
              </a:ext>
            </a:extLst>
          </p:cNvPr>
          <p:cNvSpPr txBox="1"/>
          <p:nvPr/>
        </p:nvSpPr>
        <p:spPr>
          <a:xfrm>
            <a:off x="1133381" y="1691388"/>
            <a:ext cx="177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FAVORITE_LIST </a:t>
            </a:r>
            <a:r>
              <a:rPr lang="ko-KR" altLang="en-US" dirty="0"/>
              <a:t>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E8A89F-EC12-41B5-8925-D081B870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55" y="2337719"/>
            <a:ext cx="8008653" cy="147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E80C35-DD08-4D19-900E-BB4A33D9AF6F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5620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A8BEA8-8D3B-4F2F-BDC9-1DDA231B1B28}"/>
              </a:ext>
            </a:extLst>
          </p:cNvPr>
          <p:cNvCxnSpPr/>
          <p:nvPr/>
        </p:nvCxnSpPr>
        <p:spPr>
          <a:xfrm>
            <a:off x="953008" y="97052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21BBAF-6AA2-48FD-8528-8F0FCD40933B}"/>
              </a:ext>
            </a:extLst>
          </p:cNvPr>
          <p:cNvSpPr txBox="1"/>
          <p:nvPr/>
        </p:nvSpPr>
        <p:spPr>
          <a:xfrm>
            <a:off x="1158408" y="385746"/>
            <a:ext cx="174919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물리설계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F54DA-9125-49A9-ACB1-351F23C8156D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4.1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2F4E4EA0-2BC9-4D61-8B2C-8C91E3DF65C0}"/>
              </a:ext>
            </a:extLst>
          </p:cNvPr>
          <p:cNvSpPr txBox="1"/>
          <p:nvPr/>
        </p:nvSpPr>
        <p:spPr>
          <a:xfrm>
            <a:off x="924152" y="1101162"/>
            <a:ext cx="2337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테이블 생성</a:t>
            </a:r>
            <a:endParaRPr kumimoji="0" lang="ko-KR" altLang="en-US" sz="3200" b="0" i="0" u="none" strike="noStrike" kern="1200" cap="none" spc="-150" normalizeH="0" baseline="0" dirty="0">
              <a:solidFill>
                <a:srgbClr val="8DBABD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A5F4F-AD30-445A-9E54-56F0F2240F9E}"/>
              </a:ext>
            </a:extLst>
          </p:cNvPr>
          <p:cNvSpPr txBox="1"/>
          <p:nvPr/>
        </p:nvSpPr>
        <p:spPr>
          <a:xfrm>
            <a:off x="1133381" y="1691388"/>
            <a:ext cx="177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MOVIE_USER </a:t>
            </a:r>
            <a:r>
              <a:rPr lang="ko-KR" altLang="en-US" dirty="0"/>
              <a:t>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6B298-8379-4899-A7F5-4178424E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10" y="2337719"/>
            <a:ext cx="7763179" cy="165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F686E-731E-4AF7-A67E-8B5BA9B13A15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24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24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베이스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 수립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66BEC-A85B-6CA9-A0AF-F2A4C1509D96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79422" y="1727810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6680" y="1061277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주제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493" y="106127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1.1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2010" y="1821362"/>
            <a:ext cx="2754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“ </a:t>
            </a:r>
            <a:r>
              <a:rPr lang="ko-KR" altLang="en-US" sz="20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영화 추천 시스템 및</a:t>
            </a:r>
            <a:r>
              <a:rPr lang="en-US" altLang="ko-KR" sz="20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 API“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180E-7D44-0AD3-5495-CBC378875FB5}"/>
              </a:ext>
            </a:extLst>
          </p:cNvPr>
          <p:cNvSpPr txBox="1"/>
          <p:nvPr/>
        </p:nvSpPr>
        <p:spPr>
          <a:xfrm>
            <a:off x="465151" y="3769730"/>
            <a:ext cx="61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1.2</a:t>
            </a:r>
            <a:endParaRPr lang="ko-KR" altLang="en-US" sz="18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31FB-7E5A-3144-D4C6-D4795D53A86E}"/>
              </a:ext>
            </a:extLst>
          </p:cNvPr>
          <p:cNvSpPr txBox="1"/>
          <p:nvPr/>
        </p:nvSpPr>
        <p:spPr>
          <a:xfrm>
            <a:off x="1079422" y="3771295"/>
            <a:ext cx="244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개발 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C73514-5E5A-E3B8-8E56-A861DAFF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92" y="4416412"/>
            <a:ext cx="2170364" cy="60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587" y="4597819"/>
            <a:ext cx="9972883" cy="100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영화를 추천하는 시스템을 만들어 영화들을 데이터 베이스를 저장하고 소비자의 탐색 비용을 낮추는 효과와 사용자의 관심을 기반으로 하여 찾고자 하는 영화 장르를 빠르고 정확하게 찾을 수 있도록 하게 한다</a:t>
            </a:r>
            <a:r>
              <a:rPr lang="en-US" altLang="ko-KR" sz="20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1B71-5590-4E51-8153-9CF801E0D3AC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349853" y="1356931"/>
            <a:ext cx="26802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9422" y="681234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타프로젝트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301" y="73881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1.3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9422" y="1447854"/>
            <a:ext cx="26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키노라이츠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사이트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1B71-5590-4E51-8153-9CF801E0D3AC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F06075-5F16-6FDD-615D-78985116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9" y="1938886"/>
            <a:ext cx="4746147" cy="4740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FA0EF1-4914-A234-DF44-9FC339E6EB2F}"/>
              </a:ext>
            </a:extLst>
          </p:cNvPr>
          <p:cNvSpPr txBox="1"/>
          <p:nvPr/>
        </p:nvSpPr>
        <p:spPr>
          <a:xfrm>
            <a:off x="5423476" y="871381"/>
            <a:ext cx="6617679" cy="588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넷플릭스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티빙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등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ott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별로 오늘의 랭킹 차트와 콘텐츠를 통합한 랭킹을 볼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각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ott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서비스에서 제공하는 랭킹을 봄으로써 무엇이 유행 중인지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많이 보는지 알 수 있고 즐겨보진 않더라도 다양한 콘텐츠의 랭킹을 볼 수 있는 것으로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출석 체크로 팝콘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포인트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같은 것을 지급해 한정 추첨이긴 하지만 네이버페이 포인트 등으로 지급한다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해당 사이트를 계속 이용하게끔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유치를 위한 방안으로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최신순으로 적힌 리뷰를 한 줄 평으로 간단하게 보여주고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최근 리뷰를 봄으로써 빠르게 해당 영화를 파악하기 위함으로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다만 최신 순 인 만큼 사용자가 원하는 영화의 리뷰를 바로 찾아서 보기에는 힘들어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4.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오늘은 무엇을 볼지 추천하는 기능이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ott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별 오늘의 랭킹 등을 통해 추천하는 것으로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즐겨보는 장르 등이 있다면 그것을 통해서도 추천해 주는 것으로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74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349853" y="1356931"/>
            <a:ext cx="26802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9422" y="681234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타프로젝트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301" y="73881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1.3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9422" y="1447854"/>
            <a:ext cx="26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키노라이츠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사이트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1B71-5590-4E51-8153-9CF801E0D3AC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F06075-5F16-6FDD-615D-78985116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9" y="1938886"/>
            <a:ext cx="4746147" cy="4740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FA0EF1-4914-A234-DF44-9FC339E6EB2F}"/>
              </a:ext>
            </a:extLst>
          </p:cNvPr>
          <p:cNvSpPr txBox="1"/>
          <p:nvPr/>
        </p:nvSpPr>
        <p:spPr>
          <a:xfrm>
            <a:off x="5423476" y="1847964"/>
            <a:ext cx="661767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5.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인기 태그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작품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인물 등으로 검색할 수 있는 기능이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많은 사람이 즐겨보는 태그나 좋아하는 배우 등을 선택하고 검색해서 사용자가 원하는 영화로 더 좁혀 검색할 수 있게 한 것으로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사이트 커뮤니티의 인기 글을 보여주고 있고 태그별로 글을 볼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마이 페이지로 해당 사이트에서 내가 활동한 정보 등을 확인할 수 있게 하였다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남긴 글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또는 당첨 소식 등을 바로 전체적으로 확인할 수 있게 한 것으로 보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27796" y="101177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033" y="441423"/>
            <a:ext cx="5341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1.4</a:t>
            </a:r>
            <a:endParaRPr lang="ko-KR" altLang="en-US" sz="2400" spc="-150" dirty="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7796" y="427003"/>
            <a:ext cx="5653335" cy="57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/>
              <a:t>시나리오 및 요구사항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9DB33-3B3B-A6DF-77A8-C1A7F4F31269}"/>
              </a:ext>
            </a:extLst>
          </p:cNvPr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6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154" y="1278555"/>
            <a:ext cx="10510920" cy="430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2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아이디와 비밀번호를 입력하여 가입 및 접속을 할 수 있고, 랭킹을 볼 수 있다.</a:t>
            </a: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2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리뷰를 작성 또는 조회 할 수 있으며, 인기 태그, 작품, 인물 등으로 검색 할 수 있다.</a:t>
            </a: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2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관심 인물</a:t>
            </a:r>
            <a:r>
              <a:rPr kumimoji="0" lang="en-US" altLang="ko-KR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좋아요를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누른 영화</a:t>
            </a:r>
            <a:r>
              <a:rPr kumimoji="0" lang="en-US" altLang="ko-KR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리뷰를 쓴 영화를 수정</a:t>
            </a:r>
            <a:r>
              <a:rPr kumimoji="0" lang="en-US" altLang="ko-KR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삭제가 가능하다.</a:t>
            </a: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2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작품 정보(장르, 개봉일, 러닝타임, 연령등급, 제작국가</a:t>
            </a:r>
            <a:r>
              <a:rPr kumimoji="0" lang="en-US" altLang="ko-KR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줄거리)를 기입해야 하고, 상영중인 영화관이나 </a:t>
            </a:r>
            <a:r>
              <a:rPr kumimoji="0" lang="ko-KR" altLang="en-US" sz="2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ott를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기재한다.</a:t>
            </a: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2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출연진/제작진(주연, 조연, 단역, 감독/시나리오 등)을 기재하여 사용자의 관심 분야를  지정하여 관련된 영화를 보여준다.</a:t>
            </a:r>
          </a:p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23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리뷰</a:t>
            </a:r>
            <a:r>
              <a:rPr kumimoji="0" lang="ko-KR" altLang="en-US" sz="2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사용자가 영화에 대한 평점과 코멘트를 작성하고 평점을 토대로 랭킹을 매기며 사용자에게 제공한다.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15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1095504" y="1215254"/>
            <a:ext cx="9274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 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kumimoji="0" lang="ko-KR" altLang="en-US" sz="2200" b="0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 번호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아이디, 비밀번호</a:t>
            </a: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endParaRPr kumimoji="0" lang="ko-KR" altLang="en-US" sz="2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 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2200" b="0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영화번호</a:t>
            </a:r>
            <a:r>
              <a:rPr kumimoji="0" lang="en-US" altLang="ko-KR" sz="2200" b="0" i="0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장르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개봉일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러닝타임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연령등급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제작국가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줄거리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상영중인 플랫폼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출연진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제작진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포스터</a:t>
            </a: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endParaRPr kumimoji="0" lang="ko-KR" altLang="en-US" sz="2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관심 목록 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0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목록번호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좋아요한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영화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관심 인물</a:t>
            </a: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endParaRPr kumimoji="0" lang="ko-KR" altLang="en-US" sz="2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리뷰 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0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리뷰 번호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영화 평점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코멘트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랭킹</a:t>
            </a: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endParaRPr kumimoji="0" lang="en-US" altLang="ko-KR" sz="2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>
              <a:buClr>
                <a:srgbClr val="000000"/>
              </a:buClr>
              <a:buFont typeface="Arial"/>
              <a:buChar char="•"/>
              <a:defRPr/>
            </a:pPr>
            <a:endParaRPr kumimoji="0" lang="ko-KR" altLang="en-US" sz="2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" name="직선 연결선 3"/>
          <p:cNvCxnSpPr/>
          <p:nvPr/>
        </p:nvCxnSpPr>
        <p:spPr>
          <a:xfrm>
            <a:off x="1127796" y="1011778"/>
            <a:ext cx="2160000" cy="0"/>
          </a:xfrm>
          <a:prstGeom prst="line">
            <a:avLst/>
          </a:prstGeom>
          <a:noFill/>
          <a:ln w="6350" cap="flat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11"/>
          <p:cNvSpPr txBox="1"/>
          <p:nvPr/>
        </p:nvSpPr>
        <p:spPr>
          <a:xfrm>
            <a:off x="451485" y="441423"/>
            <a:ext cx="582930" cy="4520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-150" normalizeH="0" baseline="0">
                <a:solidFill>
                  <a:srgbClr val="00002F"/>
                </a:solidFill>
                <a:latin typeface="나눔스퀘어 ExtraBold"/>
                <a:ea typeface="나눔스퀘어 ExtraBold"/>
              </a:rPr>
              <a:t>1.5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1127796" y="427003"/>
            <a:ext cx="5653335" cy="57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명사 도출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44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개념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44604" y="6232849"/>
            <a:ext cx="793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1015</Words>
  <Application>Microsoft Office PowerPoint</Application>
  <PresentationFormat>와이드스크린</PresentationFormat>
  <Paragraphs>321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나눔스퀘어 Bold</vt:lpstr>
      <vt:lpstr>나눔스퀘어 ExtraBold</vt:lpstr>
      <vt:lpstr>맑은 고딕</vt:lpstr>
      <vt:lpstr>한컴산뜻돋움</vt:lpstr>
      <vt:lpstr>함초롬바탕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김희석</cp:lastModifiedBy>
  <cp:revision>173</cp:revision>
  <dcterms:created xsi:type="dcterms:W3CDTF">2017-05-29T09:12:16Z</dcterms:created>
  <dcterms:modified xsi:type="dcterms:W3CDTF">2024-05-30T05:57:36Z</dcterms:modified>
  <cp:version/>
</cp:coreProperties>
</file>