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45"/>
  </p:notesMasterIdLst>
  <p:sldIdLst>
    <p:sldId id="256" r:id="rId2"/>
    <p:sldId id="393" r:id="rId3"/>
    <p:sldId id="391" r:id="rId4"/>
    <p:sldId id="258" r:id="rId5"/>
    <p:sldId id="259" r:id="rId6"/>
    <p:sldId id="260" r:id="rId7"/>
    <p:sldId id="369" r:id="rId8"/>
    <p:sldId id="370" r:id="rId9"/>
    <p:sldId id="279" r:id="rId10"/>
    <p:sldId id="257" r:id="rId11"/>
    <p:sldId id="267" r:id="rId12"/>
    <p:sldId id="402" r:id="rId13"/>
    <p:sldId id="268" r:id="rId14"/>
    <p:sldId id="280" r:id="rId15"/>
    <p:sldId id="261" r:id="rId16"/>
    <p:sldId id="266" r:id="rId17"/>
    <p:sldId id="379" r:id="rId18"/>
    <p:sldId id="380" r:id="rId19"/>
    <p:sldId id="262" r:id="rId20"/>
    <p:sldId id="381" r:id="rId21"/>
    <p:sldId id="382" r:id="rId22"/>
    <p:sldId id="383" r:id="rId23"/>
    <p:sldId id="278" r:id="rId24"/>
    <p:sldId id="277" r:id="rId25"/>
    <p:sldId id="264" r:id="rId26"/>
    <p:sldId id="265" r:id="rId27"/>
    <p:sldId id="269" r:id="rId28"/>
    <p:sldId id="270" r:id="rId29"/>
    <p:sldId id="271" r:id="rId30"/>
    <p:sldId id="272" r:id="rId31"/>
    <p:sldId id="273" r:id="rId32"/>
    <p:sldId id="385" r:id="rId33"/>
    <p:sldId id="386" r:id="rId34"/>
    <p:sldId id="387" r:id="rId35"/>
    <p:sldId id="388" r:id="rId36"/>
    <p:sldId id="389" r:id="rId37"/>
    <p:sldId id="274" r:id="rId38"/>
    <p:sldId id="275" r:id="rId39"/>
    <p:sldId id="276" r:id="rId40"/>
    <p:sldId id="384" r:id="rId41"/>
    <p:sldId id="371" r:id="rId42"/>
    <p:sldId id="390" r:id="rId43"/>
    <p:sldId id="392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280" autoAdjust="0"/>
  </p:normalViewPr>
  <p:slideViewPr>
    <p:cSldViewPr>
      <p:cViewPr varScale="1">
        <p:scale>
          <a:sx n="114" d="100"/>
          <a:sy n="114" d="100"/>
        </p:scale>
        <p:origin x="14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8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DB7B84-4F1F-4C81-80A5-E21B173EF157}" type="datetimeFigureOut">
              <a:rPr lang="ru-RU"/>
              <a:pPr>
                <a:defRPr/>
              </a:pPr>
              <a:t>18.09.2017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133E52-9503-4766-8295-0DC761120C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36683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33E52-9503-4766-8295-0DC761120CAF}" type="slidenum">
              <a:rPr lang="ru-RU" altLang="en-US" smtClean="0"/>
              <a:pPr/>
              <a:t>43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8066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6C1E-EFC3-4A1C-BA8E-AC52E1AE2932}" type="slidenum">
              <a:rPr lang="ru-RU" altLang="en-US" smtClean="0"/>
              <a:pPr/>
              <a:t>‹#›</a:t>
            </a:fld>
            <a:endParaRPr lang="ru-RU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249-1443-4AC4-89F6-B61C1F88642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3697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9061-B0F2-412D-9EB1-8AD517CA570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906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26FFF-6D1C-4EE2-B44F-CEC60080B630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2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C7CA-C63F-464D-A3AD-8B952870F2F8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652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EE7C-A133-49FD-9E67-6D9484C0FF86}" type="slidenum">
              <a:rPr lang="ru-RU" altLang="en-US" smtClean="0"/>
              <a:pPr/>
              <a:t>‹#›</a:t>
            </a:fld>
            <a:endParaRPr lang="ru-RU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7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2D86-87F6-4EE4-8AC2-EEA103309060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48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8DA9-5283-467C-9389-B5EF4280255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682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1155-E6AC-459F-A1D0-A5F5C3B9466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407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0EDC-AFB4-4E48-94BB-99D14D56B80C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720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4913E0-B6F1-42F2-8677-6B820F0BBA77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412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BB20-0777-4483-BB75-1CE1091E7FB6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76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BED44-BC98-441E-93A3-70F8AA5946EF}" type="slidenum">
              <a:rPr lang="ru-RU" altLang="en-US" smtClean="0"/>
              <a:pPr/>
              <a:t>‹#›</a:t>
            </a:fld>
            <a:endParaRPr lang="ru-RU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6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242" y="2420888"/>
            <a:ext cx="7772400" cy="1828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6000" dirty="0"/>
              <a:t>Управление проектами</a:t>
            </a:r>
            <a:br>
              <a:rPr lang="ru-RU" sz="6000" dirty="0"/>
            </a:br>
            <a:endParaRPr lang="ru-RU" sz="1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50" y="4357688"/>
            <a:ext cx="6400800" cy="1400175"/>
          </a:xfrm>
        </p:spPr>
        <p:txBody>
          <a:bodyPr>
            <a:noAutofit/>
          </a:bodyPr>
          <a:lstStyle/>
          <a:p>
            <a:pPr algn="r"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К.Э.Н, доцент</a:t>
            </a:r>
          </a:p>
          <a:p>
            <a:pPr algn="r" eaLnBrk="1" hangingPunct="1">
              <a:defRPr/>
            </a:pPr>
            <a:r>
              <a:rPr lang="ru-RU" sz="1800" dirty="0">
                <a:solidFill>
                  <a:schemeClr val="tx1"/>
                </a:solidFill>
              </a:rPr>
              <a:t>Д.П. </a:t>
            </a:r>
            <a:r>
              <a:rPr lang="ru-RU" sz="1800" dirty="0" err="1">
                <a:solidFill>
                  <a:schemeClr val="tx1"/>
                </a:solidFill>
              </a:rPr>
              <a:t>олишевский</a:t>
            </a:r>
            <a:endParaRPr lang="ru-RU" sz="18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ru-RU" sz="16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ru-RU" sz="1600" dirty="0">
                <a:solidFill>
                  <a:schemeClr val="tx1"/>
                </a:solidFill>
              </a:rPr>
              <a:t>2017 г.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571750" y="290910"/>
            <a:ext cx="6286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103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ru-RU" altLang="en-US" sz="1400" dirty="0">
                <a:cs typeface="Times New Roman" panose="02020603050405020304" pitchFamily="18" charset="0"/>
              </a:rPr>
              <a:t>МИНОБРНАУКИ РОССИИ</a:t>
            </a:r>
            <a:endParaRPr lang="ru-RU" altLang="en-US" sz="900" dirty="0"/>
          </a:p>
          <a:p>
            <a:pPr algn="ctr"/>
            <a:r>
              <a:rPr lang="ru-RU" altLang="en-US" sz="1400" dirty="0"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endParaRPr lang="ru-RU" altLang="en-US" sz="900" dirty="0"/>
          </a:p>
          <a:p>
            <a:pPr algn="ctr"/>
            <a:r>
              <a:rPr lang="ru-RU" altLang="en-US" sz="1400" dirty="0">
                <a:cs typeface="Times New Roman" panose="02020603050405020304" pitchFamily="18" charset="0"/>
              </a:rPr>
              <a:t>«ЮЖНЫЙ ФЕДЕРАЛЬНЫЙ УНИВЕРСИТЕТ»</a:t>
            </a:r>
            <a:endParaRPr lang="ru-RU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altLang="en-US" dirty="0">
                <a:cs typeface="Times New Roman" panose="02020603050405020304" pitchFamily="18" charset="0"/>
              </a:rPr>
              <a:t>Институт высоких технологий и </a:t>
            </a:r>
            <a:r>
              <a:rPr lang="ru-RU" altLang="en-US" dirty="0" err="1">
                <a:cs typeface="Times New Roman" panose="02020603050405020304" pitchFamily="18" charset="0"/>
              </a:rPr>
              <a:t>пьезотехники</a:t>
            </a:r>
            <a:r>
              <a:rPr lang="ru-RU" altLang="en-US" dirty="0">
                <a:cs typeface="Times New Roman" panose="02020603050405020304" pitchFamily="18" charset="0"/>
              </a:rPr>
              <a:t> </a:t>
            </a:r>
            <a:endParaRPr lang="ru-RU" alt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Grp="1" noChangeArrowheads="1"/>
          </p:cNvSpPr>
          <p:nvPr>
            <p:ph type="title"/>
          </p:nvPr>
        </p:nvSpPr>
        <p:spPr>
          <a:xfrm>
            <a:off x="373063" y="320856"/>
            <a:ext cx="8229600" cy="19446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800" dirty="0">
                <a:solidFill>
                  <a:schemeClr val="tx1"/>
                </a:solidFill>
              </a:rPr>
              <a:t>Проект как процесс перехода ВТС из исходного состояния в заданное</a:t>
            </a:r>
            <a:br>
              <a:rPr lang="ru-RU" sz="3800" dirty="0">
                <a:solidFill>
                  <a:schemeClr val="tx1"/>
                </a:solidFill>
              </a:rPr>
            </a:br>
            <a:endParaRPr lang="ru-RU" sz="3800" dirty="0">
              <a:solidFill>
                <a:schemeClr val="tx1"/>
              </a:solidFill>
            </a:endParaRP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>
            <a:off x="827088" y="1965285"/>
            <a:ext cx="7775575" cy="4487902"/>
            <a:chOff x="2601" y="1232"/>
            <a:chExt cx="6375" cy="3862"/>
          </a:xfrm>
        </p:grpSpPr>
        <p:sp>
          <p:nvSpPr>
            <p:cNvPr id="18436" name="Text Box 7"/>
            <p:cNvSpPr txBox="1">
              <a:spLocks noChangeArrowheads="1"/>
            </p:cNvSpPr>
            <p:nvPr/>
          </p:nvSpPr>
          <p:spPr bwMode="auto">
            <a:xfrm>
              <a:off x="4581" y="2214"/>
              <a:ext cx="23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37" name="Line 8"/>
            <p:cNvSpPr>
              <a:spLocks noChangeShapeType="1"/>
            </p:cNvSpPr>
            <p:nvPr/>
          </p:nvSpPr>
          <p:spPr bwMode="auto">
            <a:xfrm>
              <a:off x="3501" y="293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>
              <a:off x="5301" y="131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39" name="Line 10"/>
            <p:cNvSpPr>
              <a:spLocks noChangeShapeType="1"/>
            </p:cNvSpPr>
            <p:nvPr/>
          </p:nvSpPr>
          <p:spPr bwMode="auto">
            <a:xfrm>
              <a:off x="6201" y="1314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 flipV="1">
              <a:off x="5301" y="365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1" name="Line 12"/>
            <p:cNvSpPr>
              <a:spLocks noChangeShapeType="1"/>
            </p:cNvSpPr>
            <p:nvPr/>
          </p:nvSpPr>
          <p:spPr bwMode="auto">
            <a:xfrm flipV="1">
              <a:off x="6201" y="365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>
              <a:off x="6921" y="354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>
              <a:off x="6921" y="228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6231" y="1232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Arial" panose="020B0604020202020204" pitchFamily="34" charset="0"/>
                </a:rPr>
                <a:t>     </a:t>
              </a:r>
              <a:r>
                <a:rPr lang="ru-RU" altLang="en-US" dirty="0">
                  <a:latin typeface="Arial" panose="020B0604020202020204" pitchFamily="34" charset="0"/>
                </a:rPr>
                <a:t>Ограничения: 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dirty="0">
                  <a:latin typeface="Arial" panose="020B0604020202020204" pitchFamily="34" charset="0"/>
                </a:rPr>
                <a:t>     </a:t>
              </a:r>
              <a:r>
                <a:rPr lang="ru-RU" altLang="en-US" dirty="0">
                  <a:latin typeface="Arial" panose="020B0604020202020204" pitchFamily="34" charset="0"/>
                </a:rPr>
                <a:t>финансовые,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dirty="0">
                  <a:latin typeface="Arial" panose="020B0604020202020204" pitchFamily="34" charset="0"/>
                </a:rPr>
                <a:t>    </a:t>
              </a:r>
              <a:r>
                <a:rPr lang="ru-RU" altLang="en-US" dirty="0">
                  <a:latin typeface="Arial" panose="020B0604020202020204" pitchFamily="34" charset="0"/>
                </a:rPr>
                <a:t> временные,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dirty="0">
                  <a:latin typeface="Arial" panose="020B0604020202020204" pitchFamily="34" charset="0"/>
                </a:rPr>
                <a:t>    </a:t>
              </a:r>
              <a:r>
                <a:rPr lang="ru-RU" altLang="en-US" dirty="0">
                  <a:latin typeface="Arial" panose="020B0604020202020204" pitchFamily="34" charset="0"/>
                </a:rPr>
                <a:t> окружения….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eaLnBrk="1" hangingPunct="1"/>
              <a:endParaRPr lang="ru-RU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7176" y="2304"/>
              <a:ext cx="1800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en-US" dirty="0">
                  <a:latin typeface="Arial" panose="020B0604020202020204" pitchFamily="34" charset="0"/>
                </a:rPr>
                <a:t>Реально (экономически эффективно) работающая высокая технология</a:t>
              </a:r>
            </a:p>
          </p:txBody>
        </p:sp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2961" y="4554"/>
              <a:ext cx="57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7" name="Text Box 18"/>
            <p:cNvSpPr txBox="1">
              <a:spLocks noChangeArrowheads="1"/>
            </p:cNvSpPr>
            <p:nvPr/>
          </p:nvSpPr>
          <p:spPr bwMode="auto">
            <a:xfrm>
              <a:off x="6201" y="3834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en-US" dirty="0">
                  <a:latin typeface="Arial" panose="020B0604020202020204" pitchFamily="34" charset="0"/>
                </a:rPr>
                <a:t>Привлекаемые ресурсы </a:t>
              </a:r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3501" y="1314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/>
              <a:r>
                <a:rPr lang="ru-RU" altLang="en-US" dirty="0">
                  <a:latin typeface="Arial" panose="020B0604020202020204" pitchFamily="34" charset="0"/>
                </a:rPr>
                <a:t>Законодательные</a:t>
              </a:r>
              <a:r>
                <a:rPr lang="en-US" altLang="en-US" dirty="0">
                  <a:latin typeface="Arial" panose="020B0604020202020204" pitchFamily="34" charset="0"/>
                </a:rPr>
                <a:t>    </a:t>
              </a:r>
              <a:endParaRPr lang="ru-RU" altLang="en-US" dirty="0">
                <a:latin typeface="Arial" panose="020B0604020202020204" pitchFamily="34" charset="0"/>
              </a:endParaRPr>
            </a:p>
            <a:p>
              <a:pPr algn="r" eaLnBrk="1" hangingPunct="1"/>
              <a:r>
                <a:rPr lang="ru-RU" altLang="en-US" dirty="0">
                  <a:latin typeface="Arial" panose="020B0604020202020204" pitchFamily="34" charset="0"/>
                </a:rPr>
                <a:t> и нормативные</a:t>
              </a:r>
            </a:p>
            <a:p>
              <a:pPr algn="r" eaLnBrk="1" hangingPunct="1"/>
              <a:r>
                <a:rPr lang="ru-RU" altLang="en-US" dirty="0">
                  <a:latin typeface="Arial" panose="020B0604020202020204" pitchFamily="34" charset="0"/>
                </a:rPr>
                <a:t> требования</a:t>
              </a:r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2601" y="2424"/>
              <a:ext cx="180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en-US" dirty="0">
                  <a:latin typeface="Arial" panose="020B0604020202020204" pitchFamily="34" charset="0"/>
                </a:rPr>
                <a:t>Исходный уровень технических и научных  знаний о технологии</a:t>
              </a:r>
            </a:p>
          </p:txBody>
        </p:sp>
        <p:sp>
          <p:nvSpPr>
            <p:cNvPr id="18450" name="Text Box 21"/>
            <p:cNvSpPr txBox="1">
              <a:spLocks noChangeArrowheads="1"/>
            </p:cNvSpPr>
            <p:nvPr/>
          </p:nvSpPr>
          <p:spPr bwMode="auto">
            <a:xfrm>
              <a:off x="3861" y="3834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/>
              <a:r>
                <a:rPr lang="ru-RU" altLang="en-US" dirty="0">
                  <a:latin typeface="Arial" panose="020B0604020202020204" pitchFamily="34" charset="0"/>
                </a:rPr>
                <a:t>Ресурсы </a:t>
              </a:r>
            </a:p>
            <a:p>
              <a:pPr algn="r" eaLnBrk="1" hangingPunct="1"/>
              <a:r>
                <a:rPr lang="ru-RU" altLang="en-US" dirty="0">
                  <a:latin typeface="Arial" panose="020B0604020202020204" pitchFamily="34" charset="0"/>
                </a:rPr>
                <a:t>ВТС</a:t>
              </a:r>
            </a:p>
          </p:txBody>
        </p:sp>
        <p:sp>
          <p:nvSpPr>
            <p:cNvPr id="18451" name="Text Box 22"/>
            <p:cNvSpPr txBox="1">
              <a:spLocks noChangeArrowheads="1"/>
            </p:cNvSpPr>
            <p:nvPr/>
          </p:nvSpPr>
          <p:spPr bwMode="auto">
            <a:xfrm>
              <a:off x="4761" y="2514"/>
              <a:ext cx="1980" cy="9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ru-RU" altLang="en-US" dirty="0">
                  <a:latin typeface="Arial" panose="020B0604020202020204" pitchFamily="34" charset="0"/>
                </a:rPr>
                <a:t>Проект - Процесс </a:t>
              </a:r>
            </a:p>
            <a:p>
              <a:pPr algn="ctr" eaLnBrk="1" hangingPunct="1"/>
              <a:r>
                <a:rPr lang="ru-RU" altLang="en-US" dirty="0">
                  <a:latin typeface="Arial" panose="020B0604020202020204" pitchFamily="34" charset="0"/>
                </a:rPr>
                <a:t>инновации высоких технологий</a:t>
              </a:r>
            </a:p>
          </p:txBody>
        </p:sp>
        <p:sp>
          <p:nvSpPr>
            <p:cNvPr id="18452" name="Text Box 23"/>
            <p:cNvSpPr txBox="1">
              <a:spLocks noChangeArrowheads="1"/>
            </p:cNvSpPr>
            <p:nvPr/>
          </p:nvSpPr>
          <p:spPr bwMode="auto">
            <a:xfrm>
              <a:off x="5136" y="1944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ru-RU" altLang="en-US" dirty="0">
                  <a:latin typeface="Arial" panose="020B0604020202020204" pitchFamily="34" charset="0"/>
                </a:rPr>
                <a:t>[   ]</a:t>
              </a:r>
            </a:p>
          </p:txBody>
        </p:sp>
        <p:sp>
          <p:nvSpPr>
            <p:cNvPr id="18453" name="Text Box 24"/>
            <p:cNvSpPr txBox="1">
              <a:spLocks noChangeArrowheads="1"/>
            </p:cNvSpPr>
            <p:nvPr/>
          </p:nvSpPr>
          <p:spPr bwMode="auto">
            <a:xfrm>
              <a:off x="6021" y="1944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ru-RU" altLang="en-US" dirty="0">
                  <a:latin typeface="Arial" panose="020B0604020202020204" pitchFamily="34" charset="0"/>
                </a:rPr>
                <a:t>[   ]</a:t>
              </a:r>
            </a:p>
          </p:txBody>
        </p:sp>
        <p:sp>
          <p:nvSpPr>
            <p:cNvPr id="18454" name="Text Box 25"/>
            <p:cNvSpPr txBox="1">
              <a:spLocks noChangeArrowheads="1"/>
            </p:cNvSpPr>
            <p:nvPr/>
          </p:nvSpPr>
          <p:spPr bwMode="auto">
            <a:xfrm>
              <a:off x="5121" y="360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ru-RU" altLang="en-US" dirty="0">
                  <a:latin typeface="Arial" panose="020B0604020202020204" pitchFamily="34" charset="0"/>
                </a:rPr>
                <a:t>[   ]</a:t>
              </a:r>
            </a:p>
          </p:txBody>
        </p:sp>
        <p:sp>
          <p:nvSpPr>
            <p:cNvPr id="18455" name="Text Box 26"/>
            <p:cNvSpPr txBox="1">
              <a:spLocks noChangeArrowheads="1"/>
            </p:cNvSpPr>
            <p:nvPr/>
          </p:nvSpPr>
          <p:spPr bwMode="auto">
            <a:xfrm>
              <a:off x="6036" y="360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ru-RU" altLang="en-US" dirty="0">
                  <a:latin typeface="Arial" panose="020B0604020202020204" pitchFamily="34" charset="0"/>
                </a:rPr>
                <a:t>[   ]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Окружение проектов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        Проект имеет ряд свойств, о которых целесообразно помнить, так как это помогает методически правильно организовать работу по его реализации: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проект возникает, существует и развивается в определенном окружении, называемом внешней средой;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состав проекта не остается неизменным в процессе его реализации и развития: в нем могут появляться новые элементы (объекты), из его состава могут удаляться некоторые его элементы;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проект, как и всякая система, может быть разделен на элементы.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543800" cy="14507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/>
              <a:t>Связи между портфелями, программами и проектами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488C8C-E340-4607-8A1B-AAB21267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3" y="1340768"/>
            <a:ext cx="7555486" cy="53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5400" b="1" dirty="0"/>
              <a:t>Стратегия проекта </a:t>
            </a:r>
            <a:r>
              <a:rPr lang="ru-RU" sz="5400" b="1" i="1" dirty="0"/>
              <a:t>-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     центральное звено в выработке направлений действий с целью получения обозначенных миссией и системой целей результатов проекта.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     Подготовку стратегии проекта можно условно разделить на 3 последовательных процедуры: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стратегический анализ;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разработка и выбор стратегии;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реализация стратегии.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800" b="1" i="1" dirty="0"/>
              <a:t>Разработка и выбор стратегии</a:t>
            </a:r>
            <a:r>
              <a:rPr lang="ru-RU" sz="3800" b="1" dirty="0"/>
              <a:t> </a:t>
            </a:r>
            <a:r>
              <a:rPr lang="ru-RU" sz="3800" dirty="0"/>
              <a:t>осуществляются на различных организационных уровнях: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400" dirty="0"/>
              <a:t> </a:t>
            </a:r>
            <a:r>
              <a:rPr lang="ru-RU" sz="2800" dirty="0"/>
              <a:t>корпоративная стратегия (общее направление развития, т. е. стратегия роста, сохранения или сокращения);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деловая стратегия (стратегия конкуренции конкретного то­вара на конкретном рынке).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       Стратегия проекта разрабатывается в рамках деловой стратегии, т. е. отвечает на вопрос, каким образом продукция проекта будет конкурировать на рынке. Очевидно, что выбор стратегии проекта должен существовать в рамках уже выбранного общего направления развития организации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Анализ окружения проекта</a:t>
            </a:r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692059"/>
              </p:ext>
            </p:extLst>
          </p:nvPr>
        </p:nvGraphicFramePr>
        <p:xfrm>
          <a:off x="2373389" y="1761048"/>
          <a:ext cx="4442941" cy="454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3" imgW="8486714" imgH="8677367" progId="">
                  <p:embed/>
                </p:oleObj>
              </mc:Choice>
              <mc:Fallback>
                <p:oleObj name="Visio" r:id="rId3" imgW="8486714" imgH="8677367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89" y="1761048"/>
                        <a:ext cx="4442941" cy="4542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400" dirty="0"/>
              <a:t>Жизненный цикл проекта может делиться на ряд фаз, в том числе:</a:t>
            </a:r>
            <a:r>
              <a:rPr lang="ru-RU" sz="38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205038"/>
            <a:ext cx="8229600" cy="2549525"/>
          </a:xfrm>
        </p:spPr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концептуальная фаза;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фаза разработки проекта;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фаза выполнения проекта;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фаза завершения проекта.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Типичный пример изменения уровня затрат и численности задействованного персонала в течение жизненного цикла проекта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" t="3144" r="882" b="3438"/>
          <a:stretch/>
        </p:blipFill>
        <p:spPr bwMode="auto">
          <a:xfrm>
            <a:off x="539551" y="1916833"/>
            <a:ext cx="806489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Влияние участников проекта в течение проекта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3066" r="1178" b="1598"/>
          <a:stretch/>
        </p:blipFill>
        <p:spPr bwMode="auto">
          <a:xfrm>
            <a:off x="539552" y="2060847"/>
            <a:ext cx="8064896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Жизненный цикл проекта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36784"/>
              </p:ext>
            </p:extLst>
          </p:nvPr>
        </p:nvGraphicFramePr>
        <p:xfrm>
          <a:off x="1827094" y="1764051"/>
          <a:ext cx="5535532" cy="453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10382132" imgH="9087018" progId="">
                  <p:embed/>
                </p:oleObj>
              </mc:Choice>
              <mc:Fallback>
                <p:oleObj name="Visio" r:id="rId3" imgW="10382132" imgH="9087018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094" y="1764051"/>
                        <a:ext cx="5535532" cy="4533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презентации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Основы и организация управления проектами 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интеграцией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содержанием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сроками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стоимостью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качеством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человеческими ресурсами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коммуникациями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рисками проекта</a:t>
            </a:r>
          </a:p>
          <a:p>
            <a:pPr lvl="1" indent="-252000">
              <a:buFont typeface="Courier New" panose="02070309020205020404" pitchFamily="49" charset="0"/>
              <a:buChar char="o"/>
            </a:pPr>
            <a:r>
              <a:rPr lang="ru-RU" sz="2400" dirty="0"/>
              <a:t>Управление поставками проекта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673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Обычная последовательность фаз в жизненном цикле проекта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3983" r="2569" b="1457"/>
          <a:stretch/>
        </p:blipFill>
        <p:spPr>
          <a:xfrm>
            <a:off x="291942" y="2132856"/>
            <a:ext cx="8605835" cy="35283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Отношения между жизненными циклами проекта и продукта</a:t>
            </a:r>
            <a:endParaRPr lang="ru-RU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t="9372" r="6892" b="7153"/>
          <a:stretch/>
        </p:blipFill>
        <p:spPr bwMode="auto">
          <a:xfrm>
            <a:off x="166368" y="2348880"/>
            <a:ext cx="885698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Отношения между участниками проекта и проектом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1" t="4744" r="21827" b="4335"/>
          <a:stretch/>
        </p:blipFill>
        <p:spPr bwMode="auto">
          <a:xfrm>
            <a:off x="1862824" y="1746117"/>
            <a:ext cx="5464071" cy="43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200" b="1" i="1" dirty="0"/>
              <a:t>Функции управления проектом</a:t>
            </a:r>
            <a:r>
              <a:rPr lang="ru-RU" sz="3200" b="1" dirty="0"/>
              <a:t> </a:t>
            </a:r>
            <a:r>
              <a:rPr lang="ru-RU" sz="3200" dirty="0"/>
              <a:t>осуществляются на всех этапах и фазах управления проектом и включают</a:t>
            </a:r>
            <a:r>
              <a:rPr lang="ru-RU" sz="4400" dirty="0"/>
              <a:t>: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Планирование;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контроль проекта;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анализ;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принятие решений;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составление и сопровождение бюджета проекта;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организацию осуществления;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427538" y="1845734"/>
            <a:ext cx="4495800" cy="4309004"/>
          </a:xfrm>
        </p:spPr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мониторинг;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оценку;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отчетность, экспертизу;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проверку и приемку;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бухгалтерский учет;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администрирование.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dirty="0"/>
              <a:t>Подсистемы системы управления проектом по основным предметным областям подразделяются на:</a:t>
            </a:r>
            <a:r>
              <a:rPr lang="ru-RU" sz="4000" dirty="0"/>
              <a:t> 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50825" y="1916832"/>
            <a:ext cx="4495800" cy="4237906"/>
          </a:xfrm>
        </p:spPr>
        <p:txBody>
          <a:bodyPr>
            <a:normAutofit fontScale="92500" lnSpcReduction="10000"/>
          </a:bodyPr>
          <a:lstStyle/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содержанием проекта;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объемами работ;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временем, продолжительностью;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стоимостью;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качеством;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закупками и поставками; 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распределением ресурсов;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400" dirty="0"/>
          </a:p>
          <a:p>
            <a:pPr eaLnBrk="1" hangingPunct="1">
              <a:lnSpc>
                <a:spcPct val="90000"/>
              </a:lnSpc>
              <a:defRPr/>
            </a:pPr>
            <a:endParaRPr lang="ru-RU" sz="2400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916831"/>
            <a:ext cx="4495800" cy="4209331"/>
          </a:xfrm>
        </p:spPr>
        <p:txBody>
          <a:bodyPr>
            <a:normAutofit lnSpcReduction="10000"/>
          </a:bodyPr>
          <a:lstStyle/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человеческими ресурсами;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рисками;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запасами ресурсов;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интеграционное (координационное) управление; </a:t>
            </a:r>
          </a:p>
          <a:p>
            <a:pPr marL="385200" indent="-2520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управление информацией и коммуникациями.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800" dirty="0"/>
              <a:t>Управляемые параметры проекта: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объемы и виды работ по проекту;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стоимость, издержки, расходы по проекту;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временные параметры, включающие сроки, продолжитель­ности и резервы выполнения работ, этапов, фаз проекта, а также взаимосвязи работ;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ресурсы, требуемые для осуществления проекта, в том чис­ле: человеческие или трудовые, финансовые, материально-технические, разделяемые на строительные материалы, машины, оборудование, комплектующие изделия и дета­ли, а также ограничения по ресурсам;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качество проектных решений, применяемых ресурсов, ком­понентов проекта и пр.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400" dirty="0"/>
              <a:t>В качестве результата, в зависимости от типа/цели проекта, могут выступать: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4176712"/>
          </a:xfrm>
        </p:spPr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научная разработка, </a:t>
            </a:r>
            <a:endParaRPr lang="en-US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новый технологический процесс,</a:t>
            </a:r>
            <a:endParaRPr lang="en-US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 программное средство, </a:t>
            </a:r>
            <a:endParaRPr lang="en-US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строительный объект, </a:t>
            </a:r>
            <a:endParaRPr lang="en-US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реализованная учебная программа,</a:t>
            </a:r>
            <a:endParaRPr lang="en-US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 реструктури­рованная компания,</a:t>
            </a:r>
            <a:endParaRPr lang="en-US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сертифицированная система качества и т. д.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800" dirty="0"/>
              <a:t>Организационный континуум структур управления проектами </a:t>
            </a: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201761"/>
              </p:ext>
            </p:extLst>
          </p:nvPr>
        </p:nvGraphicFramePr>
        <p:xfrm>
          <a:off x="-4645024" y="-1971600"/>
          <a:ext cx="19202400" cy="1109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20783399" imgH="12011173" progId="">
                  <p:embed/>
                </p:oleObj>
              </mc:Choice>
              <mc:Fallback>
                <p:oleObj name="Visio" r:id="rId3" imgW="20783399" imgH="12011173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45024" y="-1971600"/>
                        <a:ext cx="19202400" cy="11096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9302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dirty="0"/>
              <a:t>Общие принципы построения организационных структур управления проектами: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4525962"/>
          </a:xfrm>
        </p:spPr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соответствие организационной структуры системе взаимо­отношений участников проекта;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соответствие организационной структуры содержанию проекта;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соответствие организационной структуры требованиям внешнего окружения.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dirty="0"/>
              <a:t>Схема «выделенной» организационной структуры управления проектом</a:t>
            </a:r>
            <a:r>
              <a:rPr lang="ru-RU" sz="3800" dirty="0"/>
              <a:t> </a:t>
            </a:r>
          </a:p>
        </p:txBody>
      </p:sp>
      <p:graphicFrame>
        <p:nvGraphicFramePr>
          <p:cNvPr id="5122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408072"/>
              </p:ext>
            </p:extLst>
          </p:nvPr>
        </p:nvGraphicFramePr>
        <p:xfrm>
          <a:off x="528881" y="2420888"/>
          <a:ext cx="8169032" cy="308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Visio" r:id="rId3" imgW="15316037" imgH="5781703" progId="">
                  <p:embed/>
                </p:oleObj>
              </mc:Choice>
              <mc:Fallback>
                <p:oleObj name="Visio" r:id="rId3" imgW="15316037" imgH="5781703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81" y="2420888"/>
                        <a:ext cx="8169032" cy="3083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9804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6000" b="1" dirty="0"/>
              <a:t>Основы и организация управления проектами </a:t>
            </a:r>
            <a:endParaRPr lang="ru-RU" sz="6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25038" y="3933056"/>
            <a:ext cx="7543800" cy="1665565"/>
          </a:xfrm>
        </p:spPr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400" dirty="0"/>
              <a:t>Функциональная организационная структура с внутренними командами</a:t>
            </a:r>
            <a:r>
              <a:rPr lang="ru-RU" sz="3800" dirty="0"/>
              <a:t> </a:t>
            </a:r>
          </a:p>
        </p:txBody>
      </p:sp>
      <p:graphicFrame>
        <p:nvGraphicFramePr>
          <p:cNvPr id="614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45028"/>
              </p:ext>
            </p:extLst>
          </p:nvPr>
        </p:nvGraphicFramePr>
        <p:xfrm>
          <a:off x="822325" y="2205038"/>
          <a:ext cx="75438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Visio" r:id="rId3" imgW="12230098" imgH="5353186" progId="">
                  <p:embed/>
                </p:oleObj>
              </mc:Choice>
              <mc:Fallback>
                <p:oleObj name="Visio" r:id="rId3" imgW="12230098" imgH="5353186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205038"/>
                        <a:ext cx="7543800" cy="330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dirty="0"/>
              <a:t>Матричная структура управления проектами </a:t>
            </a:r>
          </a:p>
        </p:txBody>
      </p:sp>
      <p:graphicFrame>
        <p:nvGraphicFramePr>
          <p:cNvPr id="7170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085534"/>
              </p:ext>
            </p:extLst>
          </p:nvPr>
        </p:nvGraphicFramePr>
        <p:xfrm>
          <a:off x="434022" y="1916832"/>
          <a:ext cx="8321676" cy="356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3" imgW="14497100" imgH="6210220" progId="">
                  <p:embed/>
                </p:oleObj>
              </mc:Choice>
              <mc:Fallback>
                <p:oleObj name="Visio" r:id="rId3" imgW="14497100" imgH="621022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" y="1916832"/>
                        <a:ext cx="8321676" cy="3565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Функциональная организация</a:t>
            </a:r>
            <a:endParaRPr lang="ru-RU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2697" r="1614" b="2524"/>
          <a:stretch/>
        </p:blipFill>
        <p:spPr>
          <a:xfrm>
            <a:off x="899591" y="1988841"/>
            <a:ext cx="7344817" cy="37444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8771"/>
          </a:xfrm>
        </p:spPr>
        <p:txBody>
          <a:bodyPr/>
          <a:lstStyle/>
          <a:p>
            <a:pPr>
              <a:defRPr/>
            </a:pPr>
            <a:r>
              <a:rPr lang="ru-RU" b="1" dirty="0"/>
              <a:t>Проектная организация</a:t>
            </a:r>
            <a:endParaRPr lang="ru-RU" dirty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t="1429" r="1000" b="3715"/>
          <a:stretch/>
        </p:blipFill>
        <p:spPr bwMode="auto">
          <a:xfrm>
            <a:off x="326848" y="1412776"/>
            <a:ext cx="8536023" cy="472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Слабая матричная организация</a:t>
            </a:r>
            <a:endParaRPr lang="ru-RU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3544" r="420" b="3375"/>
          <a:stretch/>
        </p:blipFill>
        <p:spPr>
          <a:xfrm>
            <a:off x="539552" y="1916832"/>
            <a:ext cx="7632848" cy="3969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Сбалансированная матричная организация</a:t>
            </a:r>
            <a:endParaRPr lang="ru-RU" dirty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3580" r="612" b="1548"/>
          <a:stretch/>
        </p:blipFill>
        <p:spPr>
          <a:xfrm>
            <a:off x="683568" y="1777479"/>
            <a:ext cx="8136904" cy="45683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1" dirty="0"/>
              <a:t>Сильная матричная организация</a:t>
            </a:r>
            <a:endParaRPr lang="ru-RU" dirty="0"/>
          </a:p>
        </p:txBody>
      </p:sp>
      <p:pic>
        <p:nvPicPr>
          <p:cNvPr id="37891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1754" r="1511" b="1584"/>
          <a:stretch/>
        </p:blipFill>
        <p:spPr>
          <a:xfrm>
            <a:off x="733912" y="1916832"/>
            <a:ext cx="7632848" cy="4121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800" dirty="0"/>
              <a:t>Организационное проектирование заканчивается созданием пакета организационной, методической и справочной документации, которая  включает в себя :</a:t>
            </a:r>
            <a:endParaRPr lang="ru-RU" sz="44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организационная структура проекта (графическое изобра­жение структурных единиц);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штатное расписание (перечень должностей, их количества и заработной платы);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положения о структурных подразделениях и должностные инструкции;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методические инструкции, технологические карты процес­сов и пр. (формализованное описание технологии выполне­ния процессов);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требования к персоналу (</a:t>
            </a:r>
            <a:r>
              <a:rPr lang="ru-RU" sz="2600" dirty="0" err="1"/>
              <a:t>профессиограммы</a:t>
            </a:r>
            <a:r>
              <a:rPr lang="ru-RU" sz="2600" dirty="0"/>
              <a:t>, социально-психологические портреты);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 график и бюджет проекта.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400" dirty="0"/>
              <a:t>Для моделирования и изображения горизонтальных связей используются:</a:t>
            </a:r>
            <a:endParaRPr lang="ru-RU" sz="3400" b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дополнительное изображение горизонтальных связей в классической иерархической организационной структуре;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матрицы ответственности;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схемы организации технологических и управленческих процессов;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сетевые матрицы и многое другое.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11188" y="1865313"/>
            <a:ext cx="80645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en-US" sz="2800">
                <a:latin typeface="Arial" panose="020B0604020202020204" pitchFamily="34" charset="0"/>
              </a:rPr>
              <a:t>Организационная структура – наиболее важный механизм управления проектом. Она дает возможность реализовывать всю совокупность функций, процессов и операций, необходимых для достижения поставленных перед проектом целей.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Анализ определения проекта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i="1" dirty="0"/>
              <a:t>Проект</a:t>
            </a:r>
            <a:r>
              <a:rPr lang="ru-RU" sz="2800" dirty="0"/>
              <a:t> - это ограниченное по времени, целенаправленное изменение отдельной системы с установленными требованиями к качеству результатов, возможными рамками расхода средств, и ресурсов и спецификой организацией.</a:t>
            </a:r>
          </a:p>
          <a:p>
            <a:pPr eaLnBrk="1" hangingPunct="1">
              <a:defRPr/>
            </a:pPr>
            <a:r>
              <a:rPr lang="ru-RU" sz="2800" dirty="0"/>
              <a:t>Или более кратко, </a:t>
            </a:r>
            <a:r>
              <a:rPr lang="ru-RU" sz="2800" i="1" dirty="0"/>
              <a:t>проект</a:t>
            </a:r>
            <a:r>
              <a:rPr lang="ru-RU" sz="2800" dirty="0"/>
              <a:t> — это временное предприятие, предназначенное для создания уникальных продуктов или услуг.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Влияние организационной структуры на проект</a:t>
            </a:r>
            <a:endParaRPr lang="ru-RU" dirty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00250"/>
            <a:ext cx="8229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u-RU" sz="2800" dirty="0"/>
              <a:t>Процессы</a:t>
            </a:r>
            <a:r>
              <a:rPr lang="en-US" sz="2800" dirty="0"/>
              <a:t> </a:t>
            </a:r>
            <a:r>
              <a:rPr lang="ru-RU" sz="2800" dirty="0"/>
              <a:t>управления проектами разделяются на пять категорий, известных как группы</a:t>
            </a:r>
            <a:r>
              <a:rPr lang="en-US" sz="2800" dirty="0"/>
              <a:t> </a:t>
            </a:r>
            <a:r>
              <a:rPr lang="ru-RU" sz="2800" dirty="0"/>
              <a:t>процессов управления проектами: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50" y="1737361"/>
            <a:ext cx="8643938" cy="4393564"/>
          </a:xfrm>
        </p:spPr>
        <p:txBody>
          <a:bodyPr>
            <a:no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dirty="0"/>
              <a:t>Группа процессов инициации. Процессы, которые выполняются для определения нового проекта или новой фазы существующего проекта путем получения разрешения для начала проекта или фазы.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dirty="0"/>
              <a:t>Группа процессов планирования. Процессы, требуемые для определения общего содержания проекта, уточнения целей и определения последовательности действий, требуемых для достижения целей проекта.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dirty="0"/>
              <a:t>Группа процессов исполнения. Процессы, применяемые для выполнения работ, определенных в плане управления проектом, для удовлетворения спецификаций проекта.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dirty="0"/>
              <a:t>Группа процессов мониторинга и управления. Процессы, требуемые для отслеживания, анализа и регулирования хода и эффективности исполнения проекта, выявления тех областей, в которых требуется внесение изменений в план, и инициации соответствующих изменений.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dirty="0"/>
              <a:t>Группа процессов завершения. Процессы, выполняемые для завершения всех действий в рамках всех групп процессов и формального завершения проекта или фазы.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ru-RU" sz="5400" b="1" dirty="0"/>
              <a:t>Основные документы проекта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737361"/>
            <a:ext cx="8643937" cy="4393564"/>
          </a:xfrm>
        </p:spPr>
        <p:txBody>
          <a:bodyPr>
            <a:normAutofit/>
          </a:bodyPr>
          <a:lstStyle/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Устав проекта. Является официальной авторизацией проекта.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endParaRPr lang="ru-RU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Описание содержания проекта. Содержит описание работы, которую предстоит выполнить, и результатов поставки, которые надлежит произвести.</a:t>
            </a:r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endParaRPr lang="ru-RU" sz="3200" dirty="0"/>
          </a:p>
          <a:p>
            <a:pPr marL="385200" indent="-252000">
              <a:lnSpc>
                <a:spcPct val="70000"/>
              </a:lnSpc>
              <a:buFont typeface="Courier New" panose="02070309020205020404" pitchFamily="49" charset="0"/>
              <a:buChar char="o"/>
              <a:defRPr/>
            </a:pPr>
            <a:r>
              <a:rPr lang="ru-RU" sz="3200" dirty="0"/>
              <a:t>План управления проектом. Содержит описание того, как работа будет выполняться.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Литература</a:t>
            </a:r>
          </a:p>
        </p:txBody>
      </p:sp>
      <p:sp>
        <p:nvSpPr>
          <p:cNvPr id="142339" name="Rectangle 1"/>
          <p:cNvSpPr>
            <a:spLocks noChangeArrowheads="1"/>
          </p:cNvSpPr>
          <p:nvPr/>
        </p:nvSpPr>
        <p:spPr bwMode="auto">
          <a:xfrm>
            <a:off x="22860" y="1751103"/>
            <a:ext cx="9144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Tahoma" panose="020B0604030504040204" pitchFamily="34" charset="0"/>
              <a:buAutoNum type="arabicPeriod"/>
            </a:pPr>
            <a:r>
              <a:rPr lang="ru-RU" altLang="en-US" dirty="0"/>
              <a:t>Руководство к своду знаний по управлению проектами</a:t>
            </a:r>
            <a:r>
              <a:rPr lang="en-US" altLang="en-US" dirty="0"/>
              <a:t> (</a:t>
            </a:r>
            <a:r>
              <a:rPr lang="ru-RU" altLang="en-US" dirty="0"/>
              <a:t>Руководство</a:t>
            </a:r>
            <a:r>
              <a:rPr lang="en-US" altLang="en-US" dirty="0"/>
              <a:t> PMBOK) A Guide to the Project Management Body of Knowledge (PMBOK Guide)</a:t>
            </a:r>
            <a:r>
              <a:rPr lang="ru-RU" altLang="en-US" dirty="0"/>
              <a:t>. - </a:t>
            </a:r>
            <a:r>
              <a:rPr lang="en-US" altLang="en-US" dirty="0"/>
              <a:t>Pennsylvania 19073-3299 USA</a:t>
            </a:r>
            <a:r>
              <a:rPr lang="ru-RU" altLang="en-US" dirty="0"/>
              <a:t>:</a:t>
            </a:r>
            <a:r>
              <a:rPr lang="en-US" altLang="en-US" dirty="0"/>
              <a:t> Project Management Institute</a:t>
            </a:r>
            <a:r>
              <a:rPr lang="ru-RU" altLang="en-US" dirty="0"/>
              <a:t> , 2008 - </a:t>
            </a:r>
            <a:r>
              <a:rPr lang="en-US" altLang="en-US" dirty="0"/>
              <a:t>494 </a:t>
            </a:r>
            <a:r>
              <a:rPr lang="ru-RU" altLang="en-US" dirty="0"/>
              <a:t>с</a:t>
            </a:r>
            <a:r>
              <a:rPr lang="en-US" altLang="en-US" dirty="0"/>
              <a:t>.</a:t>
            </a:r>
            <a:endParaRPr lang="ru-RU" altLang="en-US" dirty="0"/>
          </a:p>
          <a:p>
            <a:pPr>
              <a:buFont typeface="Tahoma" panose="020B0604030504040204" pitchFamily="34" charset="0"/>
              <a:buAutoNum type="arabicPeriod"/>
            </a:pPr>
            <a:r>
              <a:rPr lang="ru-RU" altLang="en-US" dirty="0">
                <a:cs typeface="Times New Roman" panose="02020603050405020304" pitchFamily="18" charset="0"/>
              </a:rPr>
              <a:t>Кутузов А.С. Шаблоны документов для управления проектами </a:t>
            </a:r>
            <a:r>
              <a:rPr lang="en-US" altLang="en-US" dirty="0">
                <a:cs typeface="Times New Roman" panose="02020603050405020304" pitchFamily="18" charset="0"/>
              </a:rPr>
              <a:t>/</a:t>
            </a:r>
            <a:r>
              <a:rPr lang="ru-RU" altLang="en-US" dirty="0">
                <a:cs typeface="Times New Roman" panose="02020603050405020304" pitchFamily="18" charset="0"/>
              </a:rPr>
              <a:t> А.С. Кутузов, А.Н. Павлов, А.В. </a:t>
            </a:r>
            <a:r>
              <a:rPr lang="ru-RU" altLang="en-US" dirty="0" err="1">
                <a:cs typeface="Times New Roman" panose="02020603050405020304" pitchFamily="18" charset="0"/>
              </a:rPr>
              <a:t>Шаврин</a:t>
            </a:r>
            <a:r>
              <a:rPr lang="ru-RU" altLang="en-US" dirty="0">
                <a:cs typeface="Times New Roman" panose="02020603050405020304" pitchFamily="18" charset="0"/>
              </a:rPr>
              <a:t> и др. – 2-к изд., </a:t>
            </a:r>
            <a:r>
              <a:rPr lang="ru-RU" altLang="en-US" dirty="0" err="1">
                <a:cs typeface="Times New Roman" panose="02020603050405020304" pitchFamily="18" charset="0"/>
              </a:rPr>
              <a:t>испр</a:t>
            </a:r>
            <a:r>
              <a:rPr lang="ru-RU" altLang="en-US" dirty="0">
                <a:cs typeface="Times New Roman" panose="02020603050405020304" pitchFamily="18" charset="0"/>
              </a:rPr>
              <a:t>. – М.: Бином. Лаборатория </a:t>
            </a:r>
            <a:r>
              <a:rPr lang="ru-RU" altLang="en-US" dirty="0" err="1">
                <a:cs typeface="Times New Roman" panose="02020603050405020304" pitchFamily="18" charset="0"/>
              </a:rPr>
              <a:t>наний</a:t>
            </a:r>
            <a:r>
              <a:rPr lang="ru-RU" altLang="en-US" dirty="0">
                <a:cs typeface="Times New Roman" panose="02020603050405020304" pitchFamily="18" charset="0"/>
              </a:rPr>
              <a:t>. 2012. – 159 с. : ил. – (Проекты, программы, портфели).</a:t>
            </a:r>
          </a:p>
          <a:p>
            <a:pPr>
              <a:buFont typeface="Tahoma" panose="020B0604030504040204" pitchFamily="34" charset="0"/>
              <a:buAutoNum type="arabicPeriod"/>
            </a:pPr>
            <a:r>
              <a:rPr lang="ru-RU" altLang="en-US" dirty="0">
                <a:cs typeface="Times New Roman" panose="02020603050405020304" pitchFamily="18" charset="0"/>
              </a:rPr>
              <a:t>И. И. </a:t>
            </a:r>
            <a:r>
              <a:rPr lang="ru-RU" altLang="en-US" dirty="0" err="1">
                <a:cs typeface="Times New Roman" panose="02020603050405020304" pitchFamily="18" charset="0"/>
              </a:rPr>
              <a:t>Мазур</a:t>
            </a:r>
            <a:r>
              <a:rPr lang="ru-RU" altLang="en-US" dirty="0">
                <a:cs typeface="Times New Roman" panose="02020603050405020304" pitchFamily="18" charset="0"/>
              </a:rPr>
              <a:t>, В. Д. Шапиро, Н. Г. </a:t>
            </a:r>
            <a:r>
              <a:rPr lang="ru-RU" altLang="en-US" dirty="0" err="1">
                <a:cs typeface="Times New Roman" panose="02020603050405020304" pitchFamily="18" charset="0"/>
              </a:rPr>
              <a:t>Ольдерогге</a:t>
            </a:r>
            <a:r>
              <a:rPr lang="ru-RU" altLang="en-US" dirty="0">
                <a:cs typeface="Times New Roman" panose="02020603050405020304" pitchFamily="18" charset="0"/>
              </a:rPr>
              <a:t>, А. В. Полковников  Управление проектами: Учебное пособие/ Под общ. ред. И.И. </a:t>
            </a:r>
            <a:r>
              <a:rPr lang="ru-RU" altLang="en-US" dirty="0" err="1">
                <a:cs typeface="Times New Roman" panose="02020603050405020304" pitchFamily="18" charset="0"/>
              </a:rPr>
              <a:t>Мазура</a:t>
            </a:r>
            <a:r>
              <a:rPr lang="ru-RU" altLang="en-US" dirty="0">
                <a:cs typeface="Times New Roman" panose="02020603050405020304" pitchFamily="18" charset="0"/>
              </a:rPr>
              <a:t>. – М.: Омега-Л, 2012. – 960 с.</a:t>
            </a:r>
            <a:endParaRPr lang="ru-RU" altLang="en-US" sz="1000" dirty="0"/>
          </a:p>
          <a:p>
            <a:pPr>
              <a:buFont typeface="Tahoma" panose="020B0604030504040204" pitchFamily="34" charset="0"/>
              <a:buAutoNum type="arabicPeriod"/>
            </a:pPr>
            <a:r>
              <a:rPr lang="ru-RU" altLang="en-US" dirty="0">
                <a:cs typeface="Times New Roman" panose="02020603050405020304" pitchFamily="18" charset="0"/>
              </a:rPr>
              <a:t>Арчибальд Р. Управление высокотехнологичными программами и проектами – М.: Компания </a:t>
            </a:r>
            <a:r>
              <a:rPr lang="ru-RU" altLang="en-US" dirty="0" err="1">
                <a:cs typeface="Times New Roman" panose="02020603050405020304" pitchFamily="18" charset="0"/>
              </a:rPr>
              <a:t>АйТи</a:t>
            </a:r>
            <a:r>
              <a:rPr lang="ru-RU" altLang="en-US" dirty="0">
                <a:cs typeface="Times New Roman" panose="02020603050405020304" pitchFamily="18" charset="0"/>
              </a:rPr>
              <a:t>; ДМК Пресс, 2010. – 464 с.</a:t>
            </a:r>
            <a:endParaRPr lang="ru-RU" altLang="en-US" sz="1000" dirty="0"/>
          </a:p>
          <a:p>
            <a:pPr>
              <a:buFont typeface="Tahoma" panose="020B0604030504040204" pitchFamily="34" charset="0"/>
              <a:buAutoNum type="arabicPeriod"/>
            </a:pPr>
            <a:r>
              <a:rPr lang="ru-RU" altLang="en-US" dirty="0" err="1">
                <a:cs typeface="Times New Roman" panose="02020603050405020304" pitchFamily="18" charset="0"/>
              </a:rPr>
              <a:t>Хелдман</a:t>
            </a:r>
            <a:r>
              <a:rPr lang="ru-RU" altLang="en-US" dirty="0">
                <a:cs typeface="Times New Roman" panose="02020603050405020304" pitchFamily="18" charset="0"/>
              </a:rPr>
              <a:t> К. Профессиональное управление проектом / </a:t>
            </a:r>
            <a:r>
              <a:rPr lang="ru-RU" altLang="en-US" dirty="0" err="1">
                <a:cs typeface="Times New Roman" panose="02020603050405020304" pitchFamily="18" charset="0"/>
              </a:rPr>
              <a:t>К.Хелдман</a:t>
            </a:r>
            <a:r>
              <a:rPr lang="ru-RU" altLang="en-US" dirty="0">
                <a:cs typeface="Times New Roman" panose="02020603050405020304" pitchFamily="18" charset="0"/>
              </a:rPr>
              <a:t>; Пер. с англ. – М.: БИНОМ. Лаборатория знаний, 2011. – 520 с.</a:t>
            </a:r>
          </a:p>
          <a:p>
            <a:pPr>
              <a:buFont typeface="Tahoma" panose="020B0604030504040204" pitchFamily="34" charset="0"/>
              <a:buAutoNum type="arabicPeriod"/>
            </a:pPr>
            <a:r>
              <a:rPr lang="ru-RU" altLang="en-US" dirty="0" err="1">
                <a:cs typeface="Times New Roman" panose="02020603050405020304" pitchFamily="18" charset="0"/>
              </a:rPr>
              <a:t>Ньюэл</a:t>
            </a:r>
            <a:r>
              <a:rPr lang="ru-RU" altLang="en-US" dirty="0">
                <a:cs typeface="Times New Roman" panose="02020603050405020304" pitchFamily="18" charset="0"/>
              </a:rPr>
              <a:t> </a:t>
            </a:r>
            <a:r>
              <a:rPr lang="ru-RU" altLang="en-US" dirty="0" err="1">
                <a:cs typeface="Times New Roman" panose="02020603050405020304" pitchFamily="18" charset="0"/>
              </a:rPr>
              <a:t>майкл</a:t>
            </a:r>
            <a:r>
              <a:rPr lang="ru-RU" altLang="en-US" dirty="0">
                <a:cs typeface="Times New Roman" panose="02020603050405020304" pitchFamily="18" charset="0"/>
              </a:rPr>
              <a:t> В. Управление проектами для профессионалов. Руководство к сдаче сертификационного экзамена </a:t>
            </a:r>
            <a:r>
              <a:rPr lang="en-US" altLang="en-US" dirty="0">
                <a:cs typeface="Times New Roman" panose="02020603050405020304" pitchFamily="18" charset="0"/>
              </a:rPr>
              <a:t>/</a:t>
            </a:r>
            <a:r>
              <a:rPr lang="ru-RU" altLang="en-US" dirty="0">
                <a:cs typeface="Times New Roman" panose="02020603050405020304" pitchFamily="18" charset="0"/>
              </a:rPr>
              <a:t> Пер. с англ. М.: КУДИЦ-ПРЕСС, 2008. – 416 с.</a:t>
            </a:r>
          </a:p>
          <a:p>
            <a:pPr>
              <a:buFont typeface="Tahoma" panose="020B0604030504040204" pitchFamily="34" charset="0"/>
              <a:buAutoNum type="arabicPeriod"/>
            </a:pPr>
            <a:endParaRPr lang="ru-RU" altLang="en-US" sz="1000" dirty="0"/>
          </a:p>
          <a:p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85225" cy="1511895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ru-RU" sz="3200" b="1" dirty="0"/>
              <a:t>Понятие </a:t>
            </a:r>
            <a:r>
              <a:rPr lang="ru-RU" sz="3200" b="1" i="1" dirty="0"/>
              <a:t>проект</a:t>
            </a:r>
            <a:r>
              <a:rPr lang="ru-RU" sz="3200" b="1" dirty="0"/>
              <a:t> объединяет разнообразные виды деятельности, наиболее общими из которых являются:</a:t>
            </a:r>
            <a:r>
              <a:rPr lang="ru-RU" sz="4000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204865"/>
            <a:ext cx="8229600" cy="3556174"/>
          </a:xfrm>
        </p:spPr>
        <p:txBody>
          <a:bodyPr>
            <a:normAutofit/>
          </a:bodyPr>
          <a:lstStyle/>
          <a:p>
            <a:pPr lvl="1" indent="-252000"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направленность на достижение конкретных целей, определенных результатов;</a:t>
            </a:r>
          </a:p>
          <a:p>
            <a:pPr lvl="1" indent="-252000"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координированное выполнение многочисленных, взаимосвязанных действий;</a:t>
            </a:r>
          </a:p>
          <a:p>
            <a:pPr lvl="1" indent="-252000">
              <a:buFont typeface="Courier New" panose="02070309020205020404" pitchFamily="49" charset="0"/>
              <a:buChar char="o"/>
              <a:defRPr/>
            </a:pPr>
            <a:r>
              <a:rPr lang="ru-RU" sz="2600" dirty="0"/>
              <a:t>ограниченная протяженность во времени, с определенным началом и концом.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Основные признаки проекта: 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67545" y="1845736"/>
            <a:ext cx="3960440" cy="4285189"/>
          </a:xfrm>
        </p:spPr>
        <p:txBody>
          <a:bodyPr>
            <a:normAutofit/>
          </a:bodyPr>
          <a:lstStyle/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Изменений;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ограниченной во времени цели</a:t>
            </a:r>
            <a:r>
              <a:rPr lang="ru-RU" sz="2400" dirty="0"/>
              <a:t> ;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временной ограниченности 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бюджета 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ограниченности требуемых ресурсов ;</a:t>
            </a:r>
            <a:r>
              <a:rPr lang="ru-RU" sz="2400" dirty="0"/>
              <a:t> </a:t>
            </a:r>
          </a:p>
          <a:p>
            <a:pPr marL="180000" indent="-180000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неповторимости ;</a:t>
            </a:r>
            <a:endParaRPr lang="ru-RU" sz="2400" dirty="0"/>
          </a:p>
          <a:p>
            <a:pPr marL="180000" indent="-180000" eaLnBrk="1" hangingPunct="1">
              <a:defRPr/>
            </a:pPr>
            <a:endParaRPr lang="ru-RU" sz="240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новизны 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комплексности 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правового обеспечения 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организационного обеспечения ;</a:t>
            </a:r>
            <a:r>
              <a:rPr lang="ru-RU" sz="2400" dirty="0"/>
              <a:t> </a:t>
            </a:r>
          </a:p>
          <a:p>
            <a:pPr marL="180000" indent="-180000" eaLnBrk="1" hangingPunct="1">
              <a:buFont typeface="Courier New" panose="02070309020205020404" pitchFamily="49" charset="0"/>
              <a:buChar char="o"/>
              <a:defRPr/>
            </a:pPr>
            <a:r>
              <a:rPr lang="ru-RU" sz="2400" i="1" dirty="0"/>
              <a:t> разграничения.</a:t>
            </a: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 результате проекта может получиться: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52000">
              <a:buFont typeface="Courier New" panose="02070309020205020404" pitchFamily="49" charset="0"/>
              <a:buChar char="o"/>
              <a:defRPr/>
            </a:pPr>
            <a:r>
              <a:rPr lang="ru-RU" sz="2400" dirty="0"/>
              <a:t>продукт, представляющий собой элемент другого изделия или конечное</a:t>
            </a:r>
            <a:r>
              <a:rPr lang="en-US" sz="2400" dirty="0"/>
              <a:t> </a:t>
            </a:r>
            <a:r>
              <a:rPr lang="ru-RU" sz="2400" dirty="0"/>
              <a:t>изделие;</a:t>
            </a:r>
          </a:p>
          <a:p>
            <a:pPr lvl="1" indent="-252000">
              <a:buFont typeface="Courier New" panose="02070309020205020404" pitchFamily="49" charset="0"/>
              <a:buChar char="o"/>
              <a:defRPr/>
            </a:pPr>
            <a:r>
              <a:rPr lang="ru-RU" sz="2400" dirty="0"/>
              <a:t> способность предоставлять услуги (например, бизнес-функции,</a:t>
            </a:r>
            <a:r>
              <a:rPr lang="en-US" sz="2400" dirty="0"/>
              <a:t> </a:t>
            </a:r>
            <a:r>
              <a:rPr lang="ru-RU" sz="2400" dirty="0"/>
              <a:t>поддерживающие производство или дистрибуцию); </a:t>
            </a:r>
            <a:endParaRPr lang="en-US" sz="2400" dirty="0"/>
          </a:p>
          <a:p>
            <a:pPr lvl="1" indent="-252000">
              <a:buFont typeface="Courier New" panose="02070309020205020404" pitchFamily="49" charset="0"/>
              <a:buChar char="o"/>
              <a:defRPr/>
            </a:pPr>
            <a:r>
              <a:rPr lang="ru-RU" sz="2400" dirty="0"/>
              <a:t> или</a:t>
            </a:r>
            <a:r>
              <a:rPr lang="en-US" sz="2400" dirty="0"/>
              <a:t> </a:t>
            </a:r>
            <a:r>
              <a:rPr lang="ru-RU" sz="2400" dirty="0"/>
              <a:t>результаты, такие как последствия или документы (например,</a:t>
            </a:r>
            <a:r>
              <a:rPr lang="en-US" sz="2400" dirty="0"/>
              <a:t> </a:t>
            </a:r>
            <a:r>
              <a:rPr lang="ru-RU" sz="2400" dirty="0"/>
              <a:t>исследовательский проект производит данные, которые можно</a:t>
            </a:r>
            <a:r>
              <a:rPr lang="en-US" sz="2400" dirty="0"/>
              <a:t> </a:t>
            </a:r>
            <a:r>
              <a:rPr lang="ru-RU" sz="2400" dirty="0"/>
              <a:t>использовать для определения наличия тенденции или пользы какого</a:t>
            </a:r>
            <a:r>
              <a:rPr lang="en-US" sz="2400" dirty="0"/>
              <a:t> </a:t>
            </a:r>
            <a:r>
              <a:rPr lang="ru-RU" sz="2400" dirty="0"/>
              <a:t>либо нового процесса для общества).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Примерами проектов могут служить, среди прочего: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200" indent="-252000"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разработка нового продукта или услуги;</a:t>
            </a:r>
          </a:p>
          <a:p>
            <a:pPr marL="385200" indent="-252000"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осуществление изменений в структуре, кадрах и стиле организации;</a:t>
            </a:r>
          </a:p>
          <a:p>
            <a:pPr marL="385200" indent="-252000"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разработка или приобретение новой или усовершенствованной</a:t>
            </a:r>
          </a:p>
          <a:p>
            <a:pPr marL="385200" indent="-252000"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информационной системы;</a:t>
            </a:r>
          </a:p>
          <a:p>
            <a:pPr marL="385200" indent="-252000"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строительство здания или сооружения; или</a:t>
            </a:r>
          </a:p>
          <a:p>
            <a:pPr marL="385200" indent="-252000"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внедрение новой процедуры или нового процесса на предприятии.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Проектом является: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строительство жилого дома</a:t>
            </a:r>
            <a:r>
              <a:rPr lang="en-US" sz="2800" dirty="0"/>
              <a:t> </a:t>
            </a:r>
            <a:r>
              <a:rPr lang="ru-RU" sz="2800" dirty="0"/>
              <a:t>или промышленного объекта;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программа научно-исследовательских работ;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реконструкция предприятия;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 создание новой организации;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разработка новой техники и технологии;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сооружение корабля; 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создание кинофильма, </a:t>
            </a:r>
          </a:p>
          <a:p>
            <a:pPr marL="385200" indent="-252000" eaLnBrk="1" hangingPunct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ru-RU" sz="2800" dirty="0"/>
              <a:t>развитие региона.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13138</TotalTime>
  <Words>1639</Words>
  <Application>Microsoft Office PowerPoint</Application>
  <PresentationFormat>Экран (4:3)</PresentationFormat>
  <Paragraphs>194</Paragraphs>
  <Slides>43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Ретро</vt:lpstr>
      <vt:lpstr>Visio</vt:lpstr>
      <vt:lpstr>Управление проектами </vt:lpstr>
      <vt:lpstr>План презентации</vt:lpstr>
      <vt:lpstr>Основы и организация управления проектами </vt:lpstr>
      <vt:lpstr>Анализ определения проекта</vt:lpstr>
      <vt:lpstr>Понятие проект объединяет разнообразные виды деятельности, наиболее общими из которых являются: </vt:lpstr>
      <vt:lpstr>Основные признаки проекта: </vt:lpstr>
      <vt:lpstr>В результате проекта может получиться:</vt:lpstr>
      <vt:lpstr>Примерами проектов могут служить, среди прочего:</vt:lpstr>
      <vt:lpstr>Проектом является:</vt:lpstr>
      <vt:lpstr>Проект как процесс перехода ВТС из исходного состояния в заданное </vt:lpstr>
      <vt:lpstr>Окружение проектов</vt:lpstr>
      <vt:lpstr>Связи между портфелями, программами и проектами</vt:lpstr>
      <vt:lpstr>Стратегия проекта - </vt:lpstr>
      <vt:lpstr>Разработка и выбор стратегии осуществляются на различных организационных уровнях:</vt:lpstr>
      <vt:lpstr>Анализ окружения проекта</vt:lpstr>
      <vt:lpstr>Жизненный цикл проекта может делиться на ряд фаз, в том числе: </vt:lpstr>
      <vt:lpstr>Типичный пример изменения уровня затрат и численности задействованного персонала в течение жизненного цикла проекта</vt:lpstr>
      <vt:lpstr>Влияние участников проекта в течение проекта</vt:lpstr>
      <vt:lpstr>Жизненный цикл проекта</vt:lpstr>
      <vt:lpstr>Обычная последовательность фаз в жизненном цикле проекта</vt:lpstr>
      <vt:lpstr>Отношения между жизненными циклами проекта и продукта</vt:lpstr>
      <vt:lpstr>Отношения между участниками проекта и проектом</vt:lpstr>
      <vt:lpstr>Функции управления проектом осуществляются на всех этапах и фазах управления проектом и включают:</vt:lpstr>
      <vt:lpstr>Подсистемы системы управления проектом по основным предметным областям подразделяются на: </vt:lpstr>
      <vt:lpstr>Управляемые параметры проекта: </vt:lpstr>
      <vt:lpstr>В качестве результата, в зависимости от типа/цели проекта, могут выступать:</vt:lpstr>
      <vt:lpstr>Организационный континуум структур управления проектами </vt:lpstr>
      <vt:lpstr>Общие принципы построения организационных структур управления проектами: </vt:lpstr>
      <vt:lpstr>Схема «выделенной» организационной структуры управления проектом </vt:lpstr>
      <vt:lpstr>Функциональная организационная структура с внутренними командами </vt:lpstr>
      <vt:lpstr>Матричная структура управления проектами </vt:lpstr>
      <vt:lpstr>Функциональная организация</vt:lpstr>
      <vt:lpstr>Проектная организация</vt:lpstr>
      <vt:lpstr>Слабая матричная организация</vt:lpstr>
      <vt:lpstr>Сбалансированная матричная организация</vt:lpstr>
      <vt:lpstr>Сильная матричная организация</vt:lpstr>
      <vt:lpstr>Организационное проектирование заканчивается созданием пакета организационной, методической и справочной документации, которая  включает в себя :</vt:lpstr>
      <vt:lpstr>Для моделирования и изображения горизонтальных связей используются:</vt:lpstr>
      <vt:lpstr>Презентация PowerPoint</vt:lpstr>
      <vt:lpstr>Влияние организационной структуры на проект</vt:lpstr>
      <vt:lpstr>Процессы управления проектами разделяются на пять категорий, известных как группы процессов управления проектами:</vt:lpstr>
      <vt:lpstr>Основные документы проекта</vt:lpstr>
      <vt:lpstr>Литература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Натуля</dc:creator>
  <cp:lastModifiedBy>daniel</cp:lastModifiedBy>
  <cp:revision>115</cp:revision>
  <dcterms:created xsi:type="dcterms:W3CDTF">2007-07-24T17:46:56Z</dcterms:created>
  <dcterms:modified xsi:type="dcterms:W3CDTF">2017-09-18T06:55:04Z</dcterms:modified>
</cp:coreProperties>
</file>