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17B44-5FB4-B547-8D54-C2038EE103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2E5DD-D262-8546-8719-02FE2E5D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2E5DD-D262-8546-8719-02FE2E5D5F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5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725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36D8-BFAD-9B4A-B4A8-AD6E5347D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u="sng" dirty="0"/>
              <a:t>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B26C0-C5C5-FC40-B99C-10CB7E95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014787"/>
            <a:ext cx="3462338" cy="120015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Fabio </a:t>
            </a:r>
            <a:r>
              <a:rPr lang="en-US" sz="2800" b="1" dirty="0" err="1">
                <a:solidFill>
                  <a:schemeClr val="bg1"/>
                </a:solidFill>
              </a:rPr>
              <a:t>Savorgnan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DDS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378206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08E0-225C-A341-BC2F-BF79F68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Between the Variables and MI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682B9-EA4B-B242-8ABD-921D2B9ED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049" y="2066925"/>
            <a:ext cx="5655902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853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684B-EB60-4C40-9136-24641EFA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MI = Regression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077E5603-2AEE-B64B-AFFC-49B2374DB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493" y="2181225"/>
            <a:ext cx="4409013" cy="3678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CAB85-AFF7-3045-80F6-0C2AC2B69A0C}"/>
              </a:ext>
            </a:extLst>
          </p:cNvPr>
          <p:cNvSpPr txBox="1"/>
          <p:nvPr/>
        </p:nvSpPr>
        <p:spPr>
          <a:xfrm>
            <a:off x="1814513" y="2690336"/>
            <a:ext cx="18229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AIC = 10970.58</a:t>
            </a:r>
          </a:p>
          <a:p>
            <a:endParaRPr lang="en-US" dirty="0"/>
          </a:p>
          <a:p>
            <a:r>
              <a:rPr lang="en-US" dirty="0"/>
              <a:t>BIC = 11037.85</a:t>
            </a:r>
          </a:p>
          <a:p>
            <a:endParaRPr lang="en-US" dirty="0"/>
          </a:p>
          <a:p>
            <a:r>
              <a:rPr lang="en-US" dirty="0"/>
              <a:t>RMSE = 927.0692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1B55361-0E06-FC42-BE5C-64D1195B4D3B}"/>
              </a:ext>
            </a:extLst>
          </p:cNvPr>
          <p:cNvSpPr/>
          <p:nvPr/>
        </p:nvSpPr>
        <p:spPr>
          <a:xfrm rot="10800000">
            <a:off x="7523566" y="4894395"/>
            <a:ext cx="1316832" cy="1809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9716DF9-CBB0-A748-BA92-0E1E29710A64}"/>
              </a:ext>
            </a:extLst>
          </p:cNvPr>
          <p:cNvSpPr/>
          <p:nvPr/>
        </p:nvSpPr>
        <p:spPr>
          <a:xfrm rot="10800000">
            <a:off x="4779167" y="5599113"/>
            <a:ext cx="1316832" cy="1809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956E-D054-BA45-B99D-826281E6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663A-96ED-E14B-81BD-E0388227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Attrition 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Over Time</a:t>
            </a:r>
          </a:p>
          <a:p>
            <a:pPr lvl="1"/>
            <a:r>
              <a:rPr lang="en-US" dirty="0"/>
              <a:t>Stock Option Level</a:t>
            </a:r>
          </a:p>
          <a:p>
            <a:r>
              <a:rPr lang="en-US" dirty="0"/>
              <a:t>Monthly Income </a:t>
            </a:r>
          </a:p>
          <a:p>
            <a:pPr lvl="1"/>
            <a:r>
              <a:rPr lang="en-US" dirty="0"/>
              <a:t>Job Level</a:t>
            </a:r>
          </a:p>
          <a:p>
            <a:pPr lvl="1"/>
            <a:r>
              <a:rPr lang="en-US" dirty="0"/>
              <a:t>Job Role</a:t>
            </a:r>
          </a:p>
          <a:p>
            <a:pPr lvl="1"/>
            <a:r>
              <a:rPr lang="en-US" dirty="0"/>
              <a:t>Time Working Years</a:t>
            </a:r>
          </a:p>
        </p:txBody>
      </p:sp>
    </p:spTree>
    <p:extLst>
      <p:ext uri="{BB962C8B-B14F-4D97-AF65-F5344CB8AC3E}">
        <p14:creationId xmlns:p14="http://schemas.microsoft.com/office/powerpoint/2010/main" val="267901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1F2C-3C1B-6C42-8865-5581E787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the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0BF6-D530-E445-9265-7402C8DE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/SeucGT5a9gI</a:t>
            </a:r>
          </a:p>
        </p:txBody>
      </p:sp>
    </p:spTree>
    <p:extLst>
      <p:ext uri="{BB962C8B-B14F-4D97-AF65-F5344CB8AC3E}">
        <p14:creationId xmlns:p14="http://schemas.microsoft.com/office/powerpoint/2010/main" val="137061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464B-7551-3A40-BE5A-94006F72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B1FB-0062-F24A-9D19-1DCE31AB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CEO </a:t>
            </a:r>
            <a:r>
              <a:rPr lang="en-US" dirty="0" err="1"/>
              <a:t>Ginni</a:t>
            </a:r>
            <a:r>
              <a:rPr lang="en-US" dirty="0"/>
              <a:t> Rometty says methods used in the traditional human resources model are failing American workers and it needs assistance from ML.</a:t>
            </a:r>
          </a:p>
          <a:p>
            <a:endParaRPr lang="en-US" dirty="0"/>
          </a:p>
          <a:p>
            <a:r>
              <a:rPr lang="en-US" dirty="0"/>
              <a:t>IBM artificial intelligence technology is now 95 percent accurate in predicting workers who are planning to leave their jobs, said Rometty.</a:t>
            </a:r>
          </a:p>
          <a:p>
            <a:endParaRPr lang="en-US" dirty="0"/>
          </a:p>
          <a:p>
            <a:r>
              <a:rPr lang="en-US" dirty="0"/>
              <a:t>“The best time to get to an employee is before they go,” she said.</a:t>
            </a:r>
          </a:p>
        </p:txBody>
      </p:sp>
    </p:spTree>
    <p:extLst>
      <p:ext uri="{BB962C8B-B14F-4D97-AF65-F5344CB8AC3E}">
        <p14:creationId xmlns:p14="http://schemas.microsoft.com/office/powerpoint/2010/main" val="13278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2BE0-7C95-4140-8C95-D303052B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C16F-AA2E-1848-8D7F-B0E8DD18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137" y="1848583"/>
            <a:ext cx="9019169" cy="5123717"/>
          </a:xfrm>
        </p:spPr>
        <p:txBody>
          <a:bodyPr numCol="3">
            <a:normAutofit lnSpcReduction="10000"/>
          </a:bodyPr>
          <a:lstStyle/>
          <a:p>
            <a:r>
              <a:rPr lang="en-US" dirty="0"/>
              <a:t>ID  </a:t>
            </a:r>
          </a:p>
          <a:p>
            <a:r>
              <a:rPr lang="en-US" dirty="0"/>
              <a:t>Age </a:t>
            </a:r>
          </a:p>
          <a:p>
            <a:r>
              <a:rPr lang="en-US" dirty="0"/>
              <a:t>Attrition, </a:t>
            </a:r>
          </a:p>
          <a:p>
            <a:r>
              <a:rPr lang="en-US" dirty="0" err="1"/>
              <a:t>BusinessTravel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DailyRate</a:t>
            </a:r>
            <a:endParaRPr lang="en-US" dirty="0"/>
          </a:p>
          <a:p>
            <a:r>
              <a:rPr lang="en-US" dirty="0"/>
              <a:t>Department </a:t>
            </a:r>
          </a:p>
          <a:p>
            <a:r>
              <a:rPr lang="en-US" dirty="0" err="1"/>
              <a:t>DistanceFromHome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 err="1"/>
              <a:t>EducationField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EmployeeCount</a:t>
            </a:r>
            <a:endParaRPr lang="en-US" dirty="0"/>
          </a:p>
          <a:p>
            <a:r>
              <a:rPr lang="en-US" dirty="0" err="1"/>
              <a:t>EmployeeNumber</a:t>
            </a:r>
            <a:endParaRPr lang="en-US" dirty="0"/>
          </a:p>
          <a:p>
            <a:r>
              <a:rPr lang="en-US" dirty="0" err="1"/>
              <a:t>EnvironmentSatisfaction</a:t>
            </a:r>
            <a:endParaRPr lang="en-US" dirty="0"/>
          </a:p>
          <a:p>
            <a:r>
              <a:rPr lang="en-US" dirty="0"/>
              <a:t>Gender</a:t>
            </a:r>
          </a:p>
          <a:p>
            <a:r>
              <a:rPr lang="en-US" dirty="0" err="1"/>
              <a:t>HourlyRate</a:t>
            </a:r>
            <a:endParaRPr lang="en-US" dirty="0"/>
          </a:p>
          <a:p>
            <a:r>
              <a:rPr lang="en-US" dirty="0" err="1"/>
              <a:t>JobInvolvement</a:t>
            </a:r>
            <a:r>
              <a:rPr lang="en-US" dirty="0"/>
              <a:t> </a:t>
            </a:r>
          </a:p>
          <a:p>
            <a:r>
              <a:rPr lang="en-US" dirty="0" err="1"/>
              <a:t>JobLevel</a:t>
            </a:r>
            <a:r>
              <a:rPr lang="en-US" dirty="0"/>
              <a:t>”</a:t>
            </a:r>
          </a:p>
          <a:p>
            <a:r>
              <a:rPr lang="en-US" dirty="0" err="1"/>
              <a:t>JobRole</a:t>
            </a:r>
            <a:endParaRPr lang="en-US" dirty="0"/>
          </a:p>
          <a:p>
            <a:r>
              <a:rPr lang="en-US" dirty="0" err="1"/>
              <a:t>JobSatisfaction</a:t>
            </a:r>
            <a:endParaRPr lang="en-US" dirty="0"/>
          </a:p>
          <a:p>
            <a:r>
              <a:rPr lang="en-US" dirty="0" err="1"/>
              <a:t>MaritalStatus</a:t>
            </a:r>
            <a:r>
              <a:rPr lang="en-US" dirty="0"/>
              <a:t> </a:t>
            </a:r>
          </a:p>
          <a:p>
            <a:r>
              <a:rPr lang="en-US" dirty="0" err="1"/>
              <a:t>MonthlyIncome</a:t>
            </a:r>
            <a:endParaRPr lang="en-US" dirty="0"/>
          </a:p>
          <a:p>
            <a:r>
              <a:rPr lang="en-US" dirty="0" err="1"/>
              <a:t>MonthlyRate</a:t>
            </a:r>
            <a:endParaRPr lang="en-US" dirty="0"/>
          </a:p>
          <a:p>
            <a:r>
              <a:rPr lang="en-US" dirty="0" err="1"/>
              <a:t>NumCompaniesWorked</a:t>
            </a:r>
            <a:r>
              <a:rPr lang="en-US" dirty="0"/>
              <a:t> </a:t>
            </a:r>
          </a:p>
          <a:p>
            <a:r>
              <a:rPr lang="en-US" dirty="0"/>
              <a:t>Over18</a:t>
            </a:r>
          </a:p>
          <a:p>
            <a:r>
              <a:rPr lang="en-US" dirty="0" err="1"/>
              <a:t>OverTime</a:t>
            </a:r>
            <a:endParaRPr lang="en-US" dirty="0"/>
          </a:p>
          <a:p>
            <a:r>
              <a:rPr lang="en-US" dirty="0" err="1"/>
              <a:t>PercentSalaryHike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PerformanceRating</a:t>
            </a:r>
            <a:endParaRPr lang="en-US" dirty="0"/>
          </a:p>
          <a:p>
            <a:r>
              <a:rPr lang="en-US" dirty="0" err="1"/>
              <a:t>RelationshipSatisfaction</a:t>
            </a:r>
            <a:endParaRPr lang="en-US" dirty="0"/>
          </a:p>
          <a:p>
            <a:r>
              <a:rPr lang="en-US" dirty="0" err="1"/>
              <a:t>StandardHours</a:t>
            </a:r>
            <a:endParaRPr lang="en-US" dirty="0"/>
          </a:p>
          <a:p>
            <a:r>
              <a:rPr lang="en-US" dirty="0" err="1"/>
              <a:t>StockOptionLevel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TotalWorkingYears</a:t>
            </a:r>
            <a:endParaRPr lang="en-US" dirty="0"/>
          </a:p>
          <a:p>
            <a:r>
              <a:rPr lang="en-US" dirty="0" err="1"/>
              <a:t>TrainingTimesLastYear</a:t>
            </a:r>
            <a:endParaRPr lang="en-US" dirty="0"/>
          </a:p>
          <a:p>
            <a:r>
              <a:rPr lang="en-US" dirty="0" err="1"/>
              <a:t>WorkLifeBalance</a:t>
            </a:r>
            <a:r>
              <a:rPr lang="en-US" dirty="0"/>
              <a:t>  </a:t>
            </a:r>
          </a:p>
          <a:p>
            <a:r>
              <a:rPr lang="en-US" dirty="0" err="1"/>
              <a:t>YearsAtCompany</a:t>
            </a:r>
            <a:endParaRPr lang="en-US" dirty="0"/>
          </a:p>
          <a:p>
            <a:r>
              <a:rPr lang="en-US" dirty="0" err="1"/>
              <a:t>YearsInCurrentRole</a:t>
            </a:r>
            <a:endParaRPr lang="en-US" dirty="0"/>
          </a:p>
          <a:p>
            <a:r>
              <a:rPr lang="en-US" dirty="0" err="1"/>
              <a:t>YearsSinceLastPromotion</a:t>
            </a:r>
            <a:endParaRPr lang="en-US" dirty="0"/>
          </a:p>
          <a:p>
            <a:r>
              <a:rPr lang="en-US" dirty="0" err="1"/>
              <a:t>YearsWithCurrManager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84B5D-3ABA-0245-8533-7088954B2ABD}"/>
              </a:ext>
            </a:extLst>
          </p:cNvPr>
          <p:cNvSpPr txBox="1"/>
          <p:nvPr/>
        </p:nvSpPr>
        <p:spPr>
          <a:xfrm>
            <a:off x="259196" y="2505670"/>
            <a:ext cx="2742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 Variables</a:t>
            </a:r>
          </a:p>
          <a:p>
            <a:endParaRPr lang="en-US" dirty="0"/>
          </a:p>
          <a:p>
            <a:r>
              <a:rPr lang="en-US" dirty="0"/>
              <a:t>870 rows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AA0C2BC-8546-9D48-83F2-203C6B81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5319"/>
            <a:ext cx="3001389" cy="2038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1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D160-8F01-AE4C-B855-F382855E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Trend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076DA0-CBB4-3E42-BB43-F898284B8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737" y="2127455"/>
            <a:ext cx="3452812" cy="2522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30C09-89CF-E341-B734-F690ED1F7B57}"/>
              </a:ext>
            </a:extLst>
          </p:cNvPr>
          <p:cNvSpPr txBox="1"/>
          <p:nvPr/>
        </p:nvSpPr>
        <p:spPr>
          <a:xfrm>
            <a:off x="1383323" y="2321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F86667-73E6-5945-8998-7558D11FB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3" y="2208102"/>
            <a:ext cx="2962737" cy="2441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0DA2D9-29F8-B141-8EEC-BEAF94805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167" y="3900132"/>
            <a:ext cx="4358828" cy="2636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9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53E3-464C-8C43-8EE4-5AF3DC04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Trend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76CA95-B1AA-E146-BF8A-C1E610E03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9704" y="2121750"/>
            <a:ext cx="3851104" cy="2334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9BE98E-C110-A447-B3F0-AA1FFB39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0" y="2137493"/>
            <a:ext cx="3769458" cy="2334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51A1D7-41E3-6843-9E63-321EA75E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12" y="4456244"/>
            <a:ext cx="3318177" cy="203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63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9639-886A-6A40-AAD5-2E4C68F7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 for Attrition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A98CC-5720-AE4E-BF51-23168B23B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752" y="1934994"/>
            <a:ext cx="3966008" cy="1925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4AE0C-9693-F94B-9AF7-58D31204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49" y="4484549"/>
            <a:ext cx="3360808" cy="2089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2C9D4DC-E0EA-BF46-9DF1-026D72B40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443" y="4570961"/>
            <a:ext cx="3966008" cy="1916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66E28B-57F0-E944-A683-9EBE222B1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361" y="1934994"/>
            <a:ext cx="3352279" cy="1958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8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AFCC-16BD-6846-80A2-C35FB92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attrition = Naïve Bayes classifier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65BBCE8C-4A40-2B4C-BF60-8896E2AE0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3698" y="1919563"/>
            <a:ext cx="3324225" cy="478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FD93D-6545-AE47-B752-62CE1D48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7" y="2061878"/>
            <a:ext cx="3843337" cy="450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9F3E388-6898-FF4E-8841-1D788F56C3FC}"/>
              </a:ext>
            </a:extLst>
          </p:cNvPr>
          <p:cNvSpPr/>
          <p:nvPr/>
        </p:nvSpPr>
        <p:spPr>
          <a:xfrm rot="10800000">
            <a:off x="8371282" y="2390776"/>
            <a:ext cx="1316832" cy="1809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BB924BD-061F-D847-ACE4-A788A61ACCB8}"/>
              </a:ext>
            </a:extLst>
          </p:cNvPr>
          <p:cNvSpPr/>
          <p:nvPr/>
        </p:nvSpPr>
        <p:spPr>
          <a:xfrm rot="10800000">
            <a:off x="9409507" y="3146702"/>
            <a:ext cx="1316832" cy="18097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FC0C391-569E-9048-B439-6A6CE62150F8}"/>
              </a:ext>
            </a:extLst>
          </p:cNvPr>
          <p:cNvSpPr/>
          <p:nvPr/>
        </p:nvSpPr>
        <p:spPr>
          <a:xfrm rot="10800000">
            <a:off x="9335684" y="4831271"/>
            <a:ext cx="1316832" cy="18097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4DD4-3696-3E4F-A8E8-2B06E987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 for MI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093C16-5423-B944-BF7F-6A4720BA0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070" y="1847204"/>
            <a:ext cx="3648074" cy="2243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E02980-2E4E-2344-AC0A-7CEB8D32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95" y="1847204"/>
            <a:ext cx="3509968" cy="2173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B756416-BAB9-6B4E-9C06-9502DA54A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695" y="4247716"/>
            <a:ext cx="3359681" cy="20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67B4EB0-1144-7B47-9696-758B0AEC0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810" y="4247716"/>
            <a:ext cx="4102594" cy="2495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33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D52B-2D87-DF43-9BD4-B232E5DB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 for MI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D0A69-E5E2-BB4A-BB3C-197957AE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3032760"/>
            <a:ext cx="5734963" cy="325572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111604-6B73-384B-90A4-790411D0D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042" y="3265364"/>
            <a:ext cx="4076798" cy="2596173"/>
          </a:xfrm>
        </p:spPr>
      </p:pic>
    </p:spTree>
    <p:extLst>
      <p:ext uri="{BB962C8B-B14F-4D97-AF65-F5344CB8AC3E}">
        <p14:creationId xmlns:p14="http://schemas.microsoft.com/office/powerpoint/2010/main" val="366821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{5C497C4E-290A-C444-85D0-514B44FD952D}tf10001123</Template>
  <TotalTime>660</TotalTime>
  <Words>193</Words>
  <Application>Microsoft Macintosh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Attrition</vt:lpstr>
      <vt:lpstr>Background</vt:lpstr>
      <vt:lpstr>Data Description</vt:lpstr>
      <vt:lpstr>EDA and Trend</vt:lpstr>
      <vt:lpstr>EDA and Trend</vt:lpstr>
      <vt:lpstr>Important Variables for Attrition</vt:lpstr>
      <vt:lpstr>Model For attrition = Naïve Bayes classifier</vt:lpstr>
      <vt:lpstr>Important Variables for MI</vt:lpstr>
      <vt:lpstr>Important Variables for MI</vt:lpstr>
      <vt:lpstr>Correlation Between the Variables and MI</vt:lpstr>
      <vt:lpstr>Model for MI = Regression</vt:lpstr>
      <vt:lpstr>Conclusion</vt:lpstr>
      <vt:lpstr>Link to the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Fabio Savorgnan</dc:creator>
  <cp:lastModifiedBy>Fabio Savorgnan</cp:lastModifiedBy>
  <cp:revision>26</cp:revision>
  <dcterms:created xsi:type="dcterms:W3CDTF">2019-08-11T16:29:08Z</dcterms:created>
  <dcterms:modified xsi:type="dcterms:W3CDTF">2019-08-14T16:26:35Z</dcterms:modified>
</cp:coreProperties>
</file>