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810" r:id="rId3"/>
    <p:sldId id="811" r:id="rId4"/>
    <p:sldId id="261" r:id="rId5"/>
    <p:sldId id="263" r:id="rId6"/>
    <p:sldId id="262" r:id="rId7"/>
    <p:sldId id="264" r:id="rId8"/>
    <p:sldId id="719" r:id="rId9"/>
    <p:sldId id="265" r:id="rId10"/>
    <p:sldId id="267" r:id="rId11"/>
    <p:sldId id="266" r:id="rId12"/>
    <p:sldId id="813" r:id="rId13"/>
    <p:sldId id="814" r:id="rId14"/>
    <p:sldId id="268" r:id="rId15"/>
    <p:sldId id="812" r:id="rId16"/>
    <p:sldId id="717" r:id="rId17"/>
    <p:sldId id="815" r:id="rId18"/>
    <p:sldId id="718" r:id="rId19"/>
    <p:sldId id="81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5"/>
    <p:restoredTop sz="94617"/>
  </p:normalViewPr>
  <p:slideViewPr>
    <p:cSldViewPr snapToGrid="0" snapToObjects="1">
      <p:cViewPr varScale="1">
        <p:scale>
          <a:sx n="115" d="100"/>
          <a:sy n="115" d="100"/>
        </p:scale>
        <p:origin x="1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7772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103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9349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68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32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020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933241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8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0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89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8/3/19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8/3/19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8/3/19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8/3/19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8/3/19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8/3/19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1226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0.png"/><Relationship Id="rId1" Type="http://schemas.openxmlformats.org/officeDocument/2006/relationships/slideLayout" Target="../slideLayouts/slideLayout13.xml"/><Relationship Id="rId4" Type="http://schemas.openxmlformats.org/officeDocument/2006/relationships/image" Target="../media/image2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0.png"/><Relationship Id="rId1" Type="http://schemas.openxmlformats.org/officeDocument/2006/relationships/slideLayout" Target="../slideLayouts/slideLayout13.xml"/><Relationship Id="rId4" Type="http://schemas.openxmlformats.org/officeDocument/2006/relationships/image" Target="../media/image20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610600" cy="900546"/>
          </a:xfrm>
        </p:spPr>
        <p:txBody>
          <a:bodyPr/>
          <a:lstStyle/>
          <a:p>
            <a:r>
              <a:rPr lang="en-US" sz="4000"/>
              <a:t>Unit 7: </a:t>
            </a:r>
            <a:r>
              <a:rPr lang="en-US" sz="4000" dirty="0"/>
              <a:t>Naïve Bayes</a:t>
            </a:r>
          </a:p>
        </p:txBody>
      </p:sp>
      <p:sp>
        <p:nvSpPr>
          <p:cNvPr id="4" name="Subtitle 3"/>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33649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F088-5358-A34D-BCBB-05B563BB4BD0}"/>
              </a:ext>
            </a:extLst>
          </p:cNvPr>
          <p:cNvSpPr>
            <a:spLocks noGrp="1"/>
          </p:cNvSpPr>
          <p:nvPr>
            <p:ph type="title"/>
          </p:nvPr>
        </p:nvSpPr>
        <p:spPr/>
        <p:txBody>
          <a:bodyPr/>
          <a:lstStyle/>
          <a:p>
            <a:r>
              <a:rPr lang="en-US" dirty="0"/>
              <a:t>Example: Volleyball</a:t>
            </a:r>
          </a:p>
        </p:txBody>
      </p:sp>
      <p:sp>
        <p:nvSpPr>
          <p:cNvPr id="5" name="TextBox 4">
            <a:extLst>
              <a:ext uri="{FF2B5EF4-FFF2-40B4-BE49-F238E27FC236}">
                <a16:creationId xmlns:a16="http://schemas.microsoft.com/office/drawing/2014/main" id="{F7840BE8-9D87-5947-8C85-C1916AEFA30D}"/>
              </a:ext>
            </a:extLst>
          </p:cNvPr>
          <p:cNvSpPr txBox="1"/>
          <p:nvPr/>
        </p:nvSpPr>
        <p:spPr>
          <a:xfrm>
            <a:off x="0" y="3655574"/>
            <a:ext cx="91712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What is the probability that if it is Sunny and the Wind is High that he will play volleyball?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46CB55E-E1BB-C043-ADF0-9942B53E65D6}"/>
                  </a:ext>
                </a:extLst>
              </p:cNvPr>
              <p:cNvSpPr txBox="1"/>
              <p:nvPr/>
            </p:nvSpPr>
            <p:spPr>
              <a:xfrm>
                <a:off x="201386" y="4038294"/>
                <a:ext cx="5253746"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𝑂𝑢𝑡𝑙𝑜𝑜𝑘</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𝑆𝑢𝑛𝑛𝑦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𝐻𝑖𝑔h</m:t>
                          </m:r>
                        </m:e>
                      </m:d>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6" name="TextBox 5">
                <a:extLst>
                  <a:ext uri="{FF2B5EF4-FFF2-40B4-BE49-F238E27FC236}">
                    <a16:creationId xmlns:a16="http://schemas.microsoft.com/office/drawing/2014/main" id="{F46CB55E-E1BB-C043-ADF0-9942B53E65D6}"/>
                  </a:ext>
                </a:extLst>
              </p:cNvPr>
              <p:cNvSpPr txBox="1">
                <a:spLocks noRot="1" noChangeAspect="1" noMove="1" noResize="1" noEditPoints="1" noAdjustHandles="1" noChangeArrowheads="1" noChangeShapeType="1" noTextEdit="1"/>
              </p:cNvSpPr>
              <p:nvPr/>
            </p:nvSpPr>
            <p:spPr>
              <a:xfrm>
                <a:off x="201386" y="4038294"/>
                <a:ext cx="5253746" cy="276999"/>
              </a:xfrm>
              <a:prstGeom prst="rect">
                <a:avLst/>
              </a:prstGeom>
              <a:blipFill>
                <a:blip r:embed="rId2"/>
                <a:stretch>
                  <a:fillRect l="-482" b="-3913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2FE92FC-2D1D-8243-96F3-B3D269538EED}"/>
              </a:ext>
            </a:extLst>
          </p:cNvPr>
          <p:cNvSpPr txBox="1"/>
          <p:nvPr/>
        </p:nvSpPr>
        <p:spPr>
          <a:xfrm>
            <a:off x="53644" y="1504140"/>
            <a:ext cx="7021286"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The “Naïve” in Naïve Bayes means that we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assuming that the explanatory variables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Independent: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P(Outlook and Wind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	= P(Outlook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 ) * P(Wind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F412360-5C5F-AD4D-A064-2228964BBB91}"/>
                  </a:ext>
                </a:extLst>
              </p:cNvPr>
              <p:cNvSpPr/>
              <p:nvPr/>
            </p:nvSpPr>
            <p:spPr>
              <a:xfrm>
                <a:off x="522515" y="4413419"/>
                <a:ext cx="5693097" cy="6790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𝑆𝑢𝑛𝑛𝑦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𝐻𝑖𝑔h</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𝑆𝑢𝑛𝑛𝑦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𝐻𝑖𝑔h</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8" name="Rectangle 7">
                <a:extLst>
                  <a:ext uri="{FF2B5EF4-FFF2-40B4-BE49-F238E27FC236}">
                    <a16:creationId xmlns:a16="http://schemas.microsoft.com/office/drawing/2014/main" id="{DF412360-5C5F-AD4D-A064-2228964BBB91}"/>
                  </a:ext>
                </a:extLst>
              </p:cNvPr>
              <p:cNvSpPr>
                <a:spLocks noRot="1" noChangeAspect="1" noMove="1" noResize="1" noEditPoints="1" noAdjustHandles="1" noChangeArrowheads="1" noChangeShapeType="1" noTextEdit="1"/>
              </p:cNvSpPr>
              <p:nvPr/>
            </p:nvSpPr>
            <p:spPr>
              <a:xfrm>
                <a:off x="522515" y="4413419"/>
                <a:ext cx="5693097" cy="679032"/>
              </a:xfrm>
              <a:prstGeom prst="rect">
                <a:avLst/>
              </a:prstGeom>
              <a:blipFill>
                <a:blip r:embed="rId3"/>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8863FC5-550C-1343-9E16-8770842C2491}"/>
                  </a:ext>
                </a:extLst>
              </p:cNvPr>
              <p:cNvSpPr/>
              <p:nvPr/>
            </p:nvSpPr>
            <p:spPr>
              <a:xfrm>
                <a:off x="522514" y="5090124"/>
                <a:ext cx="8483092" cy="5486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𝑆𝑢𝑛𝑛𝑦</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e>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𝐻𝑖𝑔h</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e>
                            <m:e>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𝑆𝑢𝑛𝑛𝑦</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𝐻𝑖𝑔h𝑊𝑖𝑛𝑑</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𝑆𝑢𝑛𝑛𝑦</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𝐻𝑖𝑔h𝑊𝑖𝑛𝑑</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e>
                          </m:d>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0" name="Rectangle 9">
                <a:extLst>
                  <a:ext uri="{FF2B5EF4-FFF2-40B4-BE49-F238E27FC236}">
                    <a16:creationId xmlns:a16="http://schemas.microsoft.com/office/drawing/2014/main" id="{98863FC5-550C-1343-9E16-8770842C2491}"/>
                  </a:ext>
                </a:extLst>
              </p:cNvPr>
              <p:cNvSpPr>
                <a:spLocks noRot="1" noChangeAspect="1" noMove="1" noResize="1" noEditPoints="1" noAdjustHandles="1" noChangeArrowheads="1" noChangeShapeType="1" noTextEdit="1"/>
              </p:cNvSpPr>
              <p:nvPr/>
            </p:nvSpPr>
            <p:spPr>
              <a:xfrm>
                <a:off x="522514" y="5090124"/>
                <a:ext cx="8483092" cy="548676"/>
              </a:xfrm>
              <a:prstGeom prst="rect">
                <a:avLst/>
              </a:prstGeom>
              <a:blipFill>
                <a:blip r:embed="rId4"/>
                <a:stretch>
                  <a:fillRect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FDF31E7-ECCC-AB40-87B8-DDEE9F04EFC3}"/>
                  </a:ext>
                </a:extLst>
              </p:cNvPr>
              <p:cNvSpPr/>
              <p:nvPr/>
            </p:nvSpPr>
            <p:spPr>
              <a:xfrm>
                <a:off x="2627047" y="5718870"/>
                <a:ext cx="2352182" cy="965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den>
                          </m:f>
                        </m:num>
                        <m:den>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den>
                      </m:f>
                    </m:oMath>
                  </m:oMathPara>
                </a14:m>
                <a:endParaRPr kumimoji="0" lang="en-US" sz="17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1" name="Rectangle 10">
                <a:extLst>
                  <a:ext uri="{FF2B5EF4-FFF2-40B4-BE49-F238E27FC236}">
                    <a16:creationId xmlns:a16="http://schemas.microsoft.com/office/drawing/2014/main" id="{0FDF31E7-ECCC-AB40-87B8-DDEE9F04EFC3}"/>
                  </a:ext>
                </a:extLst>
              </p:cNvPr>
              <p:cNvSpPr>
                <a:spLocks noRot="1" noChangeAspect="1" noMove="1" noResize="1" noEditPoints="1" noAdjustHandles="1" noChangeArrowheads="1" noChangeShapeType="1" noTextEdit="1"/>
              </p:cNvSpPr>
              <p:nvPr/>
            </p:nvSpPr>
            <p:spPr>
              <a:xfrm>
                <a:off x="2627047" y="5718870"/>
                <a:ext cx="2352182" cy="965970"/>
              </a:xfrm>
              <a:prstGeom prst="rect">
                <a:avLst/>
              </a:prstGeom>
              <a:blipFill>
                <a:blip r:embed="rId5"/>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523437-D2D5-EB44-932B-66F4581B2530}"/>
                  </a:ext>
                </a:extLst>
              </p:cNvPr>
              <p:cNvSpPr/>
              <p:nvPr/>
            </p:nvSpPr>
            <p:spPr>
              <a:xfrm>
                <a:off x="4983939" y="6024884"/>
                <a:ext cx="995401" cy="3539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=.4706</m:t>
                      </m:r>
                    </m:oMath>
                  </m:oMathPara>
                </a14:m>
                <a:endParaRPr kumimoji="0" lang="en-US" sz="17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2" name="Rectangle 11">
                <a:extLst>
                  <a:ext uri="{FF2B5EF4-FFF2-40B4-BE49-F238E27FC236}">
                    <a16:creationId xmlns:a16="http://schemas.microsoft.com/office/drawing/2014/main" id="{69523437-D2D5-EB44-932B-66F4581B2530}"/>
                  </a:ext>
                </a:extLst>
              </p:cNvPr>
              <p:cNvSpPr>
                <a:spLocks noRot="1" noChangeAspect="1" noMove="1" noResize="1" noEditPoints="1" noAdjustHandles="1" noChangeArrowheads="1" noChangeShapeType="1" noTextEdit="1"/>
              </p:cNvSpPr>
              <p:nvPr/>
            </p:nvSpPr>
            <p:spPr>
              <a:xfrm>
                <a:off x="4983939" y="6024884"/>
                <a:ext cx="995401" cy="353943"/>
              </a:xfrm>
              <a:prstGeom prst="rect">
                <a:avLst/>
              </a:prstGeom>
              <a:blipFill>
                <a:blip r:embed="rId6"/>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0511DF7A-A10D-3A49-A24B-A3CEE248B8A6}"/>
              </a:ext>
            </a:extLst>
          </p:cNvPr>
          <p:cNvPicPr>
            <a:picLocks noChangeAspect="1"/>
          </p:cNvPicPr>
          <p:nvPr/>
        </p:nvPicPr>
        <p:blipFill>
          <a:blip r:embed="rId7"/>
          <a:stretch>
            <a:fillRect/>
          </a:stretch>
        </p:blipFill>
        <p:spPr>
          <a:xfrm>
            <a:off x="5455132" y="1371600"/>
            <a:ext cx="3356181" cy="2268802"/>
          </a:xfrm>
          <a:prstGeom prst="rect">
            <a:avLst/>
          </a:prstGeom>
        </p:spPr>
      </p:pic>
    </p:spTree>
    <p:extLst>
      <p:ext uri="{BB962C8B-B14F-4D97-AF65-F5344CB8AC3E}">
        <p14:creationId xmlns:p14="http://schemas.microsoft.com/office/powerpoint/2010/main" val="187226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F9AA-226F-914F-99A8-522BEDC40125}"/>
              </a:ext>
            </a:extLst>
          </p:cNvPr>
          <p:cNvSpPr>
            <a:spLocks noGrp="1"/>
          </p:cNvSpPr>
          <p:nvPr>
            <p:ph type="title"/>
          </p:nvPr>
        </p:nvSpPr>
        <p:spPr/>
        <p:txBody>
          <a:bodyPr/>
          <a:lstStyle/>
          <a:p>
            <a:r>
              <a:rPr lang="en-US" dirty="0"/>
              <a:t>Break Out 1</a:t>
            </a:r>
          </a:p>
        </p:txBody>
      </p:sp>
      <p:sp>
        <p:nvSpPr>
          <p:cNvPr id="3" name="Content Placeholder 2">
            <a:extLst>
              <a:ext uri="{FF2B5EF4-FFF2-40B4-BE49-F238E27FC236}">
                <a16:creationId xmlns:a16="http://schemas.microsoft.com/office/drawing/2014/main" id="{D58DB665-F33C-954D-9C9F-3286062BAD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174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F088-5358-A34D-BCBB-05B563BB4BD0}"/>
              </a:ext>
            </a:extLst>
          </p:cNvPr>
          <p:cNvSpPr>
            <a:spLocks noGrp="1"/>
          </p:cNvSpPr>
          <p:nvPr>
            <p:ph type="title"/>
          </p:nvPr>
        </p:nvSpPr>
        <p:spPr/>
        <p:txBody>
          <a:bodyPr/>
          <a:lstStyle/>
          <a:p>
            <a:r>
              <a:rPr lang="en-US" dirty="0"/>
              <a:t>Example: Volleyball</a:t>
            </a:r>
          </a:p>
        </p:txBody>
      </p:sp>
      <p:sp>
        <p:nvSpPr>
          <p:cNvPr id="5" name="TextBox 4">
            <a:extLst>
              <a:ext uri="{FF2B5EF4-FFF2-40B4-BE49-F238E27FC236}">
                <a16:creationId xmlns:a16="http://schemas.microsoft.com/office/drawing/2014/main" id="{F7840BE8-9D87-5947-8C85-C1916AEFA30D}"/>
              </a:ext>
            </a:extLst>
          </p:cNvPr>
          <p:cNvSpPr txBox="1"/>
          <p:nvPr/>
        </p:nvSpPr>
        <p:spPr>
          <a:xfrm>
            <a:off x="0" y="3655574"/>
            <a:ext cx="91712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What is the probability that if it is </a:t>
            </a:r>
            <a:r>
              <a:rPr lang="en-US" dirty="0">
                <a:solidFill>
                  <a:srgbClr val="000000"/>
                </a:solidFill>
                <a:latin typeface="Arial"/>
              </a:rPr>
              <a:t>Cloudy</a:t>
            </a:r>
            <a:r>
              <a:rPr kumimoji="0" lang="en-US" sz="1800" b="0" i="0" u="none" strike="noStrike" kern="1200" cap="none" spc="0" normalizeH="0" baseline="0" noProof="0" dirty="0">
                <a:ln>
                  <a:noFill/>
                </a:ln>
                <a:solidFill>
                  <a:srgbClr val="000000"/>
                </a:solidFill>
                <a:effectLst/>
                <a:uLnTx/>
                <a:uFillTx/>
                <a:latin typeface="Arial"/>
                <a:ea typeface="+mn-ea"/>
                <a:cs typeface="+mn-cs"/>
              </a:rPr>
              <a:t> and the Wind is </a:t>
            </a:r>
            <a:r>
              <a:rPr lang="en-US" dirty="0">
                <a:solidFill>
                  <a:srgbClr val="000000"/>
                </a:solidFill>
                <a:latin typeface="Arial"/>
              </a:rPr>
              <a:t>Low</a:t>
            </a:r>
            <a:r>
              <a:rPr kumimoji="0" lang="en-US" sz="1800" b="0" i="0" u="none" strike="noStrike" kern="1200" cap="none" spc="0" normalizeH="0" baseline="0" noProof="0" dirty="0">
                <a:ln>
                  <a:noFill/>
                </a:ln>
                <a:solidFill>
                  <a:srgbClr val="000000"/>
                </a:solidFill>
                <a:effectLst/>
                <a:uLnTx/>
                <a:uFillTx/>
                <a:latin typeface="Arial"/>
                <a:ea typeface="+mn-ea"/>
                <a:cs typeface="+mn-cs"/>
              </a:rPr>
              <a:t> that </a:t>
            </a:r>
            <a:r>
              <a:rPr lang="en-US" dirty="0">
                <a:solidFill>
                  <a:srgbClr val="000000"/>
                </a:solidFill>
                <a:latin typeface="Arial"/>
              </a:rPr>
              <a:t>he</a:t>
            </a:r>
            <a:r>
              <a:rPr kumimoji="0" lang="en-US" sz="1800" b="0" i="0" u="none" strike="noStrike" kern="1200" cap="none" spc="0" normalizeH="0" baseline="0" noProof="0" dirty="0">
                <a:ln>
                  <a:noFill/>
                </a:ln>
                <a:solidFill>
                  <a:srgbClr val="000000"/>
                </a:solidFill>
                <a:effectLst/>
                <a:uLnTx/>
                <a:uFillTx/>
                <a:latin typeface="Arial"/>
                <a:ea typeface="+mn-ea"/>
                <a:cs typeface="+mn-cs"/>
              </a:rPr>
              <a:t> will play volleyball?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46CB55E-E1BB-C043-ADF0-9942B53E65D6}"/>
                  </a:ext>
                </a:extLst>
              </p:cNvPr>
              <p:cNvSpPr txBox="1"/>
              <p:nvPr/>
            </p:nvSpPr>
            <p:spPr>
              <a:xfrm>
                <a:off x="201386" y="4038294"/>
                <a:ext cx="525169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𝑂𝑢𝑡𝑙𝑜𝑜𝑘</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m:t>
                          </m:r>
                        </m:e>
                      </m:d>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6" name="TextBox 5">
                <a:extLst>
                  <a:ext uri="{FF2B5EF4-FFF2-40B4-BE49-F238E27FC236}">
                    <a16:creationId xmlns:a16="http://schemas.microsoft.com/office/drawing/2014/main" id="{F46CB55E-E1BB-C043-ADF0-9942B53E65D6}"/>
                  </a:ext>
                </a:extLst>
              </p:cNvPr>
              <p:cNvSpPr txBox="1">
                <a:spLocks noRot="1" noChangeAspect="1" noMove="1" noResize="1" noEditPoints="1" noAdjustHandles="1" noChangeArrowheads="1" noChangeShapeType="1" noTextEdit="1"/>
              </p:cNvSpPr>
              <p:nvPr/>
            </p:nvSpPr>
            <p:spPr>
              <a:xfrm>
                <a:off x="201386" y="4038294"/>
                <a:ext cx="5251694" cy="276999"/>
              </a:xfrm>
              <a:prstGeom prst="rect">
                <a:avLst/>
              </a:prstGeom>
              <a:blipFill>
                <a:blip r:embed="rId2"/>
                <a:stretch>
                  <a:fillRect l="-483" b="-3913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2FE92FC-2D1D-8243-96F3-B3D269538EED}"/>
              </a:ext>
            </a:extLst>
          </p:cNvPr>
          <p:cNvSpPr txBox="1"/>
          <p:nvPr/>
        </p:nvSpPr>
        <p:spPr>
          <a:xfrm>
            <a:off x="53644" y="1504140"/>
            <a:ext cx="7021286"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The “Naïve” in Naïve Bayes means that we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assuming that the explanatory variables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Independent: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P(Outlook and Wind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	= P(Outlook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 ) * P(Wind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F412360-5C5F-AD4D-A064-2228964BBB91}"/>
                  </a:ext>
                </a:extLst>
              </p:cNvPr>
              <p:cNvSpPr/>
              <p:nvPr/>
            </p:nvSpPr>
            <p:spPr>
              <a:xfrm>
                <a:off x="522515" y="4413419"/>
                <a:ext cx="5691045" cy="6790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8" name="Rectangle 7">
                <a:extLst>
                  <a:ext uri="{FF2B5EF4-FFF2-40B4-BE49-F238E27FC236}">
                    <a16:creationId xmlns:a16="http://schemas.microsoft.com/office/drawing/2014/main" id="{DF412360-5C5F-AD4D-A064-2228964BBB91}"/>
                  </a:ext>
                </a:extLst>
              </p:cNvPr>
              <p:cNvSpPr>
                <a:spLocks noRot="1" noChangeAspect="1" noMove="1" noResize="1" noEditPoints="1" noAdjustHandles="1" noChangeArrowheads="1" noChangeShapeType="1" noTextEdit="1"/>
              </p:cNvSpPr>
              <p:nvPr/>
            </p:nvSpPr>
            <p:spPr>
              <a:xfrm>
                <a:off x="522515" y="4413419"/>
                <a:ext cx="5691045" cy="679032"/>
              </a:xfrm>
              <a:prstGeom prst="rect">
                <a:avLst/>
              </a:prstGeom>
              <a:blipFill>
                <a:blip r:embed="rId3"/>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8863FC5-550C-1343-9E16-8770842C2491}"/>
                  </a:ext>
                </a:extLst>
              </p:cNvPr>
              <p:cNvSpPr/>
              <p:nvPr/>
            </p:nvSpPr>
            <p:spPr>
              <a:xfrm>
                <a:off x="522514" y="5090124"/>
                <a:ext cx="8476679" cy="5486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e>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e>
                            <m:e>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𝐿𝑜𝑤𝑊𝑖𝑛𝑑</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𝑊𝑖𝑛𝑑</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e>
                          </m:d>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0" name="Rectangle 9">
                <a:extLst>
                  <a:ext uri="{FF2B5EF4-FFF2-40B4-BE49-F238E27FC236}">
                    <a16:creationId xmlns:a16="http://schemas.microsoft.com/office/drawing/2014/main" id="{98863FC5-550C-1343-9E16-8770842C2491}"/>
                  </a:ext>
                </a:extLst>
              </p:cNvPr>
              <p:cNvSpPr>
                <a:spLocks noRot="1" noChangeAspect="1" noMove="1" noResize="1" noEditPoints="1" noAdjustHandles="1" noChangeArrowheads="1" noChangeShapeType="1" noTextEdit="1"/>
              </p:cNvSpPr>
              <p:nvPr/>
            </p:nvSpPr>
            <p:spPr>
              <a:xfrm>
                <a:off x="522514" y="5090124"/>
                <a:ext cx="8476679" cy="548676"/>
              </a:xfrm>
              <a:prstGeom prst="rect">
                <a:avLst/>
              </a:prstGeom>
              <a:blipFill>
                <a:blip r:embed="rId4"/>
                <a:stretch>
                  <a:fillRect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FDF31E7-ECCC-AB40-87B8-DDEE9F04EFC3}"/>
                  </a:ext>
                </a:extLst>
              </p:cNvPr>
              <p:cNvSpPr/>
              <p:nvPr/>
            </p:nvSpPr>
            <p:spPr>
              <a:xfrm>
                <a:off x="2627047" y="5718870"/>
                <a:ext cx="2432333" cy="98854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den>
                          </m:f>
                        </m:num>
                        <m:den>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den>
                      </m:f>
                    </m:oMath>
                  </m:oMathPara>
                </a14:m>
                <a:endParaRPr kumimoji="0" lang="en-US" sz="17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1" name="Rectangle 10">
                <a:extLst>
                  <a:ext uri="{FF2B5EF4-FFF2-40B4-BE49-F238E27FC236}">
                    <a16:creationId xmlns:a16="http://schemas.microsoft.com/office/drawing/2014/main" id="{0FDF31E7-ECCC-AB40-87B8-DDEE9F04EFC3}"/>
                  </a:ext>
                </a:extLst>
              </p:cNvPr>
              <p:cNvSpPr>
                <a:spLocks noRot="1" noChangeAspect="1" noMove="1" noResize="1" noEditPoints="1" noAdjustHandles="1" noChangeArrowheads="1" noChangeShapeType="1" noTextEdit="1"/>
              </p:cNvSpPr>
              <p:nvPr/>
            </p:nvSpPr>
            <p:spPr>
              <a:xfrm>
                <a:off x="2627047" y="5718870"/>
                <a:ext cx="2432333"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523437-D2D5-EB44-932B-66F4581B2530}"/>
                  </a:ext>
                </a:extLst>
              </p:cNvPr>
              <p:cNvSpPr/>
              <p:nvPr/>
            </p:nvSpPr>
            <p:spPr>
              <a:xfrm>
                <a:off x="4983939" y="6024884"/>
                <a:ext cx="875176" cy="3539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=.889</m:t>
                      </m:r>
                    </m:oMath>
                  </m:oMathPara>
                </a14:m>
                <a:endParaRPr kumimoji="0" lang="en-US" sz="17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2" name="Rectangle 11">
                <a:extLst>
                  <a:ext uri="{FF2B5EF4-FFF2-40B4-BE49-F238E27FC236}">
                    <a16:creationId xmlns:a16="http://schemas.microsoft.com/office/drawing/2014/main" id="{69523437-D2D5-EB44-932B-66F4581B2530}"/>
                  </a:ext>
                </a:extLst>
              </p:cNvPr>
              <p:cNvSpPr>
                <a:spLocks noRot="1" noChangeAspect="1" noMove="1" noResize="1" noEditPoints="1" noAdjustHandles="1" noChangeArrowheads="1" noChangeShapeType="1" noTextEdit="1"/>
              </p:cNvSpPr>
              <p:nvPr/>
            </p:nvSpPr>
            <p:spPr>
              <a:xfrm>
                <a:off x="4983939" y="6024884"/>
                <a:ext cx="875176" cy="353943"/>
              </a:xfrm>
              <a:prstGeom prst="rect">
                <a:avLst/>
              </a:prstGeom>
              <a:blipFill>
                <a:blip r:embed="rId6"/>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0511DF7A-A10D-3A49-A24B-A3CEE248B8A6}"/>
              </a:ext>
            </a:extLst>
          </p:cNvPr>
          <p:cNvPicPr>
            <a:picLocks noChangeAspect="1"/>
          </p:cNvPicPr>
          <p:nvPr/>
        </p:nvPicPr>
        <p:blipFill>
          <a:blip r:embed="rId7"/>
          <a:stretch>
            <a:fillRect/>
          </a:stretch>
        </p:blipFill>
        <p:spPr>
          <a:xfrm>
            <a:off x="5455132" y="1371600"/>
            <a:ext cx="3356181" cy="2268802"/>
          </a:xfrm>
          <a:prstGeom prst="rect">
            <a:avLst/>
          </a:prstGeom>
        </p:spPr>
      </p:pic>
    </p:spTree>
    <p:extLst>
      <p:ext uri="{BB962C8B-B14F-4D97-AF65-F5344CB8AC3E}">
        <p14:creationId xmlns:p14="http://schemas.microsoft.com/office/powerpoint/2010/main" val="213821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1F50-FDD4-6045-B2EB-C646D1FC24FB}"/>
              </a:ext>
            </a:extLst>
          </p:cNvPr>
          <p:cNvSpPr>
            <a:spLocks noGrp="1"/>
          </p:cNvSpPr>
          <p:nvPr>
            <p:ph type="title"/>
          </p:nvPr>
        </p:nvSpPr>
        <p:spPr>
          <a:xfrm>
            <a:off x="76200" y="228600"/>
            <a:ext cx="9067800" cy="1143000"/>
          </a:xfrm>
        </p:spPr>
        <p:txBody>
          <a:bodyPr/>
          <a:lstStyle/>
          <a:p>
            <a:pPr algn="l"/>
            <a:r>
              <a:rPr lang="en-US" sz="4000" dirty="0"/>
              <a:t>Example: Volleyball with </a:t>
            </a:r>
            <a:r>
              <a:rPr lang="en-US" sz="4000" dirty="0" err="1"/>
              <a:t>naiveBayes</a:t>
            </a:r>
            <a:r>
              <a:rPr lang="en-US" sz="4000" dirty="0"/>
              <a:t>()</a:t>
            </a:r>
          </a:p>
        </p:txBody>
      </p:sp>
      <p:pic>
        <p:nvPicPr>
          <p:cNvPr id="4" name="Picture 3">
            <a:extLst>
              <a:ext uri="{FF2B5EF4-FFF2-40B4-BE49-F238E27FC236}">
                <a16:creationId xmlns:a16="http://schemas.microsoft.com/office/drawing/2014/main" id="{0D0166D8-7DD7-584A-BA69-7BF2440DE3EF}"/>
              </a:ext>
            </a:extLst>
          </p:cNvPr>
          <p:cNvPicPr>
            <a:picLocks noChangeAspect="1"/>
          </p:cNvPicPr>
          <p:nvPr/>
        </p:nvPicPr>
        <p:blipFill>
          <a:blip r:embed="rId2"/>
          <a:stretch>
            <a:fillRect/>
          </a:stretch>
        </p:blipFill>
        <p:spPr>
          <a:xfrm>
            <a:off x="2742354" y="1475280"/>
            <a:ext cx="3735491" cy="2525218"/>
          </a:xfrm>
          <a:prstGeom prst="rect">
            <a:avLst/>
          </a:prstGeom>
        </p:spPr>
      </p:pic>
      <p:sp>
        <p:nvSpPr>
          <p:cNvPr id="5" name="Rectangle 4">
            <a:extLst>
              <a:ext uri="{FF2B5EF4-FFF2-40B4-BE49-F238E27FC236}">
                <a16:creationId xmlns:a16="http://schemas.microsoft.com/office/drawing/2014/main" id="{947FC5E9-1E38-5C43-829E-53C4FC1813EF}"/>
              </a:ext>
            </a:extLst>
          </p:cNvPr>
          <p:cNvSpPr/>
          <p:nvPr/>
        </p:nvSpPr>
        <p:spPr>
          <a:xfrm>
            <a:off x="127604" y="4294384"/>
            <a:ext cx="3766458"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 Unit 9 Naive Bayes Classifier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a:ea typeface="+mn-ea"/>
                <a:cs typeface="+mn-cs"/>
              </a:rPr>
              <a:t>vball</a:t>
            </a:r>
            <a:r>
              <a:rPr kumimoji="0" lang="en-US" sz="1200" b="0" i="0" u="none" strike="noStrike" kern="1200" cap="none" spc="0" normalizeH="0" baseline="0" noProof="0" dirty="0">
                <a:ln>
                  <a:noFill/>
                </a:ln>
                <a:solidFill>
                  <a:srgbClr val="000000"/>
                </a:solidFill>
                <a:effectLst/>
                <a:uLnTx/>
                <a:uFillTx/>
                <a:latin typeface="Arial"/>
                <a:ea typeface="+mn-ea"/>
                <a:cs typeface="+mn-cs"/>
              </a:rPr>
              <a:t> = </a:t>
            </a:r>
            <a:r>
              <a:rPr kumimoji="0" lang="en-US" sz="1200" b="0" i="0" u="none" strike="noStrike" kern="1200" cap="none" spc="0" normalizeH="0" baseline="0" noProof="0" dirty="0" err="1">
                <a:ln>
                  <a:noFill/>
                </a:ln>
                <a:solidFill>
                  <a:srgbClr val="000000"/>
                </a:solidFill>
                <a:effectLst/>
                <a:uLnTx/>
                <a:uFillTx/>
                <a:latin typeface="Arial"/>
                <a:ea typeface="+mn-ea"/>
                <a:cs typeface="+mn-cs"/>
              </a:rPr>
              <a:t>read.csv</a:t>
            </a:r>
            <a:r>
              <a:rPr kumimoji="0" lang="en-US" sz="1200" b="0" i="0" u="none" strike="noStrike" kern="1200" cap="none" spc="0" normalizeH="0" baseline="0" noProof="0" dirty="0">
                <a:ln>
                  <a:noFill/>
                </a:ln>
                <a:solidFill>
                  <a:srgbClr val="000000"/>
                </a:solidFill>
                <a:effectLst/>
                <a:uLnTx/>
                <a:uFillTx/>
                <a:latin typeface="Arial"/>
                <a:ea typeface="+mn-ea"/>
                <a:cs typeface="+mn-cs"/>
              </a:rPr>
              <a:t>(</a:t>
            </a:r>
            <a:r>
              <a:rPr kumimoji="0" lang="en-US" sz="1200" b="0" i="0" u="none" strike="noStrike" kern="1200" cap="none" spc="0" normalizeH="0" baseline="0" noProof="0" dirty="0" err="1">
                <a:ln>
                  <a:noFill/>
                </a:ln>
                <a:solidFill>
                  <a:srgbClr val="000000"/>
                </a:solidFill>
                <a:effectLst/>
                <a:uLnTx/>
                <a:uFillTx/>
                <a:latin typeface="Arial"/>
                <a:ea typeface="+mn-ea"/>
                <a:cs typeface="+mn-cs"/>
              </a:rPr>
              <a:t>file.choose</a:t>
            </a:r>
            <a:r>
              <a:rPr kumimoji="0" lang="en-US" sz="1200" b="0" i="0" u="none" strike="noStrike" kern="1200" cap="none" spc="0" normalizeH="0" baseline="0" noProof="0" dirty="0">
                <a:ln>
                  <a:noFill/>
                </a:ln>
                <a:solidFill>
                  <a:srgbClr val="000000"/>
                </a:solidFill>
                <a:effectLst/>
                <a:uLnTx/>
                <a:uFillTx/>
                <a:latin typeface="Arial"/>
                <a:ea typeface="+mn-ea"/>
                <a:cs typeface="+mn-cs"/>
              </a:rPr>
              <a:t>(),header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a:ea typeface="+mn-ea"/>
                <a:cs typeface="+mn-cs"/>
              </a:rPr>
              <a:t>vball</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a:ea typeface="+mn-ea"/>
                <a:cs typeface="+mn-cs"/>
              </a:rPr>
              <a:t>install.packages</a:t>
            </a:r>
            <a:r>
              <a:rPr kumimoji="0" lang="en-US" sz="1200" b="0" i="0" u="none" strike="noStrike" kern="1200" cap="none" spc="0" normalizeH="0" baseline="0" noProof="0" dirty="0">
                <a:ln>
                  <a:noFill/>
                </a:ln>
                <a:solidFill>
                  <a:srgbClr val="000000"/>
                </a:solidFill>
                <a:effectLst/>
                <a:uLnTx/>
                <a:uFillTx/>
                <a:latin typeface="Arial"/>
                <a:ea typeface="+mn-ea"/>
                <a:cs typeface="+mn-cs"/>
              </a:rPr>
              <a:t>("e1071") #</a:t>
            </a:r>
            <a:r>
              <a:rPr kumimoji="0" lang="en-US" sz="1200" b="0" i="0" u="none" strike="noStrike" kern="1200" cap="none" spc="0" normalizeH="0" baseline="0" noProof="0" dirty="0" err="1">
                <a:ln>
                  <a:noFill/>
                </a:ln>
                <a:solidFill>
                  <a:srgbClr val="000000"/>
                </a:solidFill>
                <a:effectLst/>
                <a:uLnTx/>
                <a:uFillTx/>
                <a:latin typeface="Arial"/>
                <a:ea typeface="+mn-ea"/>
                <a:cs typeface="+mn-cs"/>
              </a:rPr>
              <a:t>naiveBayes</a:t>
            </a:r>
            <a:r>
              <a:rPr kumimoji="0" lang="en-US" sz="12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library(e1071)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model = </a:t>
            </a:r>
            <a:r>
              <a:rPr kumimoji="0" lang="en-US" sz="1200" b="0" i="0" u="none" strike="noStrike" kern="1200" cap="none" spc="0" normalizeH="0" baseline="0" noProof="0" dirty="0" err="1">
                <a:ln>
                  <a:noFill/>
                </a:ln>
                <a:solidFill>
                  <a:srgbClr val="000000"/>
                </a:solidFill>
                <a:effectLst/>
                <a:uLnTx/>
                <a:uFillTx/>
                <a:latin typeface="Arial"/>
                <a:ea typeface="+mn-ea"/>
                <a:cs typeface="+mn-cs"/>
              </a:rPr>
              <a:t>naiveBayes</a:t>
            </a:r>
            <a:r>
              <a:rPr kumimoji="0" lang="en-US" sz="1200" b="0" i="0" u="none" strike="noStrike" kern="1200" cap="none" spc="0" normalizeH="0" baseline="0" noProof="0" dirty="0">
                <a:ln>
                  <a:noFill/>
                </a:ln>
                <a:solidFill>
                  <a:srgbClr val="000000"/>
                </a:solidFill>
                <a:effectLst/>
                <a:uLnTx/>
                <a:uFillTx/>
                <a:latin typeface="Arial"/>
                <a:ea typeface="+mn-ea"/>
                <a:cs typeface="+mn-cs"/>
              </a:rPr>
              <a:t>(</a:t>
            </a:r>
            <a:r>
              <a:rPr kumimoji="0" lang="en-US" sz="1200" b="0" i="0" u="none" strike="noStrike" kern="1200" cap="none" spc="0" normalizeH="0" baseline="0" noProof="0" dirty="0" err="1">
                <a:ln>
                  <a:noFill/>
                </a:ln>
                <a:solidFill>
                  <a:srgbClr val="000000"/>
                </a:solidFill>
                <a:effectLst/>
                <a:uLnTx/>
                <a:uFillTx/>
                <a:latin typeface="Arial"/>
                <a:ea typeface="+mn-ea"/>
                <a:cs typeface="+mn-cs"/>
              </a:rPr>
              <a:t>Volleyball~.,data</a:t>
            </a:r>
            <a:r>
              <a:rPr kumimoji="0" lang="en-US" sz="1200" b="0" i="0" u="none" strike="noStrike" kern="1200" cap="none" spc="0" normalizeH="0" baseline="0" noProof="0" dirty="0">
                <a:ln>
                  <a:noFill/>
                </a:ln>
                <a:solidFill>
                  <a:srgbClr val="000000"/>
                </a:solidFill>
                <a:effectLst/>
                <a:uLnTx/>
                <a:uFillTx/>
                <a:latin typeface="Arial"/>
                <a:ea typeface="+mn-ea"/>
                <a:cs typeface="+mn-cs"/>
              </a:rPr>
              <a:t> = </a:t>
            </a:r>
            <a:r>
              <a:rPr kumimoji="0" lang="en-US" sz="1200" b="0" i="0" u="none" strike="noStrike" kern="1200" cap="none" spc="0" normalizeH="0" baseline="0" noProof="0" dirty="0" err="1">
                <a:ln>
                  <a:noFill/>
                </a:ln>
                <a:solidFill>
                  <a:srgbClr val="000000"/>
                </a:solidFill>
                <a:effectLst/>
                <a:uLnTx/>
                <a:uFillTx/>
                <a:latin typeface="Arial"/>
                <a:ea typeface="+mn-ea"/>
                <a:cs typeface="+mn-cs"/>
              </a:rPr>
              <a:t>vball</a:t>
            </a:r>
            <a:r>
              <a:rPr kumimoji="0" lang="en-US" sz="12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a:ea typeface="+mn-ea"/>
                <a:cs typeface="+mn-cs"/>
              </a:rPr>
              <a:t>df</a:t>
            </a:r>
            <a:r>
              <a:rPr kumimoji="0" lang="en-US" sz="1200" b="0" i="0" u="none" strike="noStrike" kern="1200" cap="none" spc="0" normalizeH="0" baseline="0" noProof="0" dirty="0">
                <a:ln>
                  <a:noFill/>
                </a:ln>
                <a:solidFill>
                  <a:srgbClr val="000000"/>
                </a:solidFill>
                <a:effectLst/>
                <a:uLnTx/>
                <a:uFillTx/>
                <a:latin typeface="Arial"/>
                <a:ea typeface="+mn-ea"/>
                <a:cs typeface="+mn-cs"/>
              </a:rPr>
              <a:t> = </a:t>
            </a:r>
            <a:r>
              <a:rPr kumimoji="0" lang="en-US" sz="1200" b="0" i="0" u="none" strike="noStrike" kern="1200" cap="none" spc="0" normalizeH="0" baseline="0" noProof="0" dirty="0" err="1">
                <a:ln>
                  <a:noFill/>
                </a:ln>
                <a:solidFill>
                  <a:srgbClr val="000000"/>
                </a:solidFill>
                <a:effectLst/>
                <a:uLnTx/>
                <a:uFillTx/>
                <a:latin typeface="Arial"/>
                <a:ea typeface="+mn-ea"/>
                <a:cs typeface="+mn-cs"/>
              </a:rPr>
              <a:t>data.frame</a:t>
            </a:r>
            <a:r>
              <a:rPr kumimoji="0" lang="en-US" sz="1200" b="0" i="0" u="none" strike="noStrike" kern="1200" cap="none" spc="0" normalizeH="0" baseline="0" noProof="0" dirty="0">
                <a:ln>
                  <a:noFill/>
                </a:ln>
                <a:solidFill>
                  <a:srgbClr val="000000"/>
                </a:solidFill>
                <a:effectLst/>
                <a:uLnTx/>
                <a:uFillTx/>
                <a:latin typeface="Arial"/>
                <a:ea typeface="+mn-ea"/>
                <a:cs typeface="+mn-cs"/>
              </a:rPr>
              <a:t>(Outlook = ”Sunny", Wind = "Hi")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predict(</a:t>
            </a:r>
            <a:r>
              <a:rPr kumimoji="0" lang="en-US" sz="1200" b="0" i="0" u="none" strike="noStrike" kern="1200" cap="none" spc="0" normalizeH="0" baseline="0" noProof="0" dirty="0" err="1">
                <a:ln>
                  <a:noFill/>
                </a:ln>
                <a:solidFill>
                  <a:srgbClr val="000000"/>
                </a:solidFill>
                <a:effectLst/>
                <a:uLnTx/>
                <a:uFillTx/>
                <a:latin typeface="Arial"/>
                <a:ea typeface="+mn-ea"/>
                <a:cs typeface="+mn-cs"/>
              </a:rPr>
              <a:t>model,df</a:t>
            </a:r>
            <a:r>
              <a:rPr kumimoji="0" lang="en-US" sz="1200" b="0" i="0" u="none" strike="noStrike" kern="1200" cap="none" spc="0" normalizeH="0" baseline="0" noProof="0" dirty="0">
                <a:ln>
                  <a:noFill/>
                </a:ln>
                <a:solidFill>
                  <a:srgbClr val="000000"/>
                </a:solidFill>
                <a:effectLst/>
                <a:uLnTx/>
                <a:uFillTx/>
                <a:latin typeface="Arial"/>
                <a:ea typeface="+mn-ea"/>
                <a:cs typeface="+mn-cs"/>
              </a:rPr>
              <a:t>) #just classifications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predict(</a:t>
            </a:r>
            <a:r>
              <a:rPr kumimoji="0" lang="en-US" sz="1200" b="0" i="0" u="none" strike="noStrike" kern="1200" cap="none" spc="0" normalizeH="0" baseline="0" noProof="0" dirty="0" err="1">
                <a:ln>
                  <a:noFill/>
                </a:ln>
                <a:solidFill>
                  <a:srgbClr val="000000"/>
                </a:solidFill>
                <a:effectLst/>
                <a:uLnTx/>
                <a:uFillTx/>
                <a:latin typeface="Arial"/>
                <a:ea typeface="+mn-ea"/>
                <a:cs typeface="+mn-cs"/>
              </a:rPr>
              <a:t>model,df</a:t>
            </a:r>
            <a:r>
              <a:rPr kumimoji="0" lang="en-US" sz="1200" b="0" i="0" u="none" strike="noStrike" kern="1200" cap="none" spc="0" normalizeH="0" baseline="0" noProof="0" dirty="0">
                <a:ln>
                  <a:noFill/>
                </a:ln>
                <a:solidFill>
                  <a:srgbClr val="000000"/>
                </a:solidFill>
                <a:effectLst/>
                <a:uLnTx/>
                <a:uFillTx/>
                <a:latin typeface="Arial"/>
                <a:ea typeface="+mn-ea"/>
                <a:cs typeface="+mn-cs"/>
              </a:rPr>
              <a:t>, type = "raw") #gives probabilities</a:t>
            </a:r>
          </a:p>
        </p:txBody>
      </p:sp>
      <p:cxnSp>
        <p:nvCxnSpPr>
          <p:cNvPr id="6" name="Straight Arrow Connector 5">
            <a:extLst>
              <a:ext uri="{FF2B5EF4-FFF2-40B4-BE49-F238E27FC236}">
                <a16:creationId xmlns:a16="http://schemas.microsoft.com/office/drawing/2014/main" id="{FE00EB35-397A-B947-97DD-992ADA4A8492}"/>
              </a:ext>
            </a:extLst>
          </p:cNvPr>
          <p:cNvCxnSpPr>
            <a:cxnSpLocks/>
          </p:cNvCxnSpPr>
          <p:nvPr/>
        </p:nvCxnSpPr>
        <p:spPr>
          <a:xfrm flipV="1">
            <a:off x="3505200" y="4456250"/>
            <a:ext cx="304800" cy="186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195C5B8-BB91-2846-B42F-F8B54BBAE174}"/>
              </a:ext>
            </a:extLst>
          </p:cNvPr>
          <p:cNvPicPr>
            <a:picLocks noChangeAspect="1"/>
          </p:cNvPicPr>
          <p:nvPr/>
        </p:nvPicPr>
        <p:blipFill rotWithShape="1">
          <a:blip r:embed="rId3"/>
          <a:srcRect b="27954"/>
          <a:stretch/>
        </p:blipFill>
        <p:spPr>
          <a:xfrm>
            <a:off x="3810000" y="4254687"/>
            <a:ext cx="5041900" cy="631344"/>
          </a:xfrm>
          <a:prstGeom prst="rect">
            <a:avLst/>
          </a:prstGeom>
        </p:spPr>
      </p:pic>
      <p:sp>
        <p:nvSpPr>
          <p:cNvPr id="10" name="TextBox 9">
            <a:extLst>
              <a:ext uri="{FF2B5EF4-FFF2-40B4-BE49-F238E27FC236}">
                <a16:creationId xmlns:a16="http://schemas.microsoft.com/office/drawing/2014/main" id="{82AF742A-D749-5D4F-A973-094D359B3C6C}"/>
              </a:ext>
            </a:extLst>
          </p:cNvPr>
          <p:cNvSpPr txBox="1"/>
          <p:nvPr/>
        </p:nvSpPr>
        <p:spPr>
          <a:xfrm>
            <a:off x="3657600" y="5059740"/>
            <a:ext cx="5383591"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The posterior probability associated with playing volleyball on a Sunny and highly windy day is .4706 which is less than the posterior probability of not playing volleyball in the same conditions. For this reason we will predict that Sammy will not play volleyball on this day ... although we are not extremely confident in this prediction. </a:t>
            </a:r>
          </a:p>
        </p:txBody>
      </p:sp>
    </p:spTree>
    <p:extLst>
      <p:ext uri="{BB962C8B-B14F-4D97-AF65-F5344CB8AC3E}">
        <p14:creationId xmlns:p14="http://schemas.microsoft.com/office/powerpoint/2010/main" val="299217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76200" y="1828800"/>
            <a:ext cx="9220200" cy="900546"/>
          </a:xfrm>
        </p:spPr>
        <p:txBody>
          <a:bodyPr>
            <a:normAutofit fontScale="90000"/>
          </a:bodyPr>
          <a:lstStyle/>
          <a:p>
            <a:r>
              <a:rPr lang="en-US" sz="4000" dirty="0"/>
              <a:t>Example: </a:t>
            </a:r>
            <a:br>
              <a:rPr lang="en-US" sz="4000" dirty="0"/>
            </a:br>
            <a:r>
              <a:rPr lang="en-US" sz="4000" dirty="0"/>
              <a:t>New York Times Article Classification</a:t>
            </a:r>
          </a:p>
        </p:txBody>
      </p:sp>
      <p:sp>
        <p:nvSpPr>
          <p:cNvPr id="4" name="Subtitle 3"/>
          <p:cNvSpPr>
            <a:spLocks noGrp="1"/>
          </p:cNvSpPr>
          <p:nvPr>
            <p:ph type="subTitle" idx="1"/>
          </p:nvPr>
        </p:nvSpPr>
        <p:spPr/>
        <p:txBody>
          <a:bodyPr/>
          <a:lstStyle/>
          <a:p>
            <a:r>
              <a:rPr lang="en-IN" dirty="0"/>
              <a:t>Introduction</a:t>
            </a:r>
          </a:p>
        </p:txBody>
      </p:sp>
    </p:spTree>
    <p:extLst>
      <p:ext uri="{BB962C8B-B14F-4D97-AF65-F5344CB8AC3E}">
        <p14:creationId xmlns:p14="http://schemas.microsoft.com/office/powerpoint/2010/main" val="66540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5770241-5AF1-2147-A537-D3718ED3886E}"/>
              </a:ext>
            </a:extLst>
          </p:cNvPr>
          <p:cNvGraphicFramePr>
            <a:graphicFrameLocks noGrp="1"/>
          </p:cNvGraphicFramePr>
          <p:nvPr>
            <p:extLst>
              <p:ext uri="{D42A27DB-BD31-4B8C-83A1-F6EECF244321}">
                <p14:modId xmlns:p14="http://schemas.microsoft.com/office/powerpoint/2010/main" val="378853609"/>
              </p:ext>
            </p:extLst>
          </p:nvPr>
        </p:nvGraphicFramePr>
        <p:xfrm>
          <a:off x="1600200" y="1551946"/>
          <a:ext cx="6096000" cy="2294193"/>
        </p:xfrm>
        <a:graphic>
          <a:graphicData uri="http://schemas.openxmlformats.org/drawingml/2006/table">
            <a:tbl>
              <a:tblPr firstRow="1" bandRow="1">
                <a:tableStyleId>{5C22544A-7EE6-4342-B048-85BDC9FD1C3A}</a:tableStyleId>
              </a:tblPr>
              <a:tblGrid>
                <a:gridCol w="895815">
                  <a:extLst>
                    <a:ext uri="{9D8B030D-6E8A-4147-A177-3AD203B41FA5}">
                      <a16:colId xmlns:a16="http://schemas.microsoft.com/office/drawing/2014/main" val="1414520297"/>
                    </a:ext>
                  </a:extLst>
                </a:gridCol>
                <a:gridCol w="838200">
                  <a:extLst>
                    <a:ext uri="{9D8B030D-6E8A-4147-A177-3AD203B41FA5}">
                      <a16:colId xmlns:a16="http://schemas.microsoft.com/office/drawing/2014/main" val="3184066143"/>
                    </a:ext>
                  </a:extLst>
                </a:gridCol>
                <a:gridCol w="4361985">
                  <a:extLst>
                    <a:ext uri="{9D8B030D-6E8A-4147-A177-3AD203B41FA5}">
                      <a16:colId xmlns:a16="http://schemas.microsoft.com/office/drawing/2014/main" val="50555051"/>
                    </a:ext>
                  </a:extLst>
                </a:gridCol>
              </a:tblGrid>
              <a:tr h="370840">
                <a:tc>
                  <a:txBody>
                    <a:bodyPr/>
                    <a:lstStyle/>
                    <a:p>
                      <a:r>
                        <a:rPr lang="en-US" dirty="0"/>
                        <a:t>Article</a:t>
                      </a:r>
                    </a:p>
                  </a:txBody>
                  <a:tcPr/>
                </a:tc>
                <a:tc>
                  <a:txBody>
                    <a:bodyPr/>
                    <a:lstStyle/>
                    <a:p>
                      <a:r>
                        <a:rPr lang="en-US" dirty="0"/>
                        <a:t>Label</a:t>
                      </a:r>
                    </a:p>
                  </a:txBody>
                  <a:tcPr/>
                </a:tc>
                <a:tc>
                  <a:txBody>
                    <a:bodyPr/>
                    <a:lstStyle/>
                    <a:p>
                      <a:r>
                        <a:rPr lang="en-US" dirty="0"/>
                        <a:t>Snippet</a:t>
                      </a:r>
                    </a:p>
                  </a:txBody>
                  <a:tcPr/>
                </a:tc>
                <a:extLst>
                  <a:ext uri="{0D108BD9-81ED-4DB2-BD59-A6C34878D82A}">
                    <a16:rowId xmlns:a16="http://schemas.microsoft.com/office/drawing/2014/main" val="2842011300"/>
                  </a:ext>
                </a:extLst>
              </a:tr>
              <a:tr h="370840">
                <a:tc>
                  <a:txBody>
                    <a:bodyPr/>
                    <a:lstStyle/>
                    <a:p>
                      <a:r>
                        <a:rPr lang="en-US" dirty="0"/>
                        <a:t>1</a:t>
                      </a:r>
                    </a:p>
                  </a:txBody>
                  <a:tcPr/>
                </a:tc>
                <a:tc>
                  <a:txBody>
                    <a:bodyPr/>
                    <a:lstStyle/>
                    <a:p>
                      <a:r>
                        <a:rPr lang="en-US" dirty="0"/>
                        <a:t>N</a:t>
                      </a:r>
                    </a:p>
                  </a:txBody>
                  <a:tcPr/>
                </a:tc>
                <a:tc>
                  <a:txBody>
                    <a:bodyPr/>
                    <a:lstStyle/>
                    <a:p>
                      <a:r>
                        <a:rPr lang="en-US" dirty="0"/>
                        <a:t>The crime was in Central Park</a:t>
                      </a:r>
                    </a:p>
                  </a:txBody>
                  <a:tcPr/>
                </a:tc>
                <a:extLst>
                  <a:ext uri="{0D108BD9-81ED-4DB2-BD59-A6C34878D82A}">
                    <a16:rowId xmlns:a16="http://schemas.microsoft.com/office/drawing/2014/main" val="1499074007"/>
                  </a:ext>
                </a:extLst>
              </a:tr>
              <a:tr h="370840">
                <a:tc>
                  <a:txBody>
                    <a:bodyPr/>
                    <a:lstStyle/>
                    <a:p>
                      <a:r>
                        <a:rPr lang="en-US" dirty="0"/>
                        <a:t>2</a:t>
                      </a:r>
                    </a:p>
                  </a:txBody>
                  <a:tcPr/>
                </a:tc>
                <a:tc>
                  <a:txBody>
                    <a:bodyPr/>
                    <a:lstStyle/>
                    <a:p>
                      <a:r>
                        <a:rPr lang="en-US" dirty="0"/>
                        <a:t>O</a:t>
                      </a:r>
                    </a:p>
                  </a:txBody>
                  <a:tcPr/>
                </a:tc>
                <a:tc>
                  <a:txBody>
                    <a:bodyPr/>
                    <a:lstStyle/>
                    <a:p>
                      <a:r>
                        <a:rPr lang="en-US" dirty="0"/>
                        <a:t>What do you think about crime?</a:t>
                      </a:r>
                    </a:p>
                  </a:txBody>
                  <a:tcPr/>
                </a:tc>
                <a:extLst>
                  <a:ext uri="{0D108BD9-81ED-4DB2-BD59-A6C34878D82A}">
                    <a16:rowId xmlns:a16="http://schemas.microsoft.com/office/drawing/2014/main" val="3184363895"/>
                  </a:ext>
                </a:extLst>
              </a:tr>
              <a:tr h="370840">
                <a:tc>
                  <a:txBody>
                    <a:bodyPr/>
                    <a:lstStyle/>
                    <a:p>
                      <a:r>
                        <a:rPr lang="en-US" dirty="0"/>
                        <a:t>3</a:t>
                      </a:r>
                    </a:p>
                  </a:txBody>
                  <a:tcPr/>
                </a:tc>
                <a:tc>
                  <a:txBody>
                    <a:bodyPr/>
                    <a:lstStyle/>
                    <a:p>
                      <a:r>
                        <a:rPr lang="en-US" dirty="0"/>
                        <a:t>N</a:t>
                      </a:r>
                    </a:p>
                  </a:txBody>
                  <a:tcPr/>
                </a:tc>
                <a:tc>
                  <a:txBody>
                    <a:bodyPr/>
                    <a:lstStyle/>
                    <a:p>
                      <a:r>
                        <a:rPr lang="en-US" dirty="0"/>
                        <a:t>the crime in Central Park is</a:t>
                      </a:r>
                    </a:p>
                  </a:txBody>
                  <a:tcPr/>
                </a:tc>
                <a:extLst>
                  <a:ext uri="{0D108BD9-81ED-4DB2-BD59-A6C34878D82A}">
                    <a16:rowId xmlns:a16="http://schemas.microsoft.com/office/drawing/2014/main" val="67339271"/>
                  </a:ext>
                </a:extLst>
              </a:tr>
              <a:tr h="0">
                <a:tc>
                  <a:txBody>
                    <a:bodyPr/>
                    <a:lstStyle/>
                    <a:p>
                      <a:r>
                        <a:rPr lang="en-US" dirty="0"/>
                        <a:t>4</a:t>
                      </a:r>
                    </a:p>
                  </a:txBody>
                  <a:tcPr/>
                </a:tc>
                <a:tc>
                  <a:txBody>
                    <a:bodyPr/>
                    <a:lstStyle/>
                    <a:p>
                      <a:r>
                        <a:rPr lang="en-US" dirty="0"/>
                        <a:t>N</a:t>
                      </a:r>
                    </a:p>
                  </a:txBody>
                  <a:tcPr/>
                </a:tc>
                <a:tc>
                  <a:txBody>
                    <a:bodyPr/>
                    <a:lstStyle/>
                    <a:p>
                      <a:r>
                        <a:rPr lang="en-US" dirty="0"/>
                        <a:t>the jogger was last seen</a:t>
                      </a:r>
                    </a:p>
                  </a:txBody>
                  <a:tcPr/>
                </a:tc>
                <a:extLst>
                  <a:ext uri="{0D108BD9-81ED-4DB2-BD59-A6C34878D82A}">
                    <a16:rowId xmlns:a16="http://schemas.microsoft.com/office/drawing/2014/main" val="1832963600"/>
                  </a:ext>
                </a:extLst>
              </a:tr>
              <a:tr h="445073">
                <a:tc>
                  <a:txBody>
                    <a:bodyPr/>
                    <a:lstStyle/>
                    <a:p>
                      <a:r>
                        <a:rPr lang="en-US" dirty="0"/>
                        <a:t>5</a:t>
                      </a:r>
                    </a:p>
                  </a:txBody>
                  <a:tcPr/>
                </a:tc>
                <a:tc>
                  <a:txBody>
                    <a:bodyPr/>
                    <a:lstStyle/>
                    <a:p>
                      <a:r>
                        <a:rPr lang="en-US" dirty="0"/>
                        <a:t>O</a:t>
                      </a:r>
                    </a:p>
                  </a:txBody>
                  <a:tcPr/>
                </a:tc>
                <a:tc>
                  <a:txBody>
                    <a:bodyPr/>
                    <a:lstStyle/>
                    <a:p>
                      <a:r>
                        <a:rPr lang="en-US" dirty="0"/>
                        <a:t>One mans thoughts on the central</a:t>
                      </a:r>
                    </a:p>
                  </a:txBody>
                  <a:tcPr/>
                </a:tc>
                <a:extLst>
                  <a:ext uri="{0D108BD9-81ED-4DB2-BD59-A6C34878D82A}">
                    <a16:rowId xmlns:a16="http://schemas.microsoft.com/office/drawing/2014/main" val="3736099795"/>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438918-4D95-2041-8724-B1185AE72F24}"/>
                  </a:ext>
                </a:extLst>
              </p:cNvPr>
              <p:cNvSpPr txBox="1"/>
              <p:nvPr/>
            </p:nvSpPr>
            <p:spPr>
              <a:xfrm>
                <a:off x="457200" y="4731930"/>
                <a:ext cx="8325829" cy="45621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e>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m:rPr>
                        <m:nor/>
                      </m:rPr>
                      <a:rPr kumimoji="0" lang="en-US" sz="1700" b="0" i="0" u="none" strike="noStrike" kern="1200" cap="none" spc="0" normalizeH="0" baseline="0" noProof="0" dirty="0">
                        <a:ln>
                          <a:noFill/>
                        </a:ln>
                        <a:solidFill>
                          <a:srgbClr val="000000"/>
                        </a:solidFill>
                        <a:effectLst/>
                        <a:uLnTx/>
                        <a:uFillTx/>
                        <a:latin typeface="Arial"/>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6" name="TextBox 5">
                <a:extLst>
                  <a:ext uri="{FF2B5EF4-FFF2-40B4-BE49-F238E27FC236}">
                    <a16:creationId xmlns:a16="http://schemas.microsoft.com/office/drawing/2014/main" id="{36438918-4D95-2041-8724-B1185AE72F24}"/>
                  </a:ext>
                </a:extLst>
              </p:cNvPr>
              <p:cNvSpPr txBox="1">
                <a:spLocks noRot="1" noChangeAspect="1" noMove="1" noResize="1" noEditPoints="1" noAdjustHandles="1" noChangeArrowheads="1" noChangeShapeType="1" noTextEdit="1"/>
              </p:cNvSpPr>
              <p:nvPr/>
            </p:nvSpPr>
            <p:spPr>
              <a:xfrm>
                <a:off x="457200" y="4731930"/>
                <a:ext cx="8325829" cy="456215"/>
              </a:xfrm>
              <a:prstGeom prst="rect">
                <a:avLst/>
              </a:prstGeom>
              <a:blipFill>
                <a:blip r:embed="rId2"/>
                <a:stretch>
                  <a:fillRect l="-915" t="-2703" b="-1081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4ACC318-8CFA-394A-9925-9D1ED92192C0}"/>
              </a:ext>
            </a:extLst>
          </p:cNvPr>
          <p:cNvSpPr txBox="1"/>
          <p:nvPr/>
        </p:nvSpPr>
        <p:spPr>
          <a:xfrm>
            <a:off x="2687030" y="4290559"/>
            <a:ext cx="60959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The     crime        was      in      Central   Park</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11BAF6-361B-7A46-8810-6E79461DFC70}"/>
                  </a:ext>
                </a:extLst>
              </p:cNvPr>
              <p:cNvSpPr txBox="1"/>
              <p:nvPr/>
            </p:nvSpPr>
            <p:spPr>
              <a:xfrm>
                <a:off x="457200" y="5332224"/>
                <a:ext cx="6812249" cy="44832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num>
                      <m:den>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m:rPr>
                        <m:nor/>
                      </m:rPr>
                      <a:rPr kumimoji="0" lang="en-US" sz="1800" b="0" i="0" u="none" strike="noStrike" kern="1200" cap="none" spc="0" normalizeH="0" baseline="0" noProof="0" dirty="0">
                        <a:ln>
                          <a:noFill/>
                        </a:ln>
                        <a:solidFill>
                          <a:srgbClr val="000000"/>
                        </a:solidFill>
                        <a:effectLst/>
                        <a:uLnTx/>
                        <a:uFillTx/>
                        <a:latin typeface="Arial"/>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9" name="TextBox 8">
                <a:extLst>
                  <a:ext uri="{FF2B5EF4-FFF2-40B4-BE49-F238E27FC236}">
                    <a16:creationId xmlns:a16="http://schemas.microsoft.com/office/drawing/2014/main" id="{0811BAF6-361B-7A46-8810-6E79461DFC70}"/>
                  </a:ext>
                </a:extLst>
              </p:cNvPr>
              <p:cNvSpPr txBox="1">
                <a:spLocks noRot="1" noChangeAspect="1" noMove="1" noResize="1" noEditPoints="1" noAdjustHandles="1" noChangeArrowheads="1" noChangeShapeType="1" noTextEdit="1"/>
              </p:cNvSpPr>
              <p:nvPr/>
            </p:nvSpPr>
            <p:spPr>
              <a:xfrm>
                <a:off x="457200" y="5332224"/>
                <a:ext cx="6812249" cy="448328"/>
              </a:xfrm>
              <a:prstGeom prst="rect">
                <a:avLst/>
              </a:prstGeom>
              <a:blipFill>
                <a:blip r:embed="rId3"/>
                <a:stretch>
                  <a:fillRect l="-1306" t="-571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DDBB808-3BB0-8F4C-8095-2BC211CFBEE2}"/>
                  </a:ext>
                </a:extLst>
              </p:cNvPr>
              <p:cNvSpPr/>
              <p:nvPr/>
            </p:nvSpPr>
            <p:spPr>
              <a:xfrm>
                <a:off x="2687030" y="6014456"/>
                <a:ext cx="312245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𝐴𝑟𝑡𝑖𝑐𝑙𝑒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1: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𝑁</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e>
                    </m:d>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&gt;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𝑂</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2" name="Rectangle 1">
                <a:extLst>
                  <a:ext uri="{FF2B5EF4-FFF2-40B4-BE49-F238E27FC236}">
                    <a16:creationId xmlns:a16="http://schemas.microsoft.com/office/drawing/2014/main" id="{EDDBB808-3BB0-8F4C-8095-2BC211CFBEE2}"/>
                  </a:ext>
                </a:extLst>
              </p:cNvPr>
              <p:cNvSpPr>
                <a:spLocks noRot="1" noChangeAspect="1" noMove="1" noResize="1" noEditPoints="1" noAdjustHandles="1" noChangeArrowheads="1" noChangeShapeType="1" noTextEdit="1"/>
              </p:cNvSpPr>
              <p:nvPr/>
            </p:nvSpPr>
            <p:spPr>
              <a:xfrm>
                <a:off x="2687030" y="6014456"/>
                <a:ext cx="3122458" cy="369332"/>
              </a:xfrm>
              <a:prstGeom prst="rect">
                <a:avLst/>
              </a:prstGeom>
              <a:blipFill>
                <a:blip r:embed="rId4"/>
                <a:stretch>
                  <a:fillRect t="-6667" r="-1220" b="-23333"/>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57059DA0-68CB-E446-8C65-50F44DC967B0}"/>
              </a:ext>
            </a:extLst>
          </p:cNvPr>
          <p:cNvSpPr/>
          <p:nvPr/>
        </p:nvSpPr>
        <p:spPr>
          <a:xfrm>
            <a:off x="228600" y="418078"/>
            <a:ext cx="8988679"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00"/>
                </a:solidFill>
                <a:effectLst/>
                <a:uLnTx/>
                <a:uFillTx/>
                <a:latin typeface="Arial"/>
                <a:ea typeface="+mn-ea"/>
                <a:cs typeface="+mn-cs"/>
              </a:rPr>
              <a:t>Example: NYT Article Classification</a:t>
            </a:r>
          </a:p>
        </p:txBody>
      </p:sp>
    </p:spTree>
    <p:extLst>
      <p:ext uri="{BB962C8B-B14F-4D97-AF65-F5344CB8AC3E}">
        <p14:creationId xmlns:p14="http://schemas.microsoft.com/office/powerpoint/2010/main" val="302553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F9AA-226F-914F-99A8-522BEDC40125}"/>
              </a:ext>
            </a:extLst>
          </p:cNvPr>
          <p:cNvSpPr>
            <a:spLocks noGrp="1"/>
          </p:cNvSpPr>
          <p:nvPr>
            <p:ph type="title"/>
          </p:nvPr>
        </p:nvSpPr>
        <p:spPr/>
        <p:txBody>
          <a:bodyPr/>
          <a:lstStyle/>
          <a:p>
            <a:r>
              <a:rPr lang="en-US" dirty="0"/>
              <a:t>Break Out 2</a:t>
            </a:r>
          </a:p>
        </p:txBody>
      </p:sp>
      <p:sp>
        <p:nvSpPr>
          <p:cNvPr id="3" name="Content Placeholder 2">
            <a:extLst>
              <a:ext uri="{FF2B5EF4-FFF2-40B4-BE49-F238E27FC236}">
                <a16:creationId xmlns:a16="http://schemas.microsoft.com/office/drawing/2014/main" id="{D58DB665-F33C-954D-9C9F-3286062BAD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579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5770241-5AF1-2147-A537-D3718ED3886E}"/>
              </a:ext>
            </a:extLst>
          </p:cNvPr>
          <p:cNvGraphicFramePr>
            <a:graphicFrameLocks noGrp="1"/>
          </p:cNvGraphicFramePr>
          <p:nvPr/>
        </p:nvGraphicFramePr>
        <p:xfrm>
          <a:off x="1600200" y="1551946"/>
          <a:ext cx="6096000" cy="2294193"/>
        </p:xfrm>
        <a:graphic>
          <a:graphicData uri="http://schemas.openxmlformats.org/drawingml/2006/table">
            <a:tbl>
              <a:tblPr firstRow="1" bandRow="1">
                <a:tableStyleId>{5C22544A-7EE6-4342-B048-85BDC9FD1C3A}</a:tableStyleId>
              </a:tblPr>
              <a:tblGrid>
                <a:gridCol w="895815">
                  <a:extLst>
                    <a:ext uri="{9D8B030D-6E8A-4147-A177-3AD203B41FA5}">
                      <a16:colId xmlns:a16="http://schemas.microsoft.com/office/drawing/2014/main" val="1414520297"/>
                    </a:ext>
                  </a:extLst>
                </a:gridCol>
                <a:gridCol w="838200">
                  <a:extLst>
                    <a:ext uri="{9D8B030D-6E8A-4147-A177-3AD203B41FA5}">
                      <a16:colId xmlns:a16="http://schemas.microsoft.com/office/drawing/2014/main" val="3184066143"/>
                    </a:ext>
                  </a:extLst>
                </a:gridCol>
                <a:gridCol w="4361985">
                  <a:extLst>
                    <a:ext uri="{9D8B030D-6E8A-4147-A177-3AD203B41FA5}">
                      <a16:colId xmlns:a16="http://schemas.microsoft.com/office/drawing/2014/main" val="50555051"/>
                    </a:ext>
                  </a:extLst>
                </a:gridCol>
              </a:tblGrid>
              <a:tr h="370840">
                <a:tc>
                  <a:txBody>
                    <a:bodyPr/>
                    <a:lstStyle/>
                    <a:p>
                      <a:r>
                        <a:rPr lang="en-US" dirty="0"/>
                        <a:t>Article</a:t>
                      </a:r>
                    </a:p>
                  </a:txBody>
                  <a:tcPr/>
                </a:tc>
                <a:tc>
                  <a:txBody>
                    <a:bodyPr/>
                    <a:lstStyle/>
                    <a:p>
                      <a:r>
                        <a:rPr lang="en-US" dirty="0"/>
                        <a:t>Label</a:t>
                      </a:r>
                    </a:p>
                  </a:txBody>
                  <a:tcPr/>
                </a:tc>
                <a:tc>
                  <a:txBody>
                    <a:bodyPr/>
                    <a:lstStyle/>
                    <a:p>
                      <a:r>
                        <a:rPr lang="en-US" dirty="0"/>
                        <a:t>Snippet</a:t>
                      </a:r>
                    </a:p>
                  </a:txBody>
                  <a:tcPr/>
                </a:tc>
                <a:extLst>
                  <a:ext uri="{0D108BD9-81ED-4DB2-BD59-A6C34878D82A}">
                    <a16:rowId xmlns:a16="http://schemas.microsoft.com/office/drawing/2014/main" val="2842011300"/>
                  </a:ext>
                </a:extLst>
              </a:tr>
              <a:tr h="370840">
                <a:tc>
                  <a:txBody>
                    <a:bodyPr/>
                    <a:lstStyle/>
                    <a:p>
                      <a:r>
                        <a:rPr lang="en-US" dirty="0"/>
                        <a:t>1</a:t>
                      </a:r>
                    </a:p>
                  </a:txBody>
                  <a:tcPr/>
                </a:tc>
                <a:tc>
                  <a:txBody>
                    <a:bodyPr/>
                    <a:lstStyle/>
                    <a:p>
                      <a:r>
                        <a:rPr lang="en-US" dirty="0"/>
                        <a:t>N</a:t>
                      </a:r>
                    </a:p>
                  </a:txBody>
                  <a:tcPr/>
                </a:tc>
                <a:tc>
                  <a:txBody>
                    <a:bodyPr/>
                    <a:lstStyle/>
                    <a:p>
                      <a:r>
                        <a:rPr lang="en-US" dirty="0"/>
                        <a:t>The crime was in Central Park</a:t>
                      </a:r>
                    </a:p>
                  </a:txBody>
                  <a:tcPr/>
                </a:tc>
                <a:extLst>
                  <a:ext uri="{0D108BD9-81ED-4DB2-BD59-A6C34878D82A}">
                    <a16:rowId xmlns:a16="http://schemas.microsoft.com/office/drawing/2014/main" val="1499074007"/>
                  </a:ext>
                </a:extLst>
              </a:tr>
              <a:tr h="370840">
                <a:tc>
                  <a:txBody>
                    <a:bodyPr/>
                    <a:lstStyle/>
                    <a:p>
                      <a:r>
                        <a:rPr lang="en-US" dirty="0"/>
                        <a:t>2</a:t>
                      </a:r>
                    </a:p>
                  </a:txBody>
                  <a:tcPr/>
                </a:tc>
                <a:tc>
                  <a:txBody>
                    <a:bodyPr/>
                    <a:lstStyle/>
                    <a:p>
                      <a:r>
                        <a:rPr lang="en-US" dirty="0"/>
                        <a:t>O</a:t>
                      </a:r>
                    </a:p>
                  </a:txBody>
                  <a:tcPr/>
                </a:tc>
                <a:tc>
                  <a:txBody>
                    <a:bodyPr/>
                    <a:lstStyle/>
                    <a:p>
                      <a:r>
                        <a:rPr lang="en-US" dirty="0"/>
                        <a:t>What do you think about crime?</a:t>
                      </a:r>
                    </a:p>
                  </a:txBody>
                  <a:tcPr/>
                </a:tc>
                <a:extLst>
                  <a:ext uri="{0D108BD9-81ED-4DB2-BD59-A6C34878D82A}">
                    <a16:rowId xmlns:a16="http://schemas.microsoft.com/office/drawing/2014/main" val="3184363895"/>
                  </a:ext>
                </a:extLst>
              </a:tr>
              <a:tr h="370840">
                <a:tc>
                  <a:txBody>
                    <a:bodyPr/>
                    <a:lstStyle/>
                    <a:p>
                      <a:r>
                        <a:rPr lang="en-US" dirty="0"/>
                        <a:t>3</a:t>
                      </a:r>
                    </a:p>
                  </a:txBody>
                  <a:tcPr/>
                </a:tc>
                <a:tc>
                  <a:txBody>
                    <a:bodyPr/>
                    <a:lstStyle/>
                    <a:p>
                      <a:r>
                        <a:rPr lang="en-US" dirty="0"/>
                        <a:t>N</a:t>
                      </a:r>
                    </a:p>
                  </a:txBody>
                  <a:tcPr/>
                </a:tc>
                <a:tc>
                  <a:txBody>
                    <a:bodyPr/>
                    <a:lstStyle/>
                    <a:p>
                      <a:r>
                        <a:rPr lang="en-US" dirty="0"/>
                        <a:t>the crime in Central Park is</a:t>
                      </a:r>
                    </a:p>
                  </a:txBody>
                  <a:tcPr/>
                </a:tc>
                <a:extLst>
                  <a:ext uri="{0D108BD9-81ED-4DB2-BD59-A6C34878D82A}">
                    <a16:rowId xmlns:a16="http://schemas.microsoft.com/office/drawing/2014/main" val="67339271"/>
                  </a:ext>
                </a:extLst>
              </a:tr>
              <a:tr h="0">
                <a:tc>
                  <a:txBody>
                    <a:bodyPr/>
                    <a:lstStyle/>
                    <a:p>
                      <a:r>
                        <a:rPr lang="en-US" dirty="0"/>
                        <a:t>4</a:t>
                      </a:r>
                    </a:p>
                  </a:txBody>
                  <a:tcPr/>
                </a:tc>
                <a:tc>
                  <a:txBody>
                    <a:bodyPr/>
                    <a:lstStyle/>
                    <a:p>
                      <a:r>
                        <a:rPr lang="en-US" dirty="0"/>
                        <a:t>N</a:t>
                      </a:r>
                    </a:p>
                  </a:txBody>
                  <a:tcPr/>
                </a:tc>
                <a:tc>
                  <a:txBody>
                    <a:bodyPr/>
                    <a:lstStyle/>
                    <a:p>
                      <a:r>
                        <a:rPr lang="en-US" dirty="0"/>
                        <a:t>the jogger was last seen</a:t>
                      </a:r>
                    </a:p>
                  </a:txBody>
                  <a:tcPr/>
                </a:tc>
                <a:extLst>
                  <a:ext uri="{0D108BD9-81ED-4DB2-BD59-A6C34878D82A}">
                    <a16:rowId xmlns:a16="http://schemas.microsoft.com/office/drawing/2014/main" val="1832963600"/>
                  </a:ext>
                </a:extLst>
              </a:tr>
              <a:tr h="445073">
                <a:tc>
                  <a:txBody>
                    <a:bodyPr/>
                    <a:lstStyle/>
                    <a:p>
                      <a:r>
                        <a:rPr lang="en-US" dirty="0"/>
                        <a:t>5</a:t>
                      </a:r>
                    </a:p>
                  </a:txBody>
                  <a:tcPr/>
                </a:tc>
                <a:tc>
                  <a:txBody>
                    <a:bodyPr/>
                    <a:lstStyle/>
                    <a:p>
                      <a:r>
                        <a:rPr lang="en-US" dirty="0"/>
                        <a:t>O</a:t>
                      </a:r>
                    </a:p>
                  </a:txBody>
                  <a:tcPr/>
                </a:tc>
                <a:tc>
                  <a:txBody>
                    <a:bodyPr/>
                    <a:lstStyle/>
                    <a:p>
                      <a:r>
                        <a:rPr lang="en-US" dirty="0"/>
                        <a:t>One mans thoughts on the central</a:t>
                      </a:r>
                    </a:p>
                  </a:txBody>
                  <a:tcPr/>
                </a:tc>
                <a:extLst>
                  <a:ext uri="{0D108BD9-81ED-4DB2-BD59-A6C34878D82A}">
                    <a16:rowId xmlns:a16="http://schemas.microsoft.com/office/drawing/2014/main" val="3736099795"/>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438918-4D95-2041-8724-B1185AE72F24}"/>
                  </a:ext>
                </a:extLst>
              </p:cNvPr>
              <p:cNvSpPr txBox="1"/>
              <p:nvPr/>
            </p:nvSpPr>
            <p:spPr>
              <a:xfrm>
                <a:off x="457200" y="4731930"/>
                <a:ext cx="8325829" cy="45621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e>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m:rPr>
                        <m:nor/>
                      </m:rPr>
                      <a:rPr kumimoji="0" lang="en-US" sz="1700" b="0" i="0" u="none" strike="noStrike" kern="1200" cap="none" spc="0" normalizeH="0" baseline="0" noProof="0" dirty="0">
                        <a:ln>
                          <a:noFill/>
                        </a:ln>
                        <a:solidFill>
                          <a:srgbClr val="000000"/>
                        </a:solidFill>
                        <a:effectLst/>
                        <a:uLnTx/>
                        <a:uFillTx/>
                        <a:latin typeface="Arial"/>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.66</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(.6)</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(.6)</m:t>
                        </m:r>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.66</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den>
                    </m:f>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6" name="TextBox 5">
                <a:extLst>
                  <a:ext uri="{FF2B5EF4-FFF2-40B4-BE49-F238E27FC236}">
                    <a16:creationId xmlns:a16="http://schemas.microsoft.com/office/drawing/2014/main" id="{36438918-4D95-2041-8724-B1185AE72F24}"/>
                  </a:ext>
                </a:extLst>
              </p:cNvPr>
              <p:cNvSpPr txBox="1">
                <a:spLocks noRot="1" noChangeAspect="1" noMove="1" noResize="1" noEditPoints="1" noAdjustHandles="1" noChangeArrowheads="1" noChangeShapeType="1" noTextEdit="1"/>
              </p:cNvSpPr>
              <p:nvPr/>
            </p:nvSpPr>
            <p:spPr>
              <a:xfrm>
                <a:off x="457200" y="4731930"/>
                <a:ext cx="8325829" cy="456215"/>
              </a:xfrm>
              <a:prstGeom prst="rect">
                <a:avLst/>
              </a:prstGeom>
              <a:blipFill>
                <a:blip r:embed="rId2"/>
                <a:stretch>
                  <a:fillRect l="-915" b="-1081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4ACC318-8CFA-394A-9925-9D1ED92192C0}"/>
              </a:ext>
            </a:extLst>
          </p:cNvPr>
          <p:cNvSpPr txBox="1"/>
          <p:nvPr/>
        </p:nvSpPr>
        <p:spPr>
          <a:xfrm>
            <a:off x="2687030" y="4290559"/>
            <a:ext cx="60959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The     crime        was      in      Central     Park</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11BAF6-361B-7A46-8810-6E79461DFC70}"/>
                  </a:ext>
                </a:extLst>
              </p:cNvPr>
              <p:cNvSpPr txBox="1"/>
              <p:nvPr/>
            </p:nvSpPr>
            <p:spPr>
              <a:xfrm>
                <a:off x="457200" y="5332224"/>
                <a:ext cx="7233134" cy="44832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num>
                      <m:den>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m:rPr>
                        <m:nor/>
                      </m:rPr>
                      <a:rPr kumimoji="0" lang="en-US" sz="1800" b="0" i="0" u="none" strike="noStrike" kern="1200" cap="none" spc="0" normalizeH="0" baseline="0" noProof="0" dirty="0">
                        <a:ln>
                          <a:noFill/>
                        </a:ln>
                        <a:solidFill>
                          <a:srgbClr val="000000"/>
                        </a:solidFill>
                        <a:effectLst/>
                        <a:uLnTx/>
                        <a:uFillTx/>
                        <a:latin typeface="Arial"/>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.5</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(.6)</m:t>
                        </m:r>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den>
                    </m:f>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9" name="TextBox 8">
                <a:extLst>
                  <a:ext uri="{FF2B5EF4-FFF2-40B4-BE49-F238E27FC236}">
                    <a16:creationId xmlns:a16="http://schemas.microsoft.com/office/drawing/2014/main" id="{0811BAF6-361B-7A46-8810-6E79461DFC70}"/>
                  </a:ext>
                </a:extLst>
              </p:cNvPr>
              <p:cNvSpPr txBox="1">
                <a:spLocks noRot="1" noChangeAspect="1" noMove="1" noResize="1" noEditPoints="1" noAdjustHandles="1" noChangeArrowheads="1" noChangeShapeType="1" noTextEdit="1"/>
              </p:cNvSpPr>
              <p:nvPr/>
            </p:nvSpPr>
            <p:spPr>
              <a:xfrm>
                <a:off x="457200" y="5332224"/>
                <a:ext cx="7233134" cy="448328"/>
              </a:xfrm>
              <a:prstGeom prst="rect">
                <a:avLst/>
              </a:prstGeom>
              <a:blipFill>
                <a:blip r:embed="rId3"/>
                <a:stretch>
                  <a:fillRect l="-1228" t="-2857"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DDBB808-3BB0-8F4C-8095-2BC211CFBEE2}"/>
                  </a:ext>
                </a:extLst>
              </p:cNvPr>
              <p:cNvSpPr/>
              <p:nvPr/>
            </p:nvSpPr>
            <p:spPr>
              <a:xfrm>
                <a:off x="2687030" y="6014456"/>
                <a:ext cx="312245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𝐴𝑟𝑡𝑖𝑐𝑙𝑒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1: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𝑁</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e>
                    </m:d>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&gt;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𝑂</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2" name="Rectangle 1">
                <a:extLst>
                  <a:ext uri="{FF2B5EF4-FFF2-40B4-BE49-F238E27FC236}">
                    <a16:creationId xmlns:a16="http://schemas.microsoft.com/office/drawing/2014/main" id="{EDDBB808-3BB0-8F4C-8095-2BC211CFBEE2}"/>
                  </a:ext>
                </a:extLst>
              </p:cNvPr>
              <p:cNvSpPr>
                <a:spLocks noRot="1" noChangeAspect="1" noMove="1" noResize="1" noEditPoints="1" noAdjustHandles="1" noChangeArrowheads="1" noChangeShapeType="1" noTextEdit="1"/>
              </p:cNvSpPr>
              <p:nvPr/>
            </p:nvSpPr>
            <p:spPr>
              <a:xfrm>
                <a:off x="2687030" y="6014456"/>
                <a:ext cx="3122458" cy="369332"/>
              </a:xfrm>
              <a:prstGeom prst="rect">
                <a:avLst/>
              </a:prstGeom>
              <a:blipFill>
                <a:blip r:embed="rId4"/>
                <a:stretch>
                  <a:fillRect t="-6667" r="-1220" b="-2333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F6FF306F-82AC-B543-98ED-45611B0BF8B7}"/>
              </a:ext>
            </a:extLst>
          </p:cNvPr>
          <p:cNvSpPr/>
          <p:nvPr/>
        </p:nvSpPr>
        <p:spPr>
          <a:xfrm>
            <a:off x="228600" y="418078"/>
            <a:ext cx="8988679"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00"/>
                </a:solidFill>
                <a:effectLst/>
                <a:uLnTx/>
                <a:uFillTx/>
                <a:latin typeface="Arial"/>
                <a:ea typeface="+mn-ea"/>
                <a:cs typeface="+mn-cs"/>
              </a:rPr>
              <a:t>Example: NYT Article Classification</a:t>
            </a:r>
          </a:p>
        </p:txBody>
      </p:sp>
    </p:spTree>
    <p:extLst>
      <p:ext uri="{BB962C8B-B14F-4D97-AF65-F5344CB8AC3E}">
        <p14:creationId xmlns:p14="http://schemas.microsoft.com/office/powerpoint/2010/main" val="258454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76200" y="1828800"/>
            <a:ext cx="9220200" cy="900546"/>
          </a:xfrm>
        </p:spPr>
        <p:txBody>
          <a:bodyPr>
            <a:normAutofit fontScale="90000"/>
          </a:bodyPr>
          <a:lstStyle/>
          <a:p>
            <a:r>
              <a:rPr lang="en-US" sz="4000" dirty="0"/>
              <a:t>Example: </a:t>
            </a:r>
            <a:br>
              <a:rPr lang="en-US" sz="4000" dirty="0"/>
            </a:br>
            <a:r>
              <a:rPr lang="en-US" sz="4000" dirty="0"/>
              <a:t>New York Times Article Classification</a:t>
            </a:r>
          </a:p>
        </p:txBody>
      </p:sp>
      <p:sp>
        <p:nvSpPr>
          <p:cNvPr id="4" name="Subtitle 3"/>
          <p:cNvSpPr>
            <a:spLocks noGrp="1"/>
          </p:cNvSpPr>
          <p:nvPr>
            <p:ph type="subTitle" idx="1"/>
          </p:nvPr>
        </p:nvSpPr>
        <p:spPr/>
        <p:txBody>
          <a:bodyPr/>
          <a:lstStyle/>
          <a:p>
            <a:r>
              <a:rPr lang="en-IN" dirty="0"/>
              <a:t>R Code Implementation</a:t>
            </a:r>
          </a:p>
        </p:txBody>
      </p:sp>
    </p:spTree>
    <p:extLst>
      <p:ext uri="{BB962C8B-B14F-4D97-AF65-F5344CB8AC3E}">
        <p14:creationId xmlns:p14="http://schemas.microsoft.com/office/powerpoint/2010/main" val="148683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6BB2-7B19-6F4E-87CF-89FE4702C7D0}"/>
              </a:ext>
            </a:extLst>
          </p:cNvPr>
          <p:cNvSpPr>
            <a:spLocks noGrp="1"/>
          </p:cNvSpPr>
          <p:nvPr>
            <p:ph type="title"/>
          </p:nvPr>
        </p:nvSpPr>
        <p:spPr/>
        <p:txBody>
          <a:bodyPr/>
          <a:lstStyle/>
          <a:p>
            <a:r>
              <a:rPr lang="en-US" dirty="0"/>
              <a:t>The Data Science Pipeline</a:t>
            </a:r>
          </a:p>
        </p:txBody>
      </p:sp>
      <p:pic>
        <p:nvPicPr>
          <p:cNvPr id="4" name="Picture 3">
            <a:extLst>
              <a:ext uri="{FF2B5EF4-FFF2-40B4-BE49-F238E27FC236}">
                <a16:creationId xmlns:a16="http://schemas.microsoft.com/office/drawing/2014/main" id="{43A84B57-A8BE-7E45-85D3-E0432F95BFC3}"/>
              </a:ext>
            </a:extLst>
          </p:cNvPr>
          <p:cNvPicPr>
            <a:picLocks noChangeAspect="1"/>
          </p:cNvPicPr>
          <p:nvPr/>
        </p:nvPicPr>
        <p:blipFill>
          <a:blip r:embed="rId2"/>
          <a:stretch>
            <a:fillRect/>
          </a:stretch>
        </p:blipFill>
        <p:spPr>
          <a:xfrm>
            <a:off x="1381125" y="2667000"/>
            <a:ext cx="6381750" cy="2349869"/>
          </a:xfrm>
          <a:prstGeom prst="rect">
            <a:avLst/>
          </a:prstGeom>
        </p:spPr>
      </p:pic>
      <p:sp>
        <p:nvSpPr>
          <p:cNvPr id="5" name="Rectangle 4">
            <a:extLst>
              <a:ext uri="{FF2B5EF4-FFF2-40B4-BE49-F238E27FC236}">
                <a16:creationId xmlns:a16="http://schemas.microsoft.com/office/drawing/2014/main" id="{91C07249-C720-B34B-89DD-40288CF59B0D}"/>
              </a:ext>
            </a:extLst>
          </p:cNvPr>
          <p:cNvSpPr/>
          <p:nvPr/>
        </p:nvSpPr>
        <p:spPr>
          <a:xfrm>
            <a:off x="4594412" y="3962400"/>
            <a:ext cx="884775" cy="4731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98790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8DE3-B791-0F4D-A592-C72E49B17000}"/>
              </a:ext>
            </a:extLst>
          </p:cNvPr>
          <p:cNvSpPr>
            <a:spLocks noGrp="1"/>
          </p:cNvSpPr>
          <p:nvPr>
            <p:ph type="title"/>
          </p:nvPr>
        </p:nvSpPr>
        <p:spPr/>
        <p:txBody>
          <a:bodyPr/>
          <a:lstStyle/>
          <a:p>
            <a:r>
              <a:rPr lang="en-US" dirty="0"/>
              <a:t>A Medical Test</a:t>
            </a:r>
          </a:p>
        </p:txBody>
      </p:sp>
      <p:sp>
        <p:nvSpPr>
          <p:cNvPr id="3" name="Content Placeholder 2">
            <a:extLst>
              <a:ext uri="{FF2B5EF4-FFF2-40B4-BE49-F238E27FC236}">
                <a16:creationId xmlns:a16="http://schemas.microsoft.com/office/drawing/2014/main" id="{4DF25F17-75E3-F546-8133-02B71669D08E}"/>
              </a:ext>
            </a:extLst>
          </p:cNvPr>
          <p:cNvSpPr>
            <a:spLocks noGrp="1"/>
          </p:cNvSpPr>
          <p:nvPr>
            <p:ph idx="1"/>
          </p:nvPr>
        </p:nvSpPr>
        <p:spPr>
          <a:xfrm>
            <a:off x="228600" y="1690689"/>
            <a:ext cx="8686800" cy="4024311"/>
          </a:xfrm>
        </p:spPr>
        <p:txBody>
          <a:bodyPr>
            <a:normAutofit fontScale="77500" lnSpcReduction="20000"/>
          </a:bodyPr>
          <a:lstStyle/>
          <a:p>
            <a:pPr marL="0" indent="0">
              <a:buNone/>
            </a:pPr>
            <a:r>
              <a:rPr lang="en-US" dirty="0"/>
              <a:t>Bob thinks he might have a rare disease.  He decides to take a test for this disease and the test comes back positive.  Bob decides to read a little more about the test and discovers:</a:t>
            </a:r>
          </a:p>
          <a:p>
            <a:pPr marL="0" indent="0">
              <a:buNone/>
            </a:pPr>
            <a:endParaRPr lang="en-US" dirty="0"/>
          </a:p>
          <a:p>
            <a:pPr marL="0" indent="0">
              <a:buNone/>
            </a:pPr>
            <a:r>
              <a:rPr lang="en-US" dirty="0"/>
              <a:t>For those that have the disease, 90% will test positive (indicating the presence of the disease).  </a:t>
            </a:r>
          </a:p>
          <a:p>
            <a:pPr marL="0" indent="0">
              <a:buNone/>
            </a:pPr>
            <a:r>
              <a:rPr lang="en-US" dirty="0"/>
              <a:t>For those that do not have the disease, 80% will test negative (indicating the absence of the disease).</a:t>
            </a:r>
          </a:p>
          <a:p>
            <a:pPr marL="0" indent="0">
              <a:buNone/>
            </a:pPr>
            <a:endParaRPr lang="en-US" dirty="0"/>
          </a:p>
          <a:p>
            <a:pPr marL="0" indent="0">
              <a:buNone/>
            </a:pPr>
            <a:r>
              <a:rPr lang="en-US" dirty="0"/>
              <a:t>Should Bob be worried?  </a:t>
            </a:r>
          </a:p>
        </p:txBody>
      </p:sp>
    </p:spTree>
    <p:extLst>
      <p:ext uri="{BB962C8B-B14F-4D97-AF65-F5344CB8AC3E}">
        <p14:creationId xmlns:p14="http://schemas.microsoft.com/office/powerpoint/2010/main" val="283075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8DE3-B791-0F4D-A592-C72E49B17000}"/>
              </a:ext>
            </a:extLst>
          </p:cNvPr>
          <p:cNvSpPr>
            <a:spLocks noGrp="1"/>
          </p:cNvSpPr>
          <p:nvPr>
            <p:ph type="title"/>
          </p:nvPr>
        </p:nvSpPr>
        <p:spPr/>
        <p:txBody>
          <a:bodyPr/>
          <a:lstStyle/>
          <a:p>
            <a:r>
              <a:rPr lang="en-US" dirty="0"/>
              <a:t>A Medical Test</a:t>
            </a:r>
          </a:p>
        </p:txBody>
      </p:sp>
      <p:sp>
        <p:nvSpPr>
          <p:cNvPr id="3" name="Content Placeholder 2">
            <a:extLst>
              <a:ext uri="{FF2B5EF4-FFF2-40B4-BE49-F238E27FC236}">
                <a16:creationId xmlns:a16="http://schemas.microsoft.com/office/drawing/2014/main" id="{4DF25F17-75E3-F546-8133-02B71669D08E}"/>
              </a:ext>
            </a:extLst>
          </p:cNvPr>
          <p:cNvSpPr>
            <a:spLocks noGrp="1"/>
          </p:cNvSpPr>
          <p:nvPr>
            <p:ph idx="1"/>
          </p:nvPr>
        </p:nvSpPr>
        <p:spPr>
          <a:xfrm>
            <a:off x="228600" y="1690689"/>
            <a:ext cx="8686800" cy="4024311"/>
          </a:xfrm>
        </p:spPr>
        <p:txBody>
          <a:bodyPr>
            <a:normAutofit fontScale="77500" lnSpcReduction="20000"/>
          </a:bodyPr>
          <a:lstStyle/>
          <a:p>
            <a:pPr marL="0" indent="0">
              <a:buNone/>
            </a:pPr>
            <a:r>
              <a:rPr lang="en-US" dirty="0"/>
              <a:t>Bob thinks he might have a rare disease.  He decides to take a test for this disease and the test comes back positive.  Bob decides to read a little more about the test and discovers:</a:t>
            </a:r>
          </a:p>
          <a:p>
            <a:pPr marL="0" indent="0">
              <a:buNone/>
            </a:pPr>
            <a:endParaRPr lang="en-US" dirty="0"/>
          </a:p>
          <a:p>
            <a:pPr marL="0" indent="0">
              <a:buNone/>
            </a:pPr>
            <a:r>
              <a:rPr lang="en-US" dirty="0"/>
              <a:t>For those that have the disease, 90% will test positive (indicating the presence of the disease).  </a:t>
            </a:r>
          </a:p>
          <a:p>
            <a:pPr marL="0" indent="0">
              <a:buNone/>
            </a:pPr>
            <a:r>
              <a:rPr lang="en-US" dirty="0"/>
              <a:t>For those that do not have the disease, 80% will test negative (indicating the absence of the disease).</a:t>
            </a:r>
          </a:p>
          <a:p>
            <a:pPr marL="0" indent="0">
              <a:buNone/>
            </a:pPr>
            <a:endParaRPr lang="en-US" dirty="0"/>
          </a:p>
          <a:p>
            <a:pPr marL="0" indent="0">
              <a:buNone/>
            </a:pPr>
            <a:r>
              <a:rPr lang="en-US" dirty="0"/>
              <a:t>Should Bob be worried?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3DEF6CC-4132-D24A-9E2D-2CDC4CADF081}"/>
                  </a:ext>
                </a:extLst>
              </p:cNvPr>
              <p:cNvSpPr/>
              <p:nvPr/>
            </p:nvSpPr>
            <p:spPr>
              <a:xfrm>
                <a:off x="5943600" y="3702844"/>
                <a:ext cx="157094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𝐷</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.9</m:t>
                      </m:r>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4" name="Rectangle 3">
                <a:extLst>
                  <a:ext uri="{FF2B5EF4-FFF2-40B4-BE49-F238E27FC236}">
                    <a16:creationId xmlns:a16="http://schemas.microsoft.com/office/drawing/2014/main" id="{C3DEF6CC-4132-D24A-9E2D-2CDC4CADF081}"/>
                  </a:ext>
                </a:extLst>
              </p:cNvPr>
              <p:cNvSpPr>
                <a:spLocks noRot="1" noChangeAspect="1" noMove="1" noResize="1" noEditPoints="1" noAdjustHandles="1" noChangeArrowheads="1" noChangeShapeType="1" noTextEdit="1"/>
              </p:cNvSpPr>
              <p:nvPr/>
            </p:nvSpPr>
            <p:spPr>
              <a:xfrm>
                <a:off x="5943600" y="3702844"/>
                <a:ext cx="1570943" cy="369332"/>
              </a:xfrm>
              <a:prstGeom prst="rect">
                <a:avLst/>
              </a:prstGeom>
              <a:blipFill>
                <a:blip r:embed="rId2"/>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8F960BF-8EF7-A44D-A324-FA085E2D68D4}"/>
                  </a:ext>
                </a:extLst>
              </p:cNvPr>
              <p:cNvSpPr/>
              <p:nvPr/>
            </p:nvSpPr>
            <p:spPr>
              <a:xfrm>
                <a:off x="5486400" y="4708922"/>
                <a:ext cx="290784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𝐷</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m:t>
                    </m:r>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P(+|ND)=.2</a:t>
                </a:r>
              </a:p>
            </p:txBody>
          </p:sp>
        </mc:Choice>
        <mc:Fallback xmlns="">
          <p:sp>
            <p:nvSpPr>
              <p:cNvPr id="5" name="Rectangle 4">
                <a:extLst>
                  <a:ext uri="{FF2B5EF4-FFF2-40B4-BE49-F238E27FC236}">
                    <a16:creationId xmlns:a16="http://schemas.microsoft.com/office/drawing/2014/main" id="{08F960BF-8EF7-A44D-A324-FA085E2D68D4}"/>
                  </a:ext>
                </a:extLst>
              </p:cNvPr>
              <p:cNvSpPr>
                <a:spLocks noRot="1" noChangeAspect="1" noMove="1" noResize="1" noEditPoints="1" noAdjustHandles="1" noChangeArrowheads="1" noChangeShapeType="1" noTextEdit="1"/>
              </p:cNvSpPr>
              <p:nvPr/>
            </p:nvSpPr>
            <p:spPr>
              <a:xfrm>
                <a:off x="5486400" y="4708922"/>
                <a:ext cx="2907847" cy="369332"/>
              </a:xfrm>
              <a:prstGeom prst="rect">
                <a:avLst/>
              </a:prstGeom>
              <a:blipFill>
                <a:blip r:embed="rId3"/>
                <a:stretch>
                  <a:fillRect t="-6667" r="-4803" b="-23333"/>
                </a:stretch>
              </a:blipFill>
            </p:spPr>
            <p:txBody>
              <a:bodyPr/>
              <a:lstStyle/>
              <a:p>
                <a:r>
                  <a:rPr lang="en-US">
                    <a:noFill/>
                  </a:rPr>
                  <a:t> </a:t>
                </a:r>
              </a:p>
            </p:txBody>
          </p:sp>
        </mc:Fallback>
      </mc:AlternateContent>
    </p:spTree>
    <p:extLst>
      <p:ext uri="{BB962C8B-B14F-4D97-AF65-F5344CB8AC3E}">
        <p14:creationId xmlns:p14="http://schemas.microsoft.com/office/powerpoint/2010/main" val="133768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8DE3-B791-0F4D-A592-C72E49B17000}"/>
              </a:ext>
            </a:extLst>
          </p:cNvPr>
          <p:cNvSpPr>
            <a:spLocks noGrp="1"/>
          </p:cNvSpPr>
          <p:nvPr>
            <p:ph type="title"/>
          </p:nvPr>
        </p:nvSpPr>
        <p:spPr/>
        <p:txBody>
          <a:bodyPr/>
          <a:lstStyle/>
          <a:p>
            <a:r>
              <a:rPr lang="en-US" dirty="0"/>
              <a:t>A Medical Test</a:t>
            </a:r>
          </a:p>
        </p:txBody>
      </p:sp>
      <p:sp>
        <p:nvSpPr>
          <p:cNvPr id="3" name="Content Placeholder 2">
            <a:extLst>
              <a:ext uri="{FF2B5EF4-FFF2-40B4-BE49-F238E27FC236}">
                <a16:creationId xmlns:a16="http://schemas.microsoft.com/office/drawing/2014/main" id="{4DF25F17-75E3-F546-8133-02B71669D08E}"/>
              </a:ext>
            </a:extLst>
          </p:cNvPr>
          <p:cNvSpPr>
            <a:spLocks noGrp="1"/>
          </p:cNvSpPr>
          <p:nvPr>
            <p:ph idx="1"/>
          </p:nvPr>
        </p:nvSpPr>
        <p:spPr>
          <a:xfrm>
            <a:off x="228600" y="1560061"/>
            <a:ext cx="8686800" cy="2239054"/>
          </a:xfrm>
        </p:spPr>
        <p:txBody>
          <a:bodyPr>
            <a:normAutofit fontScale="40000" lnSpcReduction="20000"/>
          </a:bodyPr>
          <a:lstStyle/>
          <a:p>
            <a:pPr marL="0" indent="0">
              <a:buNone/>
            </a:pPr>
            <a:r>
              <a:rPr lang="en-US" dirty="0"/>
              <a:t>Bob thinks he might have a rare disease.  He decides to take a test for this disease and the test comes back positive.  Bob decides to read a little more about the test and discovers:</a:t>
            </a:r>
          </a:p>
          <a:p>
            <a:pPr marL="0" indent="0">
              <a:buNone/>
            </a:pPr>
            <a:endParaRPr lang="en-US" dirty="0"/>
          </a:p>
          <a:p>
            <a:pPr marL="0" indent="0">
              <a:buNone/>
            </a:pPr>
            <a:r>
              <a:rPr lang="en-US" dirty="0"/>
              <a:t>For those that have the disease, 90% will test positive (indicating the presence of the disease).  </a:t>
            </a:r>
          </a:p>
          <a:p>
            <a:pPr marL="0" indent="0">
              <a:buNone/>
            </a:pPr>
            <a:r>
              <a:rPr lang="en-US" dirty="0"/>
              <a:t>For those that do not have the disease, 80% will test negative (indicating the absence of the disease).</a:t>
            </a:r>
          </a:p>
          <a:p>
            <a:pPr marL="0" indent="0">
              <a:buNone/>
            </a:pPr>
            <a:endParaRPr lang="en-US" dirty="0"/>
          </a:p>
          <a:p>
            <a:pPr marL="0" indent="0">
              <a:buNone/>
            </a:pPr>
            <a:r>
              <a:rPr lang="en-US" dirty="0"/>
              <a:t>Should Bob be worried?  </a:t>
            </a:r>
          </a:p>
          <a:p>
            <a:pPr marL="0" indent="0">
              <a:buNone/>
            </a:pPr>
            <a:endParaRPr lang="en-US" dirty="0"/>
          </a:p>
          <a:p>
            <a:pPr marL="0" indent="0">
              <a:buNone/>
            </a:pPr>
            <a:r>
              <a:rPr lang="en-US" dirty="0"/>
              <a:t>What he really wants to know is the probability that he has the disease given that he tested positive.   P( D | +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3C2D8E2-FF47-6B41-B417-DF0028E0E7F9}"/>
                  </a:ext>
                </a:extLst>
              </p:cNvPr>
              <p:cNvSpPr txBox="1"/>
              <p:nvPr/>
            </p:nvSpPr>
            <p:spPr>
              <a:xfrm>
                <a:off x="3406873" y="5276237"/>
                <a:ext cx="2419445" cy="5866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4" name="TextBox 3">
                <a:extLst>
                  <a:ext uri="{FF2B5EF4-FFF2-40B4-BE49-F238E27FC236}">
                    <a16:creationId xmlns:a16="http://schemas.microsoft.com/office/drawing/2014/main" id="{D3C2D8E2-FF47-6B41-B417-DF0028E0E7F9}"/>
                  </a:ext>
                </a:extLst>
              </p:cNvPr>
              <p:cNvSpPr txBox="1">
                <a:spLocks noRot="1" noChangeAspect="1" noMove="1" noResize="1" noEditPoints="1" noAdjustHandles="1" noChangeArrowheads="1" noChangeShapeType="1" noTextEdit="1"/>
              </p:cNvSpPr>
              <p:nvPr/>
            </p:nvSpPr>
            <p:spPr>
              <a:xfrm>
                <a:off x="3406873" y="5276237"/>
                <a:ext cx="2419445" cy="586699"/>
              </a:xfrm>
              <a:prstGeom prst="rect">
                <a:avLst/>
              </a:prstGeom>
              <a:blipFill>
                <a:blip r:embed="rId2"/>
                <a:stretch>
                  <a:fillRect l="-1563" r="-2604"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EDA955-C662-A84E-A1CB-D2D3549FB91D}"/>
                  </a:ext>
                </a:extLst>
              </p:cNvPr>
              <p:cNvSpPr txBox="1"/>
              <p:nvPr/>
            </p:nvSpPr>
            <p:spPr>
              <a:xfrm>
                <a:off x="3406873" y="4133238"/>
                <a:ext cx="2330253" cy="5866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5" name="TextBox 4">
                <a:extLst>
                  <a:ext uri="{FF2B5EF4-FFF2-40B4-BE49-F238E27FC236}">
                    <a16:creationId xmlns:a16="http://schemas.microsoft.com/office/drawing/2014/main" id="{81EDA955-C662-A84E-A1CB-D2D3549FB91D}"/>
                  </a:ext>
                </a:extLst>
              </p:cNvPr>
              <p:cNvSpPr txBox="1">
                <a:spLocks noRot="1" noChangeAspect="1" noMove="1" noResize="1" noEditPoints="1" noAdjustHandles="1" noChangeArrowheads="1" noChangeShapeType="1" noTextEdit="1"/>
              </p:cNvSpPr>
              <p:nvPr/>
            </p:nvSpPr>
            <p:spPr>
              <a:xfrm>
                <a:off x="3406873" y="4133238"/>
                <a:ext cx="2330253" cy="586699"/>
              </a:xfrm>
              <a:prstGeom prst="rect">
                <a:avLst/>
              </a:prstGeom>
              <a:blipFill>
                <a:blip r:embed="rId3"/>
                <a:stretch>
                  <a:fillRect l="-1622" r="-2703" b="-16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BECE8F0-6F39-3A47-ACDB-3D23DD7DB495}"/>
              </a:ext>
            </a:extLst>
          </p:cNvPr>
          <p:cNvSpPr/>
          <p:nvPr/>
        </p:nvSpPr>
        <p:spPr>
          <a:xfrm>
            <a:off x="370114" y="6234570"/>
            <a:ext cx="814523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We need more information!</a:t>
            </a:r>
          </a:p>
        </p:txBody>
      </p:sp>
    </p:spTree>
    <p:extLst>
      <p:ext uri="{BB962C8B-B14F-4D97-AF65-F5344CB8AC3E}">
        <p14:creationId xmlns:p14="http://schemas.microsoft.com/office/powerpoint/2010/main" val="167654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8DE3-B791-0F4D-A592-C72E49B17000}"/>
              </a:ext>
            </a:extLst>
          </p:cNvPr>
          <p:cNvSpPr>
            <a:spLocks noGrp="1"/>
          </p:cNvSpPr>
          <p:nvPr>
            <p:ph type="title"/>
          </p:nvPr>
        </p:nvSpPr>
        <p:spPr/>
        <p:txBody>
          <a:bodyPr/>
          <a:lstStyle/>
          <a:p>
            <a:r>
              <a:rPr lang="en-US" dirty="0"/>
              <a:t>A Medical Test</a:t>
            </a:r>
          </a:p>
        </p:txBody>
      </p:sp>
      <p:sp>
        <p:nvSpPr>
          <p:cNvPr id="3" name="Content Placeholder 2">
            <a:extLst>
              <a:ext uri="{FF2B5EF4-FFF2-40B4-BE49-F238E27FC236}">
                <a16:creationId xmlns:a16="http://schemas.microsoft.com/office/drawing/2014/main" id="{4DF25F17-75E3-F546-8133-02B71669D08E}"/>
              </a:ext>
            </a:extLst>
          </p:cNvPr>
          <p:cNvSpPr>
            <a:spLocks noGrp="1"/>
          </p:cNvSpPr>
          <p:nvPr>
            <p:ph idx="1"/>
          </p:nvPr>
        </p:nvSpPr>
        <p:spPr>
          <a:xfrm>
            <a:off x="228600" y="1560061"/>
            <a:ext cx="8686800" cy="2239054"/>
          </a:xfrm>
        </p:spPr>
        <p:txBody>
          <a:bodyPr>
            <a:normAutofit fontScale="40000" lnSpcReduction="20000"/>
          </a:bodyPr>
          <a:lstStyle/>
          <a:p>
            <a:pPr marL="0" indent="0">
              <a:buNone/>
            </a:pPr>
            <a:r>
              <a:rPr lang="en-US" dirty="0"/>
              <a:t>Bob thinks he might have a rare disease.  He decides to take a test for this disease and the test comes back positive.  Bob decides to read a little more about the test and discovers:</a:t>
            </a:r>
          </a:p>
          <a:p>
            <a:pPr marL="0" indent="0">
              <a:buNone/>
            </a:pPr>
            <a:endParaRPr lang="en-US" dirty="0"/>
          </a:p>
          <a:p>
            <a:pPr marL="0" indent="0">
              <a:buNone/>
            </a:pPr>
            <a:r>
              <a:rPr lang="en-US" dirty="0"/>
              <a:t>For those that have the disease, 90% will test positive (indicating the presence of the disease).  </a:t>
            </a:r>
          </a:p>
          <a:p>
            <a:pPr marL="0" indent="0">
              <a:buNone/>
            </a:pPr>
            <a:r>
              <a:rPr lang="en-US" dirty="0"/>
              <a:t>For those that do not have the disease, 80% will test negative (indicating the absence of the disease).</a:t>
            </a:r>
          </a:p>
          <a:p>
            <a:pPr marL="0" indent="0">
              <a:buNone/>
            </a:pPr>
            <a:endParaRPr lang="en-US" dirty="0"/>
          </a:p>
          <a:p>
            <a:pPr marL="0" indent="0">
              <a:buNone/>
            </a:pPr>
            <a:r>
              <a:rPr lang="en-US" dirty="0"/>
              <a:t>Should Bob be worried?  </a:t>
            </a:r>
          </a:p>
          <a:p>
            <a:pPr marL="0" indent="0">
              <a:buNone/>
            </a:pPr>
            <a:endParaRPr lang="en-US" dirty="0"/>
          </a:p>
          <a:p>
            <a:pPr marL="0" indent="0">
              <a:buNone/>
            </a:pPr>
            <a:r>
              <a:rPr lang="en-US" dirty="0"/>
              <a:t>What he really wants to know is the probability that he has the disease given that he tested positive.   P( D | +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3C2D8E2-FF47-6B41-B417-DF0028E0E7F9}"/>
                  </a:ext>
                </a:extLst>
              </p:cNvPr>
              <p:cNvSpPr txBox="1"/>
              <p:nvPr/>
            </p:nvSpPr>
            <p:spPr>
              <a:xfrm>
                <a:off x="3229232" y="3810000"/>
                <a:ext cx="2419445" cy="5866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4" name="TextBox 3">
                <a:extLst>
                  <a:ext uri="{FF2B5EF4-FFF2-40B4-BE49-F238E27FC236}">
                    <a16:creationId xmlns:a16="http://schemas.microsoft.com/office/drawing/2014/main" id="{D3C2D8E2-FF47-6B41-B417-DF0028E0E7F9}"/>
                  </a:ext>
                </a:extLst>
              </p:cNvPr>
              <p:cNvSpPr txBox="1">
                <a:spLocks noRot="1" noChangeAspect="1" noMove="1" noResize="1" noEditPoints="1" noAdjustHandles="1" noChangeArrowheads="1" noChangeShapeType="1" noTextEdit="1"/>
              </p:cNvSpPr>
              <p:nvPr/>
            </p:nvSpPr>
            <p:spPr>
              <a:xfrm>
                <a:off x="3229232" y="3810000"/>
                <a:ext cx="2419445" cy="586699"/>
              </a:xfrm>
              <a:prstGeom prst="rect">
                <a:avLst/>
              </a:prstGeom>
              <a:blipFill>
                <a:blip r:embed="rId2"/>
                <a:stretch>
                  <a:fillRect l="-1042" t="-2174" r="-2604"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7298BAC-3394-404C-995F-9954B3A45073}"/>
                  </a:ext>
                </a:extLst>
              </p:cNvPr>
              <p:cNvSpPr/>
              <p:nvPr/>
            </p:nvSpPr>
            <p:spPr>
              <a:xfrm>
                <a:off x="628650" y="4394276"/>
                <a:ext cx="292400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𝐷</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=.9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P</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D</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.1</m:t>
                      </m:r>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7" name="Rectangle 6">
                <a:extLst>
                  <a:ext uri="{FF2B5EF4-FFF2-40B4-BE49-F238E27FC236}">
                    <a16:creationId xmlns:a16="http://schemas.microsoft.com/office/drawing/2014/main" id="{D7298BAC-3394-404C-995F-9954B3A45073}"/>
                  </a:ext>
                </a:extLst>
              </p:cNvPr>
              <p:cNvSpPr>
                <a:spLocks noRot="1" noChangeAspect="1" noMove="1" noResize="1" noEditPoints="1" noAdjustHandles="1" noChangeArrowheads="1" noChangeShapeType="1" noTextEdit="1"/>
              </p:cNvSpPr>
              <p:nvPr/>
            </p:nvSpPr>
            <p:spPr>
              <a:xfrm>
                <a:off x="628650" y="4394276"/>
                <a:ext cx="2924006"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D6BA6E1-5854-D146-BBDE-D15E463D4460}"/>
                  </a:ext>
                </a:extLst>
              </p:cNvPr>
              <p:cNvSpPr/>
              <p:nvPr/>
            </p:nvSpPr>
            <p:spPr>
              <a:xfrm>
                <a:off x="628650" y="4843083"/>
                <a:ext cx="147867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.001</m:t>
                      </m:r>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8" name="Rectangle 7">
                <a:extLst>
                  <a:ext uri="{FF2B5EF4-FFF2-40B4-BE49-F238E27FC236}">
                    <a16:creationId xmlns:a16="http://schemas.microsoft.com/office/drawing/2014/main" id="{5D6BA6E1-5854-D146-BBDE-D15E463D4460}"/>
                  </a:ext>
                </a:extLst>
              </p:cNvPr>
              <p:cNvSpPr>
                <a:spLocks noRot="1" noChangeAspect="1" noMove="1" noResize="1" noEditPoints="1" noAdjustHandles="1" noChangeArrowheads="1" noChangeShapeType="1" noTextEdit="1"/>
              </p:cNvSpPr>
              <p:nvPr/>
            </p:nvSpPr>
            <p:spPr>
              <a:xfrm>
                <a:off x="628650" y="4843083"/>
                <a:ext cx="147867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AE05D4F-E538-D241-9116-6B19F3AE349B}"/>
                  </a:ext>
                </a:extLst>
              </p:cNvPr>
              <p:cNvSpPr/>
              <p:nvPr/>
            </p:nvSpPr>
            <p:spPr>
              <a:xfrm>
                <a:off x="628649" y="5291890"/>
                <a:ext cx="76206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D</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P</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D</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P</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ND</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P</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ND</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.9∗.001+.2∗.999= .2007</m:t>
                      </m:r>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9" name="Rectangle 8">
                <a:extLst>
                  <a:ext uri="{FF2B5EF4-FFF2-40B4-BE49-F238E27FC236}">
                    <a16:creationId xmlns:a16="http://schemas.microsoft.com/office/drawing/2014/main" id="{0AE05D4F-E538-D241-9116-6B19F3AE349B}"/>
                  </a:ext>
                </a:extLst>
              </p:cNvPr>
              <p:cNvSpPr>
                <a:spLocks noRot="1" noChangeAspect="1" noMove="1" noResize="1" noEditPoints="1" noAdjustHandles="1" noChangeArrowheads="1" noChangeShapeType="1" noTextEdit="1"/>
              </p:cNvSpPr>
              <p:nvPr/>
            </p:nvSpPr>
            <p:spPr>
              <a:xfrm>
                <a:off x="628649" y="5291890"/>
                <a:ext cx="7620612"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CDE756-8EE8-8842-AC54-20AC5A2D53A1}"/>
                  </a:ext>
                </a:extLst>
              </p:cNvPr>
              <p:cNvSpPr txBox="1"/>
              <p:nvPr/>
            </p:nvSpPr>
            <p:spPr>
              <a:xfrm>
                <a:off x="2949981" y="5929304"/>
                <a:ext cx="1982594" cy="5203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.9∗.001</m:t>
                          </m:r>
                        </m:num>
                        <m:den>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.2007</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0" name="TextBox 9">
                <a:extLst>
                  <a:ext uri="{FF2B5EF4-FFF2-40B4-BE49-F238E27FC236}">
                    <a16:creationId xmlns:a16="http://schemas.microsoft.com/office/drawing/2014/main" id="{CFCDE756-8EE8-8842-AC54-20AC5A2D53A1}"/>
                  </a:ext>
                </a:extLst>
              </p:cNvPr>
              <p:cNvSpPr txBox="1">
                <a:spLocks noRot="1" noChangeAspect="1" noMove="1" noResize="1" noEditPoints="1" noAdjustHandles="1" noChangeArrowheads="1" noChangeShapeType="1" noTextEdit="1"/>
              </p:cNvSpPr>
              <p:nvPr/>
            </p:nvSpPr>
            <p:spPr>
              <a:xfrm>
                <a:off x="2949981" y="5929304"/>
                <a:ext cx="1982594" cy="520399"/>
              </a:xfrm>
              <a:prstGeom prst="rect">
                <a:avLst/>
              </a:prstGeom>
              <a:blipFill>
                <a:blip r:embed="rId6"/>
                <a:stretch>
                  <a:fillRect l="-1911" t="-4762" r="-2548"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CC6796B-7688-B749-AD5C-D513B97CACF8}"/>
                  </a:ext>
                </a:extLst>
              </p:cNvPr>
              <p:cNvSpPr/>
              <p:nvPr/>
            </p:nvSpPr>
            <p:spPr>
              <a:xfrm>
                <a:off x="4932575" y="5896646"/>
                <a:ext cx="1478290" cy="48577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.00</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9</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.2007</m:t>
                        </m:r>
                      </m:den>
                    </m:f>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 .045</a:t>
                </a:r>
              </a:p>
            </p:txBody>
          </p:sp>
        </mc:Choice>
        <mc:Fallback xmlns="">
          <p:sp>
            <p:nvSpPr>
              <p:cNvPr id="11" name="Rectangle 10">
                <a:extLst>
                  <a:ext uri="{FF2B5EF4-FFF2-40B4-BE49-F238E27FC236}">
                    <a16:creationId xmlns:a16="http://schemas.microsoft.com/office/drawing/2014/main" id="{CCC6796B-7688-B749-AD5C-D513B97CACF8}"/>
                  </a:ext>
                </a:extLst>
              </p:cNvPr>
              <p:cNvSpPr>
                <a:spLocks noRot="1" noChangeAspect="1" noMove="1" noResize="1" noEditPoints="1" noAdjustHandles="1" noChangeArrowheads="1" noChangeShapeType="1" noTextEdit="1"/>
              </p:cNvSpPr>
              <p:nvPr/>
            </p:nvSpPr>
            <p:spPr>
              <a:xfrm>
                <a:off x="4932575" y="5896646"/>
                <a:ext cx="1478290" cy="485774"/>
              </a:xfrm>
              <a:prstGeom prst="rect">
                <a:avLst/>
              </a:prstGeom>
              <a:blipFill>
                <a:blip r:embed="rId7"/>
                <a:stretch>
                  <a:fillRect r="-1695" b="-2500"/>
                </a:stretch>
              </a:blipFill>
            </p:spPr>
            <p:txBody>
              <a:bodyPr/>
              <a:lstStyle/>
              <a:p>
                <a:r>
                  <a:rPr lang="en-US">
                    <a:noFill/>
                  </a:rPr>
                  <a:t> </a:t>
                </a:r>
              </a:p>
            </p:txBody>
          </p:sp>
        </mc:Fallback>
      </mc:AlternateContent>
    </p:spTree>
    <p:extLst>
      <p:ext uri="{BB962C8B-B14F-4D97-AF65-F5344CB8AC3E}">
        <p14:creationId xmlns:p14="http://schemas.microsoft.com/office/powerpoint/2010/main" val="180572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610600" cy="900546"/>
          </a:xfrm>
        </p:spPr>
        <p:txBody>
          <a:bodyPr/>
          <a:lstStyle/>
          <a:p>
            <a:r>
              <a:rPr lang="en-US" sz="4000" dirty="0"/>
              <a:t>Example</a:t>
            </a:r>
          </a:p>
        </p:txBody>
      </p:sp>
      <p:sp>
        <p:nvSpPr>
          <p:cNvPr id="4" name="Subtitle 3"/>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798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F088-5358-A34D-BCBB-05B563BB4BD0}"/>
              </a:ext>
            </a:extLst>
          </p:cNvPr>
          <p:cNvSpPr>
            <a:spLocks noGrp="1"/>
          </p:cNvSpPr>
          <p:nvPr>
            <p:ph type="title"/>
          </p:nvPr>
        </p:nvSpPr>
        <p:spPr/>
        <p:txBody>
          <a:bodyPr/>
          <a:lstStyle/>
          <a:p>
            <a:r>
              <a:rPr lang="en-US" dirty="0"/>
              <a:t>Example: Volleyball</a:t>
            </a:r>
          </a:p>
        </p:txBody>
      </p:sp>
      <p:graphicFrame>
        <p:nvGraphicFramePr>
          <p:cNvPr id="4" name="Table 3">
            <a:extLst>
              <a:ext uri="{FF2B5EF4-FFF2-40B4-BE49-F238E27FC236}">
                <a16:creationId xmlns:a16="http://schemas.microsoft.com/office/drawing/2014/main" id="{5770E88F-4442-3949-85D6-A53C567D6091}"/>
              </a:ext>
            </a:extLst>
          </p:cNvPr>
          <p:cNvGraphicFramePr>
            <a:graphicFrameLocks noGrp="1"/>
          </p:cNvGraphicFramePr>
          <p:nvPr/>
        </p:nvGraphicFramePr>
        <p:xfrm>
          <a:off x="1524000" y="1527399"/>
          <a:ext cx="6096000" cy="4079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33897141"/>
                    </a:ext>
                  </a:extLst>
                </a:gridCol>
                <a:gridCol w="2032000">
                  <a:extLst>
                    <a:ext uri="{9D8B030D-6E8A-4147-A177-3AD203B41FA5}">
                      <a16:colId xmlns:a16="http://schemas.microsoft.com/office/drawing/2014/main" val="1381071638"/>
                    </a:ext>
                  </a:extLst>
                </a:gridCol>
                <a:gridCol w="2032000">
                  <a:extLst>
                    <a:ext uri="{9D8B030D-6E8A-4147-A177-3AD203B41FA5}">
                      <a16:colId xmlns:a16="http://schemas.microsoft.com/office/drawing/2014/main" val="1301361690"/>
                    </a:ext>
                  </a:extLst>
                </a:gridCol>
              </a:tblGrid>
              <a:tr h="370840">
                <a:tc>
                  <a:txBody>
                    <a:bodyPr/>
                    <a:lstStyle/>
                    <a:p>
                      <a:pPr algn="ctr"/>
                      <a:r>
                        <a:rPr lang="en-US" dirty="0"/>
                        <a:t>Outlook</a:t>
                      </a:r>
                    </a:p>
                  </a:txBody>
                  <a:tcPr/>
                </a:tc>
                <a:tc>
                  <a:txBody>
                    <a:bodyPr/>
                    <a:lstStyle/>
                    <a:p>
                      <a:pPr algn="ctr"/>
                      <a:r>
                        <a:rPr lang="en-US" dirty="0"/>
                        <a:t>Wind</a:t>
                      </a:r>
                    </a:p>
                  </a:txBody>
                  <a:tcPr/>
                </a:tc>
                <a:tc>
                  <a:txBody>
                    <a:bodyPr/>
                    <a:lstStyle/>
                    <a:p>
                      <a:pPr algn="ctr"/>
                      <a:r>
                        <a:rPr lang="en-US" dirty="0"/>
                        <a:t>Volleyball</a:t>
                      </a:r>
                    </a:p>
                  </a:txBody>
                  <a:tcPr/>
                </a:tc>
                <a:extLst>
                  <a:ext uri="{0D108BD9-81ED-4DB2-BD59-A6C34878D82A}">
                    <a16:rowId xmlns:a16="http://schemas.microsoft.com/office/drawing/2014/main" val="1022038948"/>
                  </a:ext>
                </a:extLst>
              </a:tr>
              <a:tr h="370840">
                <a:tc>
                  <a:txBody>
                    <a:bodyPr/>
                    <a:lstStyle/>
                    <a:p>
                      <a:r>
                        <a:rPr lang="en-US" dirty="0"/>
                        <a:t>Sunny</a:t>
                      </a:r>
                    </a:p>
                  </a:txBody>
                  <a:tcPr/>
                </a:tc>
                <a:tc>
                  <a:txBody>
                    <a:bodyPr/>
                    <a:lstStyle/>
                    <a:p>
                      <a:r>
                        <a:rPr lang="en-US" dirty="0"/>
                        <a:t>Low</a:t>
                      </a:r>
                    </a:p>
                  </a:txBody>
                  <a:tcPr/>
                </a:tc>
                <a:tc>
                  <a:txBody>
                    <a:bodyPr/>
                    <a:lstStyle/>
                    <a:p>
                      <a:r>
                        <a:rPr lang="en-US" dirty="0"/>
                        <a:t>Yes</a:t>
                      </a:r>
                    </a:p>
                  </a:txBody>
                  <a:tcPr/>
                </a:tc>
                <a:extLst>
                  <a:ext uri="{0D108BD9-81ED-4DB2-BD59-A6C34878D82A}">
                    <a16:rowId xmlns:a16="http://schemas.microsoft.com/office/drawing/2014/main" val="2437601018"/>
                  </a:ext>
                </a:extLst>
              </a:tr>
              <a:tr h="370840">
                <a:tc>
                  <a:txBody>
                    <a:bodyPr/>
                    <a:lstStyle/>
                    <a:p>
                      <a:r>
                        <a:rPr lang="en-US" dirty="0"/>
                        <a:t>Sunny</a:t>
                      </a:r>
                    </a:p>
                  </a:txBody>
                  <a:tcPr/>
                </a:tc>
                <a:tc>
                  <a:txBody>
                    <a:bodyPr/>
                    <a:lstStyle/>
                    <a:p>
                      <a:r>
                        <a:rPr lang="en-US" dirty="0"/>
                        <a:t>Hi</a:t>
                      </a:r>
                    </a:p>
                  </a:txBody>
                  <a:tcPr/>
                </a:tc>
                <a:tc>
                  <a:txBody>
                    <a:bodyPr/>
                    <a:lstStyle/>
                    <a:p>
                      <a:r>
                        <a:rPr lang="en-US" dirty="0"/>
                        <a:t>No</a:t>
                      </a:r>
                    </a:p>
                  </a:txBody>
                  <a:tcPr/>
                </a:tc>
                <a:extLst>
                  <a:ext uri="{0D108BD9-81ED-4DB2-BD59-A6C34878D82A}">
                    <a16:rowId xmlns:a16="http://schemas.microsoft.com/office/drawing/2014/main" val="3061359285"/>
                  </a:ext>
                </a:extLst>
              </a:tr>
              <a:tr h="370840">
                <a:tc>
                  <a:txBody>
                    <a:bodyPr/>
                    <a:lstStyle/>
                    <a:p>
                      <a:r>
                        <a:rPr lang="en-US" dirty="0"/>
                        <a:t>Sunny</a:t>
                      </a:r>
                    </a:p>
                  </a:txBody>
                  <a:tcPr/>
                </a:tc>
                <a:tc>
                  <a:txBody>
                    <a:bodyPr/>
                    <a:lstStyle/>
                    <a:p>
                      <a:r>
                        <a:rPr lang="en-US" dirty="0"/>
                        <a:t>Hi</a:t>
                      </a:r>
                    </a:p>
                  </a:txBody>
                  <a:tcPr/>
                </a:tc>
                <a:tc>
                  <a:txBody>
                    <a:bodyPr/>
                    <a:lstStyle/>
                    <a:p>
                      <a:r>
                        <a:rPr lang="en-US" dirty="0"/>
                        <a:t>Yes</a:t>
                      </a:r>
                    </a:p>
                  </a:txBody>
                  <a:tcPr/>
                </a:tc>
                <a:extLst>
                  <a:ext uri="{0D108BD9-81ED-4DB2-BD59-A6C34878D82A}">
                    <a16:rowId xmlns:a16="http://schemas.microsoft.com/office/drawing/2014/main" val="1405614372"/>
                  </a:ext>
                </a:extLst>
              </a:tr>
              <a:tr h="370840">
                <a:tc>
                  <a:txBody>
                    <a:bodyPr/>
                    <a:lstStyle/>
                    <a:p>
                      <a:r>
                        <a:rPr lang="en-US" dirty="0"/>
                        <a:t>Cloudy</a:t>
                      </a:r>
                    </a:p>
                  </a:txBody>
                  <a:tcPr/>
                </a:tc>
                <a:tc>
                  <a:txBody>
                    <a:bodyPr/>
                    <a:lstStyle/>
                    <a:p>
                      <a:r>
                        <a:rPr lang="en-US" dirty="0"/>
                        <a:t>Low</a:t>
                      </a:r>
                    </a:p>
                  </a:txBody>
                  <a:tcPr/>
                </a:tc>
                <a:tc>
                  <a:txBody>
                    <a:bodyPr/>
                    <a:lstStyle/>
                    <a:p>
                      <a:r>
                        <a:rPr lang="en-US" dirty="0"/>
                        <a:t>Yes</a:t>
                      </a:r>
                    </a:p>
                  </a:txBody>
                  <a:tcPr/>
                </a:tc>
                <a:extLst>
                  <a:ext uri="{0D108BD9-81ED-4DB2-BD59-A6C34878D82A}">
                    <a16:rowId xmlns:a16="http://schemas.microsoft.com/office/drawing/2014/main" val="1880381804"/>
                  </a:ext>
                </a:extLst>
              </a:tr>
              <a:tr h="370840">
                <a:tc>
                  <a:txBody>
                    <a:bodyPr/>
                    <a:lstStyle/>
                    <a:p>
                      <a:r>
                        <a:rPr lang="en-US" dirty="0"/>
                        <a:t>Cloudy</a:t>
                      </a:r>
                    </a:p>
                  </a:txBody>
                  <a:tcPr/>
                </a:tc>
                <a:tc>
                  <a:txBody>
                    <a:bodyPr/>
                    <a:lstStyle/>
                    <a:p>
                      <a:r>
                        <a:rPr lang="en-US" dirty="0"/>
                        <a:t>Low</a:t>
                      </a:r>
                    </a:p>
                  </a:txBody>
                  <a:tcPr/>
                </a:tc>
                <a:tc>
                  <a:txBody>
                    <a:bodyPr/>
                    <a:lstStyle/>
                    <a:p>
                      <a:r>
                        <a:rPr lang="en-US" dirty="0"/>
                        <a:t>No</a:t>
                      </a:r>
                    </a:p>
                  </a:txBody>
                  <a:tcPr/>
                </a:tc>
                <a:extLst>
                  <a:ext uri="{0D108BD9-81ED-4DB2-BD59-A6C34878D82A}">
                    <a16:rowId xmlns:a16="http://schemas.microsoft.com/office/drawing/2014/main" val="1269197346"/>
                  </a:ext>
                </a:extLst>
              </a:tr>
              <a:tr h="370840">
                <a:tc>
                  <a:txBody>
                    <a:bodyPr/>
                    <a:lstStyle/>
                    <a:p>
                      <a:r>
                        <a:rPr lang="en-US" dirty="0"/>
                        <a:t>Cloudy</a:t>
                      </a:r>
                    </a:p>
                  </a:txBody>
                  <a:tcPr/>
                </a:tc>
                <a:tc>
                  <a:txBody>
                    <a:bodyPr/>
                    <a:lstStyle/>
                    <a:p>
                      <a:r>
                        <a:rPr lang="en-US" dirty="0"/>
                        <a:t>Low</a:t>
                      </a:r>
                    </a:p>
                  </a:txBody>
                  <a:tcPr/>
                </a:tc>
                <a:tc>
                  <a:txBody>
                    <a:bodyPr/>
                    <a:lstStyle/>
                    <a:p>
                      <a:r>
                        <a:rPr lang="en-US" dirty="0"/>
                        <a:t>Yes</a:t>
                      </a:r>
                    </a:p>
                  </a:txBody>
                  <a:tcPr/>
                </a:tc>
                <a:extLst>
                  <a:ext uri="{0D108BD9-81ED-4DB2-BD59-A6C34878D82A}">
                    <a16:rowId xmlns:a16="http://schemas.microsoft.com/office/drawing/2014/main" val="2114658937"/>
                  </a:ext>
                </a:extLst>
              </a:tr>
              <a:tr h="370840">
                <a:tc>
                  <a:txBody>
                    <a:bodyPr/>
                    <a:lstStyle/>
                    <a:p>
                      <a:r>
                        <a:rPr lang="en-US" dirty="0"/>
                        <a:t>Cloudy </a:t>
                      </a:r>
                    </a:p>
                  </a:txBody>
                  <a:tcPr/>
                </a:tc>
                <a:tc>
                  <a:txBody>
                    <a:bodyPr/>
                    <a:lstStyle/>
                    <a:p>
                      <a:r>
                        <a:rPr lang="en-US" dirty="0"/>
                        <a:t>Hi</a:t>
                      </a:r>
                    </a:p>
                  </a:txBody>
                  <a:tcPr/>
                </a:tc>
                <a:tc>
                  <a:txBody>
                    <a:bodyPr/>
                    <a:lstStyle/>
                    <a:p>
                      <a:r>
                        <a:rPr lang="en-US" dirty="0"/>
                        <a:t>Yes</a:t>
                      </a:r>
                    </a:p>
                  </a:txBody>
                  <a:tcPr/>
                </a:tc>
                <a:extLst>
                  <a:ext uri="{0D108BD9-81ED-4DB2-BD59-A6C34878D82A}">
                    <a16:rowId xmlns:a16="http://schemas.microsoft.com/office/drawing/2014/main" val="2887862355"/>
                  </a:ext>
                </a:extLst>
              </a:tr>
              <a:tr h="370840">
                <a:tc>
                  <a:txBody>
                    <a:bodyPr/>
                    <a:lstStyle/>
                    <a:p>
                      <a:r>
                        <a:rPr lang="en-US" dirty="0"/>
                        <a:t>Rain</a:t>
                      </a:r>
                    </a:p>
                  </a:txBody>
                  <a:tcPr/>
                </a:tc>
                <a:tc>
                  <a:txBody>
                    <a:bodyPr/>
                    <a:lstStyle/>
                    <a:p>
                      <a:r>
                        <a:rPr lang="en-US" dirty="0"/>
                        <a:t>Hi</a:t>
                      </a:r>
                    </a:p>
                  </a:txBody>
                  <a:tcPr/>
                </a:tc>
                <a:tc>
                  <a:txBody>
                    <a:bodyPr/>
                    <a:lstStyle/>
                    <a:p>
                      <a:r>
                        <a:rPr lang="en-US" dirty="0"/>
                        <a:t>No</a:t>
                      </a:r>
                    </a:p>
                  </a:txBody>
                  <a:tcPr/>
                </a:tc>
                <a:extLst>
                  <a:ext uri="{0D108BD9-81ED-4DB2-BD59-A6C34878D82A}">
                    <a16:rowId xmlns:a16="http://schemas.microsoft.com/office/drawing/2014/main" val="3967684529"/>
                  </a:ext>
                </a:extLst>
              </a:tr>
              <a:tr h="370840">
                <a:tc>
                  <a:txBody>
                    <a:bodyPr/>
                    <a:lstStyle/>
                    <a:p>
                      <a:r>
                        <a:rPr lang="en-US" dirty="0"/>
                        <a:t>Rain</a:t>
                      </a:r>
                    </a:p>
                  </a:txBody>
                  <a:tcPr/>
                </a:tc>
                <a:tc>
                  <a:txBody>
                    <a:bodyPr/>
                    <a:lstStyle/>
                    <a:p>
                      <a:r>
                        <a:rPr lang="en-US" dirty="0"/>
                        <a:t>Hi</a:t>
                      </a:r>
                    </a:p>
                  </a:txBody>
                  <a:tcPr/>
                </a:tc>
                <a:tc>
                  <a:txBody>
                    <a:bodyPr/>
                    <a:lstStyle/>
                    <a:p>
                      <a:r>
                        <a:rPr lang="en-US" dirty="0"/>
                        <a:t>No</a:t>
                      </a:r>
                    </a:p>
                  </a:txBody>
                  <a:tcPr/>
                </a:tc>
                <a:extLst>
                  <a:ext uri="{0D108BD9-81ED-4DB2-BD59-A6C34878D82A}">
                    <a16:rowId xmlns:a16="http://schemas.microsoft.com/office/drawing/2014/main" val="2163630552"/>
                  </a:ext>
                </a:extLst>
              </a:tr>
              <a:tr h="370840">
                <a:tc>
                  <a:txBody>
                    <a:bodyPr/>
                    <a:lstStyle/>
                    <a:p>
                      <a:r>
                        <a:rPr lang="en-US" dirty="0"/>
                        <a:t>Rain</a:t>
                      </a:r>
                    </a:p>
                  </a:txBody>
                  <a:tcPr/>
                </a:tc>
                <a:tc>
                  <a:txBody>
                    <a:bodyPr/>
                    <a:lstStyle/>
                    <a:p>
                      <a:r>
                        <a:rPr lang="en-US" dirty="0"/>
                        <a:t>Low</a:t>
                      </a:r>
                    </a:p>
                  </a:txBody>
                  <a:tcPr/>
                </a:tc>
                <a:tc>
                  <a:txBody>
                    <a:bodyPr/>
                    <a:lstStyle/>
                    <a:p>
                      <a:r>
                        <a:rPr lang="en-US" dirty="0"/>
                        <a:t>Yes</a:t>
                      </a:r>
                    </a:p>
                  </a:txBody>
                  <a:tcPr/>
                </a:tc>
                <a:extLst>
                  <a:ext uri="{0D108BD9-81ED-4DB2-BD59-A6C34878D82A}">
                    <a16:rowId xmlns:a16="http://schemas.microsoft.com/office/drawing/2014/main" val="133976569"/>
                  </a:ext>
                </a:extLst>
              </a:tr>
            </a:tbl>
          </a:graphicData>
        </a:graphic>
      </p:graphicFrame>
      <p:sp>
        <p:nvSpPr>
          <p:cNvPr id="5" name="TextBox 4">
            <a:extLst>
              <a:ext uri="{FF2B5EF4-FFF2-40B4-BE49-F238E27FC236}">
                <a16:creationId xmlns:a16="http://schemas.microsoft.com/office/drawing/2014/main" id="{F7840BE8-9D87-5947-8C85-C1916AEFA30D}"/>
              </a:ext>
            </a:extLst>
          </p:cNvPr>
          <p:cNvSpPr txBox="1"/>
          <p:nvPr/>
        </p:nvSpPr>
        <p:spPr>
          <a:xfrm>
            <a:off x="76202" y="5802087"/>
            <a:ext cx="89807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What is the probability that if it is Sunny and the Wind is High that Sammy will play volleyball?</a:t>
            </a:r>
          </a:p>
        </p:txBody>
      </p:sp>
    </p:spTree>
    <p:extLst>
      <p:ext uri="{BB962C8B-B14F-4D97-AF65-F5344CB8AC3E}">
        <p14:creationId xmlns:p14="http://schemas.microsoft.com/office/powerpoint/2010/main" val="113397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F088-5358-A34D-BCBB-05B563BB4BD0}"/>
              </a:ext>
            </a:extLst>
          </p:cNvPr>
          <p:cNvSpPr>
            <a:spLocks noGrp="1"/>
          </p:cNvSpPr>
          <p:nvPr>
            <p:ph type="title"/>
          </p:nvPr>
        </p:nvSpPr>
        <p:spPr/>
        <p:txBody>
          <a:bodyPr/>
          <a:lstStyle/>
          <a:p>
            <a:r>
              <a:rPr lang="en-US" dirty="0"/>
              <a:t>Example: Volleyball</a:t>
            </a:r>
          </a:p>
        </p:txBody>
      </p:sp>
      <p:sp>
        <p:nvSpPr>
          <p:cNvPr id="5" name="TextBox 4">
            <a:extLst>
              <a:ext uri="{FF2B5EF4-FFF2-40B4-BE49-F238E27FC236}">
                <a16:creationId xmlns:a16="http://schemas.microsoft.com/office/drawing/2014/main" id="{F7840BE8-9D87-5947-8C85-C1916AEFA30D}"/>
              </a:ext>
            </a:extLst>
          </p:cNvPr>
          <p:cNvSpPr txBox="1"/>
          <p:nvPr/>
        </p:nvSpPr>
        <p:spPr>
          <a:xfrm>
            <a:off x="76200" y="3745468"/>
            <a:ext cx="9144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What is the probability that if it is Sunny and the Wind is High that he will play volleyball?</a:t>
            </a:r>
          </a:p>
        </p:txBody>
      </p:sp>
      <p:sp>
        <p:nvSpPr>
          <p:cNvPr id="7" name="TextBox 6">
            <a:extLst>
              <a:ext uri="{FF2B5EF4-FFF2-40B4-BE49-F238E27FC236}">
                <a16:creationId xmlns:a16="http://schemas.microsoft.com/office/drawing/2014/main" id="{F2FE92FC-2D1D-8243-96F3-B3D269538EED}"/>
              </a:ext>
            </a:extLst>
          </p:cNvPr>
          <p:cNvSpPr txBox="1"/>
          <p:nvPr/>
        </p:nvSpPr>
        <p:spPr>
          <a:xfrm>
            <a:off x="471668" y="1635204"/>
            <a:ext cx="4370555"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The Naïve in Naïve Bayes means that we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assuming that the explanatory variables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Independent.  </a:t>
            </a:r>
          </a:p>
        </p:txBody>
      </p:sp>
      <p:sp>
        <p:nvSpPr>
          <p:cNvPr id="13" name="TextBox 12">
            <a:extLst>
              <a:ext uri="{FF2B5EF4-FFF2-40B4-BE49-F238E27FC236}">
                <a16:creationId xmlns:a16="http://schemas.microsoft.com/office/drawing/2014/main" id="{A4776919-73FF-AF4D-929C-0EC712BD95BB}"/>
              </a:ext>
            </a:extLst>
          </p:cNvPr>
          <p:cNvSpPr txBox="1"/>
          <p:nvPr/>
        </p:nvSpPr>
        <p:spPr>
          <a:xfrm>
            <a:off x="152400" y="4321076"/>
            <a:ext cx="8991600"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If we just look at the table, we might say 50% since we only observed two days that were Sunny and High wind and Sammy only played on one of those days.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But we have 8 more observations and of the 3 Sunny days Sammy played on 66% of them and on the 5 highly windy days Sammy only played on 40% of them.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We are basing our estimate on only two observations.  Let’s use all the information!    </a:t>
            </a:r>
          </a:p>
        </p:txBody>
      </p:sp>
      <p:pic>
        <p:nvPicPr>
          <p:cNvPr id="4" name="Picture 3">
            <a:extLst>
              <a:ext uri="{FF2B5EF4-FFF2-40B4-BE49-F238E27FC236}">
                <a16:creationId xmlns:a16="http://schemas.microsoft.com/office/drawing/2014/main" id="{735732DB-9652-E045-ACDB-08E3E71E5C1A}"/>
              </a:ext>
            </a:extLst>
          </p:cNvPr>
          <p:cNvPicPr>
            <a:picLocks noChangeAspect="1"/>
          </p:cNvPicPr>
          <p:nvPr/>
        </p:nvPicPr>
        <p:blipFill>
          <a:blip r:embed="rId2"/>
          <a:stretch>
            <a:fillRect/>
          </a:stretch>
        </p:blipFill>
        <p:spPr>
          <a:xfrm>
            <a:off x="5562600" y="1371600"/>
            <a:ext cx="3356181" cy="2268802"/>
          </a:xfrm>
          <a:prstGeom prst="rect">
            <a:avLst/>
          </a:prstGeom>
        </p:spPr>
      </p:pic>
      <p:sp>
        <p:nvSpPr>
          <p:cNvPr id="3" name="Rectangle 2">
            <a:extLst>
              <a:ext uri="{FF2B5EF4-FFF2-40B4-BE49-F238E27FC236}">
                <a16:creationId xmlns:a16="http://schemas.microsoft.com/office/drawing/2014/main" id="{121FFE69-CFDB-094B-8823-646567A855CA}"/>
              </a:ext>
            </a:extLst>
          </p:cNvPr>
          <p:cNvSpPr/>
          <p:nvPr/>
        </p:nvSpPr>
        <p:spPr>
          <a:xfrm>
            <a:off x="5585750" y="1828800"/>
            <a:ext cx="32766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82846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4" end="4"/>
                                            </p:txEl>
                                          </p:spTgt>
                                        </p:tgtEl>
                                        <p:attrNameLst>
                                          <p:attrName>style.visibility</p:attrName>
                                        </p:attrNameLst>
                                      </p:cBhvr>
                                      <p:to>
                                        <p:strVal val="visible"/>
                                      </p:to>
                                    </p:set>
                                    <p:animEffect transition="in" filter="fade">
                                      <p:cBhvr>
                                        <p:cTn id="30"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3" grpId="1" animBg="1"/>
    </p:bldLst>
  </p:timing>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2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242</TotalTime>
  <Words>1147</Words>
  <Application>Microsoft Macintosh PowerPoint</Application>
  <PresentationFormat>On-screen Show (4:3)</PresentationFormat>
  <Paragraphs>183</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Cambria Math</vt:lpstr>
      <vt:lpstr>2U</vt:lpstr>
      <vt:lpstr>2_Body Slides</vt:lpstr>
      <vt:lpstr>Unit 7: Naïve Bayes</vt:lpstr>
      <vt:lpstr>The Data Science Pipeline</vt:lpstr>
      <vt:lpstr>A Medical Test</vt:lpstr>
      <vt:lpstr>A Medical Test</vt:lpstr>
      <vt:lpstr>A Medical Test</vt:lpstr>
      <vt:lpstr>A Medical Test</vt:lpstr>
      <vt:lpstr>Example</vt:lpstr>
      <vt:lpstr>Example: Volleyball</vt:lpstr>
      <vt:lpstr>Example: Volleyball</vt:lpstr>
      <vt:lpstr>Example: Volleyball</vt:lpstr>
      <vt:lpstr>Break Out 1</vt:lpstr>
      <vt:lpstr>Example: Volleyball</vt:lpstr>
      <vt:lpstr>Example: Volleyball with naiveBayes()</vt:lpstr>
      <vt:lpstr>Example:  New York Times Article Classification</vt:lpstr>
      <vt:lpstr>PowerPoint Presentation</vt:lpstr>
      <vt:lpstr>Break Out 2</vt:lpstr>
      <vt:lpstr>PowerPoint Presentation</vt:lpstr>
      <vt:lpstr>Example:  New York Times Article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Naïve Bayes</dc:title>
  <dc:creator>Microsoft Office User</dc:creator>
  <cp:lastModifiedBy>Fabio Savorgnan</cp:lastModifiedBy>
  <cp:revision>7</cp:revision>
  <dcterms:created xsi:type="dcterms:W3CDTF">2019-07-18T13:51:32Z</dcterms:created>
  <dcterms:modified xsi:type="dcterms:W3CDTF">2019-08-03T21:22:11Z</dcterms:modified>
</cp:coreProperties>
</file>