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0" r:id="rId5"/>
    <p:sldId id="259" r:id="rId6"/>
    <p:sldId id="261" r:id="rId7"/>
    <p:sldId id="268"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snapToObjects="1">
      <p:cViewPr varScale="1">
        <p:scale>
          <a:sx n="109" d="100"/>
          <a:sy n="109" d="100"/>
        </p:scale>
        <p:origin x="68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hyperlink" Target="https://www-03.ibm.com/press/us/en/pressrelease/33726.wss"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1" Type="http://schemas.openxmlformats.org/officeDocument/2006/relationships/hyperlink" Target="https://www-03.ibm.com/press/us/en/pressrelease/33726.wss"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C52D67-DA50-41DC-84A3-3DD166ED07F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31B4A24C-C1DE-42ED-9A89-18B780F864C8}">
      <dgm:prSet/>
      <dgm:spPr/>
      <dgm:t>
        <a:bodyPr/>
        <a:lstStyle/>
        <a:p>
          <a:r>
            <a:rPr lang="en-US"/>
            <a:t>IBM’s bold attempt to revolutionize health care began in 2011. The day after Watson thoroughly defeated two human champions in the game of </a:t>
          </a:r>
          <a:r>
            <a:rPr lang="en-US" i="1"/>
            <a:t>Jeopardy!</a:t>
          </a:r>
          <a:endParaRPr lang="en-US"/>
        </a:p>
      </dgm:t>
    </dgm:pt>
    <dgm:pt modelId="{77A0D0EE-52FB-4215-B486-CECDB7353BCA}" type="parTrans" cxnId="{C4E3B25C-413A-4DA9-B3CD-7079C9F85776}">
      <dgm:prSet/>
      <dgm:spPr/>
      <dgm:t>
        <a:bodyPr/>
        <a:lstStyle/>
        <a:p>
          <a:endParaRPr lang="en-US"/>
        </a:p>
      </dgm:t>
    </dgm:pt>
    <dgm:pt modelId="{F900B492-CDFE-4E65-A676-BB505CD74587}" type="sibTrans" cxnId="{C4E3B25C-413A-4DA9-B3CD-7079C9F85776}">
      <dgm:prSet/>
      <dgm:spPr/>
      <dgm:t>
        <a:bodyPr/>
        <a:lstStyle/>
        <a:p>
          <a:endParaRPr lang="en-US"/>
        </a:p>
      </dgm:t>
    </dgm:pt>
    <dgm:pt modelId="{C0732E89-EEA7-4759-B074-CC7A4BAB0406}">
      <dgm:prSet/>
      <dgm:spPr/>
      <dgm:t>
        <a:bodyPr/>
        <a:lstStyle/>
        <a:p>
          <a:r>
            <a:rPr lang="en-US"/>
            <a:t>IBM </a:t>
          </a:r>
          <a:r>
            <a:rPr lang="en-US" u="sng">
              <a:hlinkClick xmlns:r="http://schemas.openxmlformats.org/officeDocument/2006/relationships" r:id="rId1"/>
            </a:rPr>
            <a:t>announced a new career path</a:t>
          </a:r>
          <a:r>
            <a:rPr lang="en-US"/>
            <a:t> for its AI quiz-show winner: It would become an AI doctor.</a:t>
          </a:r>
        </a:p>
      </dgm:t>
    </dgm:pt>
    <dgm:pt modelId="{D7E069D2-F52A-45F5-9E7D-6971562D1E4A}" type="parTrans" cxnId="{309E1D51-F3B2-4DDB-82D7-4DA74A1272F6}">
      <dgm:prSet/>
      <dgm:spPr/>
      <dgm:t>
        <a:bodyPr/>
        <a:lstStyle/>
        <a:p>
          <a:endParaRPr lang="en-US"/>
        </a:p>
      </dgm:t>
    </dgm:pt>
    <dgm:pt modelId="{37574897-229B-4DD2-9FDB-E0E9E7BEA249}" type="sibTrans" cxnId="{309E1D51-F3B2-4DDB-82D7-4DA74A1272F6}">
      <dgm:prSet/>
      <dgm:spPr/>
      <dgm:t>
        <a:bodyPr/>
        <a:lstStyle/>
        <a:p>
          <a:endParaRPr lang="en-US"/>
        </a:p>
      </dgm:t>
    </dgm:pt>
    <dgm:pt modelId="{ABAC23AE-34B2-284A-AD55-F9B52C25652F}" type="pres">
      <dgm:prSet presAssocID="{4EC52D67-DA50-41DC-84A3-3DD166ED07F9}" presName="hierChild1" presStyleCnt="0">
        <dgm:presLayoutVars>
          <dgm:chPref val="1"/>
          <dgm:dir/>
          <dgm:animOne val="branch"/>
          <dgm:animLvl val="lvl"/>
          <dgm:resizeHandles/>
        </dgm:presLayoutVars>
      </dgm:prSet>
      <dgm:spPr/>
    </dgm:pt>
    <dgm:pt modelId="{302A3CD4-5A47-8343-9189-AA9E8E59589D}" type="pres">
      <dgm:prSet presAssocID="{31B4A24C-C1DE-42ED-9A89-18B780F864C8}" presName="hierRoot1" presStyleCnt="0"/>
      <dgm:spPr/>
    </dgm:pt>
    <dgm:pt modelId="{AC7F138F-32FD-2246-9DC4-3F037885DA77}" type="pres">
      <dgm:prSet presAssocID="{31B4A24C-C1DE-42ED-9A89-18B780F864C8}" presName="composite" presStyleCnt="0"/>
      <dgm:spPr/>
    </dgm:pt>
    <dgm:pt modelId="{E593DD05-D47A-1E44-A635-374F9F4EF750}" type="pres">
      <dgm:prSet presAssocID="{31B4A24C-C1DE-42ED-9A89-18B780F864C8}" presName="background" presStyleLbl="node0" presStyleIdx="0" presStyleCnt="2"/>
      <dgm:spPr/>
    </dgm:pt>
    <dgm:pt modelId="{4C499100-138D-534F-B9DB-5C366B1D6EC8}" type="pres">
      <dgm:prSet presAssocID="{31B4A24C-C1DE-42ED-9A89-18B780F864C8}" presName="text" presStyleLbl="fgAcc0" presStyleIdx="0" presStyleCnt="2">
        <dgm:presLayoutVars>
          <dgm:chPref val="3"/>
        </dgm:presLayoutVars>
      </dgm:prSet>
      <dgm:spPr/>
    </dgm:pt>
    <dgm:pt modelId="{3DE95A74-CBE3-9D46-8393-6A1B0907649D}" type="pres">
      <dgm:prSet presAssocID="{31B4A24C-C1DE-42ED-9A89-18B780F864C8}" presName="hierChild2" presStyleCnt="0"/>
      <dgm:spPr/>
    </dgm:pt>
    <dgm:pt modelId="{3EA9DE9A-7374-AA49-8C21-B41A31D7BE84}" type="pres">
      <dgm:prSet presAssocID="{C0732E89-EEA7-4759-B074-CC7A4BAB0406}" presName="hierRoot1" presStyleCnt="0"/>
      <dgm:spPr/>
    </dgm:pt>
    <dgm:pt modelId="{571A51D8-783E-CB44-8349-67294D4B5783}" type="pres">
      <dgm:prSet presAssocID="{C0732E89-EEA7-4759-B074-CC7A4BAB0406}" presName="composite" presStyleCnt="0"/>
      <dgm:spPr/>
    </dgm:pt>
    <dgm:pt modelId="{68124576-CE33-F44C-B3A1-FEB3827E9779}" type="pres">
      <dgm:prSet presAssocID="{C0732E89-EEA7-4759-B074-CC7A4BAB0406}" presName="background" presStyleLbl="node0" presStyleIdx="1" presStyleCnt="2"/>
      <dgm:spPr/>
    </dgm:pt>
    <dgm:pt modelId="{1A0637D4-9BEF-3547-B2AC-121C24DE7AF5}" type="pres">
      <dgm:prSet presAssocID="{C0732E89-EEA7-4759-B074-CC7A4BAB0406}" presName="text" presStyleLbl="fgAcc0" presStyleIdx="1" presStyleCnt="2">
        <dgm:presLayoutVars>
          <dgm:chPref val="3"/>
        </dgm:presLayoutVars>
      </dgm:prSet>
      <dgm:spPr/>
    </dgm:pt>
    <dgm:pt modelId="{43587D7F-9CF0-B145-92AA-684086E61B62}" type="pres">
      <dgm:prSet presAssocID="{C0732E89-EEA7-4759-B074-CC7A4BAB0406}" presName="hierChild2" presStyleCnt="0"/>
      <dgm:spPr/>
    </dgm:pt>
  </dgm:ptLst>
  <dgm:cxnLst>
    <dgm:cxn modelId="{309E1D51-F3B2-4DDB-82D7-4DA74A1272F6}" srcId="{4EC52D67-DA50-41DC-84A3-3DD166ED07F9}" destId="{C0732E89-EEA7-4759-B074-CC7A4BAB0406}" srcOrd="1" destOrd="0" parTransId="{D7E069D2-F52A-45F5-9E7D-6971562D1E4A}" sibTransId="{37574897-229B-4DD2-9FDB-E0E9E7BEA249}"/>
    <dgm:cxn modelId="{348EDC52-240E-DF4E-B102-D4526B70F50B}" type="presOf" srcId="{C0732E89-EEA7-4759-B074-CC7A4BAB0406}" destId="{1A0637D4-9BEF-3547-B2AC-121C24DE7AF5}" srcOrd="0" destOrd="0" presId="urn:microsoft.com/office/officeart/2005/8/layout/hierarchy1"/>
    <dgm:cxn modelId="{C4E3B25C-413A-4DA9-B3CD-7079C9F85776}" srcId="{4EC52D67-DA50-41DC-84A3-3DD166ED07F9}" destId="{31B4A24C-C1DE-42ED-9A89-18B780F864C8}" srcOrd="0" destOrd="0" parTransId="{77A0D0EE-52FB-4215-B486-CECDB7353BCA}" sibTransId="{F900B492-CDFE-4E65-A676-BB505CD74587}"/>
    <dgm:cxn modelId="{F37098C2-5C62-EA4D-97B0-ECDAF2BC5276}" type="presOf" srcId="{4EC52D67-DA50-41DC-84A3-3DD166ED07F9}" destId="{ABAC23AE-34B2-284A-AD55-F9B52C25652F}" srcOrd="0" destOrd="0" presId="urn:microsoft.com/office/officeart/2005/8/layout/hierarchy1"/>
    <dgm:cxn modelId="{6F64C4FC-9F00-1443-B201-ECFB172F4D0B}" type="presOf" srcId="{31B4A24C-C1DE-42ED-9A89-18B780F864C8}" destId="{4C499100-138D-534F-B9DB-5C366B1D6EC8}" srcOrd="0" destOrd="0" presId="urn:microsoft.com/office/officeart/2005/8/layout/hierarchy1"/>
    <dgm:cxn modelId="{A029807C-7B19-A743-92DD-563022D44EFB}" type="presParOf" srcId="{ABAC23AE-34B2-284A-AD55-F9B52C25652F}" destId="{302A3CD4-5A47-8343-9189-AA9E8E59589D}" srcOrd="0" destOrd="0" presId="urn:microsoft.com/office/officeart/2005/8/layout/hierarchy1"/>
    <dgm:cxn modelId="{AD9834E0-49E5-1448-8FEC-325AF658CE91}" type="presParOf" srcId="{302A3CD4-5A47-8343-9189-AA9E8E59589D}" destId="{AC7F138F-32FD-2246-9DC4-3F037885DA77}" srcOrd="0" destOrd="0" presId="urn:microsoft.com/office/officeart/2005/8/layout/hierarchy1"/>
    <dgm:cxn modelId="{E7B6AA36-735D-F344-8F13-A8F40E8004E5}" type="presParOf" srcId="{AC7F138F-32FD-2246-9DC4-3F037885DA77}" destId="{E593DD05-D47A-1E44-A635-374F9F4EF750}" srcOrd="0" destOrd="0" presId="urn:microsoft.com/office/officeart/2005/8/layout/hierarchy1"/>
    <dgm:cxn modelId="{D7514296-890E-DD49-B031-89386D5F2372}" type="presParOf" srcId="{AC7F138F-32FD-2246-9DC4-3F037885DA77}" destId="{4C499100-138D-534F-B9DB-5C366B1D6EC8}" srcOrd="1" destOrd="0" presId="urn:microsoft.com/office/officeart/2005/8/layout/hierarchy1"/>
    <dgm:cxn modelId="{F9119839-B0DB-8441-8048-9BC5CF8036C0}" type="presParOf" srcId="{302A3CD4-5A47-8343-9189-AA9E8E59589D}" destId="{3DE95A74-CBE3-9D46-8393-6A1B0907649D}" srcOrd="1" destOrd="0" presId="urn:microsoft.com/office/officeart/2005/8/layout/hierarchy1"/>
    <dgm:cxn modelId="{D7E48E05-769C-BB4A-AB4C-4E7160884F01}" type="presParOf" srcId="{ABAC23AE-34B2-284A-AD55-F9B52C25652F}" destId="{3EA9DE9A-7374-AA49-8C21-B41A31D7BE84}" srcOrd="1" destOrd="0" presId="urn:microsoft.com/office/officeart/2005/8/layout/hierarchy1"/>
    <dgm:cxn modelId="{77A5EC6F-264F-214E-818F-8D61DA003958}" type="presParOf" srcId="{3EA9DE9A-7374-AA49-8C21-B41A31D7BE84}" destId="{571A51D8-783E-CB44-8349-67294D4B5783}" srcOrd="0" destOrd="0" presId="urn:microsoft.com/office/officeart/2005/8/layout/hierarchy1"/>
    <dgm:cxn modelId="{174F38F6-4946-1746-994B-0C678485AB70}" type="presParOf" srcId="{571A51D8-783E-CB44-8349-67294D4B5783}" destId="{68124576-CE33-F44C-B3A1-FEB3827E9779}" srcOrd="0" destOrd="0" presId="urn:microsoft.com/office/officeart/2005/8/layout/hierarchy1"/>
    <dgm:cxn modelId="{2CCDAAAA-9303-2E47-A86B-5FA5588A15C6}" type="presParOf" srcId="{571A51D8-783E-CB44-8349-67294D4B5783}" destId="{1A0637D4-9BEF-3547-B2AC-121C24DE7AF5}" srcOrd="1" destOrd="0" presId="urn:microsoft.com/office/officeart/2005/8/layout/hierarchy1"/>
    <dgm:cxn modelId="{C2DC38BA-FDC3-E844-833C-3BC9D6A94D63}" type="presParOf" srcId="{3EA9DE9A-7374-AA49-8C21-B41A31D7BE84}" destId="{43587D7F-9CF0-B145-92AA-684086E61B62}"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261CB-F877-4030-9C92-05BF6733D1DD}"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104C602-957F-4163-AAFA-14C4D7E14D7F}">
      <dgm:prSet/>
      <dgm:spPr/>
      <dgm:t>
        <a:bodyPr/>
        <a:lstStyle/>
        <a:p>
          <a:r>
            <a:rPr lang="en-US"/>
            <a:t>Trough Machine Learning,IBM researchers trained Watson by giving it thousands of </a:t>
          </a:r>
          <a:r>
            <a:rPr lang="en-US" i="1"/>
            <a:t>Jeopardy!</a:t>
          </a:r>
          <a:r>
            <a:rPr lang="en-US"/>
            <a:t> clues and responses that were labeled as correct or incorrect.</a:t>
          </a:r>
        </a:p>
      </dgm:t>
    </dgm:pt>
    <dgm:pt modelId="{0E53E231-1AE2-4E2D-9E0A-E781F84D1A36}" type="parTrans" cxnId="{90115D73-F38C-4052-AFD9-B4CCFEA5592F}">
      <dgm:prSet/>
      <dgm:spPr/>
      <dgm:t>
        <a:bodyPr/>
        <a:lstStyle/>
        <a:p>
          <a:endParaRPr lang="en-US"/>
        </a:p>
      </dgm:t>
    </dgm:pt>
    <dgm:pt modelId="{7FDA7C67-5FCB-478E-A051-38805DF6AD22}" type="sibTrans" cxnId="{90115D73-F38C-4052-AFD9-B4CCFEA5592F}">
      <dgm:prSet/>
      <dgm:spPr/>
      <dgm:t>
        <a:bodyPr/>
        <a:lstStyle/>
        <a:p>
          <a:endParaRPr lang="en-US"/>
        </a:p>
      </dgm:t>
    </dgm:pt>
    <dgm:pt modelId="{2312F70B-F613-4C8E-A5B4-B7BAC7AB7EBB}">
      <dgm:prSet/>
      <dgm:spPr/>
      <dgm:t>
        <a:bodyPr/>
        <a:lstStyle/>
        <a:p>
          <a:r>
            <a:rPr lang="en-US"/>
            <a:t>In this complex data set, the AI discovered patterns and made a model for how to get from an input (a clue) to an output (a correct response).</a:t>
          </a:r>
        </a:p>
      </dgm:t>
    </dgm:pt>
    <dgm:pt modelId="{42038D22-D31A-4C35-9D0B-04FEFA8B4AF0}" type="parTrans" cxnId="{4FDDB52E-DBC3-46CF-9535-B996E047CBB6}">
      <dgm:prSet/>
      <dgm:spPr/>
      <dgm:t>
        <a:bodyPr/>
        <a:lstStyle/>
        <a:p>
          <a:endParaRPr lang="en-US"/>
        </a:p>
      </dgm:t>
    </dgm:pt>
    <dgm:pt modelId="{BAC786F8-28CB-4407-B0EB-3FDE427A96F7}" type="sibTrans" cxnId="{4FDDB52E-DBC3-46CF-9535-B996E047CBB6}">
      <dgm:prSet/>
      <dgm:spPr/>
      <dgm:t>
        <a:bodyPr/>
        <a:lstStyle/>
        <a:p>
          <a:endParaRPr lang="en-US"/>
        </a:p>
      </dgm:t>
    </dgm:pt>
    <dgm:pt modelId="{AD094C45-F81E-6241-BED5-29499E4D2046}" type="pres">
      <dgm:prSet presAssocID="{A17261CB-F877-4030-9C92-05BF6733D1DD}" presName="hierChild1" presStyleCnt="0">
        <dgm:presLayoutVars>
          <dgm:chPref val="1"/>
          <dgm:dir/>
          <dgm:animOne val="branch"/>
          <dgm:animLvl val="lvl"/>
          <dgm:resizeHandles/>
        </dgm:presLayoutVars>
      </dgm:prSet>
      <dgm:spPr/>
    </dgm:pt>
    <dgm:pt modelId="{A5A0AAB9-6228-0D4D-B6DC-EBC98B6E2835}" type="pres">
      <dgm:prSet presAssocID="{7104C602-957F-4163-AAFA-14C4D7E14D7F}" presName="hierRoot1" presStyleCnt="0"/>
      <dgm:spPr/>
    </dgm:pt>
    <dgm:pt modelId="{06712CE6-6949-D24A-A3F7-75CE38CEBECB}" type="pres">
      <dgm:prSet presAssocID="{7104C602-957F-4163-AAFA-14C4D7E14D7F}" presName="composite" presStyleCnt="0"/>
      <dgm:spPr/>
    </dgm:pt>
    <dgm:pt modelId="{78094657-90B8-6B41-A9D9-DD3DF9580FA4}" type="pres">
      <dgm:prSet presAssocID="{7104C602-957F-4163-AAFA-14C4D7E14D7F}" presName="background" presStyleLbl="node0" presStyleIdx="0" presStyleCnt="2"/>
      <dgm:spPr/>
    </dgm:pt>
    <dgm:pt modelId="{C7F07FE5-B51A-BB47-9780-0631274ED903}" type="pres">
      <dgm:prSet presAssocID="{7104C602-957F-4163-AAFA-14C4D7E14D7F}" presName="text" presStyleLbl="fgAcc0" presStyleIdx="0" presStyleCnt="2">
        <dgm:presLayoutVars>
          <dgm:chPref val="3"/>
        </dgm:presLayoutVars>
      </dgm:prSet>
      <dgm:spPr/>
    </dgm:pt>
    <dgm:pt modelId="{DC81BD23-A550-F740-A1C7-101FDC7EE694}" type="pres">
      <dgm:prSet presAssocID="{7104C602-957F-4163-AAFA-14C4D7E14D7F}" presName="hierChild2" presStyleCnt="0"/>
      <dgm:spPr/>
    </dgm:pt>
    <dgm:pt modelId="{0B2613F6-D650-534B-88C3-C73662246558}" type="pres">
      <dgm:prSet presAssocID="{2312F70B-F613-4C8E-A5B4-B7BAC7AB7EBB}" presName="hierRoot1" presStyleCnt="0"/>
      <dgm:spPr/>
    </dgm:pt>
    <dgm:pt modelId="{7959CCAA-A2F0-5548-A1AF-AED8DA7D138E}" type="pres">
      <dgm:prSet presAssocID="{2312F70B-F613-4C8E-A5B4-B7BAC7AB7EBB}" presName="composite" presStyleCnt="0"/>
      <dgm:spPr/>
    </dgm:pt>
    <dgm:pt modelId="{6B523950-FA35-AA4C-84DB-169FAC81F43B}" type="pres">
      <dgm:prSet presAssocID="{2312F70B-F613-4C8E-A5B4-B7BAC7AB7EBB}" presName="background" presStyleLbl="node0" presStyleIdx="1" presStyleCnt="2"/>
      <dgm:spPr/>
    </dgm:pt>
    <dgm:pt modelId="{989F103C-E976-1046-B7B2-46107D5C818C}" type="pres">
      <dgm:prSet presAssocID="{2312F70B-F613-4C8E-A5B4-B7BAC7AB7EBB}" presName="text" presStyleLbl="fgAcc0" presStyleIdx="1" presStyleCnt="2">
        <dgm:presLayoutVars>
          <dgm:chPref val="3"/>
        </dgm:presLayoutVars>
      </dgm:prSet>
      <dgm:spPr/>
    </dgm:pt>
    <dgm:pt modelId="{50619F52-7354-9643-BC50-35E4722986F6}" type="pres">
      <dgm:prSet presAssocID="{2312F70B-F613-4C8E-A5B4-B7BAC7AB7EBB}" presName="hierChild2" presStyleCnt="0"/>
      <dgm:spPr/>
    </dgm:pt>
  </dgm:ptLst>
  <dgm:cxnLst>
    <dgm:cxn modelId="{4FDDB52E-DBC3-46CF-9535-B996E047CBB6}" srcId="{A17261CB-F877-4030-9C92-05BF6733D1DD}" destId="{2312F70B-F613-4C8E-A5B4-B7BAC7AB7EBB}" srcOrd="1" destOrd="0" parTransId="{42038D22-D31A-4C35-9D0B-04FEFA8B4AF0}" sibTransId="{BAC786F8-28CB-4407-B0EB-3FDE427A96F7}"/>
    <dgm:cxn modelId="{DC358038-E1BC-F74F-BF04-83932F327DE5}" type="presOf" srcId="{A17261CB-F877-4030-9C92-05BF6733D1DD}" destId="{AD094C45-F81E-6241-BED5-29499E4D2046}" srcOrd="0" destOrd="0" presId="urn:microsoft.com/office/officeart/2005/8/layout/hierarchy1"/>
    <dgm:cxn modelId="{C36C4068-254D-9646-B4F0-814EE8C418F7}" type="presOf" srcId="{7104C602-957F-4163-AAFA-14C4D7E14D7F}" destId="{C7F07FE5-B51A-BB47-9780-0631274ED903}" srcOrd="0" destOrd="0" presId="urn:microsoft.com/office/officeart/2005/8/layout/hierarchy1"/>
    <dgm:cxn modelId="{90115D73-F38C-4052-AFD9-B4CCFEA5592F}" srcId="{A17261CB-F877-4030-9C92-05BF6733D1DD}" destId="{7104C602-957F-4163-AAFA-14C4D7E14D7F}" srcOrd="0" destOrd="0" parTransId="{0E53E231-1AE2-4E2D-9E0A-E781F84D1A36}" sibTransId="{7FDA7C67-5FCB-478E-A051-38805DF6AD22}"/>
    <dgm:cxn modelId="{A8A6A9F5-DB82-724E-A93B-81CCFDC18DD8}" type="presOf" srcId="{2312F70B-F613-4C8E-A5B4-B7BAC7AB7EBB}" destId="{989F103C-E976-1046-B7B2-46107D5C818C}" srcOrd="0" destOrd="0" presId="urn:microsoft.com/office/officeart/2005/8/layout/hierarchy1"/>
    <dgm:cxn modelId="{51388BDE-E5FF-8246-BEDE-FD9D19D9BDE4}" type="presParOf" srcId="{AD094C45-F81E-6241-BED5-29499E4D2046}" destId="{A5A0AAB9-6228-0D4D-B6DC-EBC98B6E2835}" srcOrd="0" destOrd="0" presId="urn:microsoft.com/office/officeart/2005/8/layout/hierarchy1"/>
    <dgm:cxn modelId="{0458C53E-E9DF-5041-B7CF-63751DE0310C}" type="presParOf" srcId="{A5A0AAB9-6228-0D4D-B6DC-EBC98B6E2835}" destId="{06712CE6-6949-D24A-A3F7-75CE38CEBECB}" srcOrd="0" destOrd="0" presId="urn:microsoft.com/office/officeart/2005/8/layout/hierarchy1"/>
    <dgm:cxn modelId="{EB068D00-2EAE-6347-9434-4FBBE7BA1CE2}" type="presParOf" srcId="{06712CE6-6949-D24A-A3F7-75CE38CEBECB}" destId="{78094657-90B8-6B41-A9D9-DD3DF9580FA4}" srcOrd="0" destOrd="0" presId="urn:microsoft.com/office/officeart/2005/8/layout/hierarchy1"/>
    <dgm:cxn modelId="{2CC4D9FB-0D76-C342-8CC9-4617C3A41C68}" type="presParOf" srcId="{06712CE6-6949-D24A-A3F7-75CE38CEBECB}" destId="{C7F07FE5-B51A-BB47-9780-0631274ED903}" srcOrd="1" destOrd="0" presId="urn:microsoft.com/office/officeart/2005/8/layout/hierarchy1"/>
    <dgm:cxn modelId="{C57C3C28-B4C3-934D-B212-360BA6C0B91A}" type="presParOf" srcId="{A5A0AAB9-6228-0D4D-B6DC-EBC98B6E2835}" destId="{DC81BD23-A550-F740-A1C7-101FDC7EE694}" srcOrd="1" destOrd="0" presId="urn:microsoft.com/office/officeart/2005/8/layout/hierarchy1"/>
    <dgm:cxn modelId="{7D2272B9-1370-7346-9C80-6F21BD47F7FF}" type="presParOf" srcId="{AD094C45-F81E-6241-BED5-29499E4D2046}" destId="{0B2613F6-D650-534B-88C3-C73662246558}" srcOrd="1" destOrd="0" presId="urn:microsoft.com/office/officeart/2005/8/layout/hierarchy1"/>
    <dgm:cxn modelId="{E52339E0-1D75-214C-BC15-9D3087837C69}" type="presParOf" srcId="{0B2613F6-D650-534B-88C3-C73662246558}" destId="{7959CCAA-A2F0-5548-A1AF-AED8DA7D138E}" srcOrd="0" destOrd="0" presId="urn:microsoft.com/office/officeart/2005/8/layout/hierarchy1"/>
    <dgm:cxn modelId="{D12CE5A6-0B58-4946-ABB3-ED1EA3964ED9}" type="presParOf" srcId="{7959CCAA-A2F0-5548-A1AF-AED8DA7D138E}" destId="{6B523950-FA35-AA4C-84DB-169FAC81F43B}" srcOrd="0" destOrd="0" presId="urn:microsoft.com/office/officeart/2005/8/layout/hierarchy1"/>
    <dgm:cxn modelId="{FE1951FC-36BE-3041-8735-9074D64A058D}" type="presParOf" srcId="{7959CCAA-A2F0-5548-A1AF-AED8DA7D138E}" destId="{989F103C-E976-1046-B7B2-46107D5C818C}" srcOrd="1" destOrd="0" presId="urn:microsoft.com/office/officeart/2005/8/layout/hierarchy1"/>
    <dgm:cxn modelId="{9BDDD136-2C49-B548-9924-C919B52851FF}" type="presParOf" srcId="{0B2613F6-D650-534B-88C3-C73662246558}" destId="{50619F52-7354-9643-BC50-35E4722986F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13B621-563B-4446-A86D-9EC897F87C89}"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B2EFA3D-FA89-4E10-9EDB-B6E01347C1D3}">
      <dgm:prSet/>
      <dgm:spPr/>
      <dgm:t>
        <a:bodyPr/>
        <a:lstStyle/>
        <a:p>
          <a:r>
            <a:rPr lang="en-US"/>
            <a:t>While some of that data can be easily digested by machines, such as lab results and vital-sign measurements, the bulk of it is “unstructured” information, such as doctor’s notes and hospital discharge summaries. </a:t>
          </a:r>
        </a:p>
      </dgm:t>
    </dgm:pt>
    <dgm:pt modelId="{F702B214-A1B9-4546-8BC7-F1C54B772059}" type="parTrans" cxnId="{ECB48AC8-3600-4128-8A34-3A92338A3EA4}">
      <dgm:prSet/>
      <dgm:spPr/>
      <dgm:t>
        <a:bodyPr/>
        <a:lstStyle/>
        <a:p>
          <a:endParaRPr lang="en-US"/>
        </a:p>
      </dgm:t>
    </dgm:pt>
    <dgm:pt modelId="{773D5377-990D-4850-9FDF-394C67A66F60}" type="sibTrans" cxnId="{ECB48AC8-3600-4128-8A34-3A92338A3EA4}">
      <dgm:prSet/>
      <dgm:spPr/>
      <dgm:t>
        <a:bodyPr/>
        <a:lstStyle/>
        <a:p>
          <a:endParaRPr lang="en-US"/>
        </a:p>
      </dgm:t>
    </dgm:pt>
    <dgm:pt modelId="{BEBDFE4A-8EC5-40AE-9DDD-EFD5B18E159B}">
      <dgm:prSet/>
      <dgm:spPr/>
      <dgm:t>
        <a:bodyPr/>
        <a:lstStyle/>
        <a:p>
          <a:r>
            <a:rPr lang="en-US"/>
            <a:t>That narrative text accounts for about 80 percent of a typical patient’s record—and it’s a stew of jargon, shorthand, and subjective statements.</a:t>
          </a:r>
        </a:p>
      </dgm:t>
    </dgm:pt>
    <dgm:pt modelId="{DFF7D106-4343-4802-8BFD-2229950D7AB7}" type="parTrans" cxnId="{3756DF55-4733-4AA3-B26C-5F997DDE1237}">
      <dgm:prSet/>
      <dgm:spPr/>
      <dgm:t>
        <a:bodyPr/>
        <a:lstStyle/>
        <a:p>
          <a:endParaRPr lang="en-US"/>
        </a:p>
      </dgm:t>
    </dgm:pt>
    <dgm:pt modelId="{BEB7E778-26C2-4495-8D57-E9727DCF9BA9}" type="sibTrans" cxnId="{3756DF55-4733-4AA3-B26C-5F997DDE1237}">
      <dgm:prSet/>
      <dgm:spPr/>
      <dgm:t>
        <a:bodyPr/>
        <a:lstStyle/>
        <a:p>
          <a:endParaRPr lang="en-US"/>
        </a:p>
      </dgm:t>
    </dgm:pt>
    <dgm:pt modelId="{5BE1D012-E0BA-402F-9EEF-783CD36E6CBE}" type="pres">
      <dgm:prSet presAssocID="{4B13B621-563B-4446-A86D-9EC897F87C89}" presName="root" presStyleCnt="0">
        <dgm:presLayoutVars>
          <dgm:dir/>
          <dgm:resizeHandles val="exact"/>
        </dgm:presLayoutVars>
      </dgm:prSet>
      <dgm:spPr/>
    </dgm:pt>
    <dgm:pt modelId="{B455B60F-A9E1-48C8-B2BA-D5CA9FF2E9C2}" type="pres">
      <dgm:prSet presAssocID="{EB2EFA3D-FA89-4E10-9EDB-B6E01347C1D3}" presName="compNode" presStyleCnt="0"/>
      <dgm:spPr/>
    </dgm:pt>
    <dgm:pt modelId="{B21903D2-308A-4825-980D-B731BF4D93A4}" type="pres">
      <dgm:prSet presAssocID="{EB2EFA3D-FA89-4E10-9EDB-B6E01347C1D3}" presName="bgRect" presStyleLbl="bgShp" presStyleIdx="0" presStyleCnt="2"/>
      <dgm:spPr/>
    </dgm:pt>
    <dgm:pt modelId="{7106B2ED-6C69-4571-9FEE-D1B361CD5BAC}" type="pres">
      <dgm:prSet presAssocID="{EB2EFA3D-FA89-4E10-9EDB-B6E01347C1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F8C8FADE-21A1-4E7F-8CEC-60B8AE8E77D4}" type="pres">
      <dgm:prSet presAssocID="{EB2EFA3D-FA89-4E10-9EDB-B6E01347C1D3}" presName="spaceRect" presStyleCnt="0"/>
      <dgm:spPr/>
    </dgm:pt>
    <dgm:pt modelId="{30347081-F9E2-4767-A728-E22AA1742278}" type="pres">
      <dgm:prSet presAssocID="{EB2EFA3D-FA89-4E10-9EDB-B6E01347C1D3}" presName="parTx" presStyleLbl="revTx" presStyleIdx="0" presStyleCnt="2">
        <dgm:presLayoutVars>
          <dgm:chMax val="0"/>
          <dgm:chPref val="0"/>
        </dgm:presLayoutVars>
      </dgm:prSet>
      <dgm:spPr/>
    </dgm:pt>
    <dgm:pt modelId="{EE921AFD-DCB6-4184-A889-4D9C794D2FA4}" type="pres">
      <dgm:prSet presAssocID="{773D5377-990D-4850-9FDF-394C67A66F60}" presName="sibTrans" presStyleCnt="0"/>
      <dgm:spPr/>
    </dgm:pt>
    <dgm:pt modelId="{0FC052BD-8D89-4279-8B4B-D0F0CC733623}" type="pres">
      <dgm:prSet presAssocID="{BEBDFE4A-8EC5-40AE-9DDD-EFD5B18E159B}" presName="compNode" presStyleCnt="0"/>
      <dgm:spPr/>
    </dgm:pt>
    <dgm:pt modelId="{23C5D95A-C7B5-4AED-AD81-0640C7A900D7}" type="pres">
      <dgm:prSet presAssocID="{BEBDFE4A-8EC5-40AE-9DDD-EFD5B18E159B}" presName="bgRect" presStyleLbl="bgShp" presStyleIdx="1" presStyleCnt="2"/>
      <dgm:spPr/>
    </dgm:pt>
    <dgm:pt modelId="{F864EF1D-2A0F-4E19-ABA5-240862C353CE}" type="pres">
      <dgm:prSet presAssocID="{BEBDFE4A-8EC5-40AE-9DDD-EFD5B18E15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4089EA5A-7FE1-4D78-8DE7-AEF82134D88F}" type="pres">
      <dgm:prSet presAssocID="{BEBDFE4A-8EC5-40AE-9DDD-EFD5B18E159B}" presName="spaceRect" presStyleCnt="0"/>
      <dgm:spPr/>
    </dgm:pt>
    <dgm:pt modelId="{5B2C9C2E-4D6A-4882-8E50-41A0BDDA2813}" type="pres">
      <dgm:prSet presAssocID="{BEBDFE4A-8EC5-40AE-9DDD-EFD5B18E159B}" presName="parTx" presStyleLbl="revTx" presStyleIdx="1" presStyleCnt="2">
        <dgm:presLayoutVars>
          <dgm:chMax val="0"/>
          <dgm:chPref val="0"/>
        </dgm:presLayoutVars>
      </dgm:prSet>
      <dgm:spPr/>
    </dgm:pt>
  </dgm:ptLst>
  <dgm:cxnLst>
    <dgm:cxn modelId="{B1012F2E-8054-48CE-8506-647AE59A460E}" type="presOf" srcId="{BEBDFE4A-8EC5-40AE-9DDD-EFD5B18E159B}" destId="{5B2C9C2E-4D6A-4882-8E50-41A0BDDA2813}" srcOrd="0" destOrd="0" presId="urn:microsoft.com/office/officeart/2018/2/layout/IconVerticalSolidList"/>
    <dgm:cxn modelId="{CA725947-10BA-45FA-8F71-C53AA9C5A32A}" type="presOf" srcId="{EB2EFA3D-FA89-4E10-9EDB-B6E01347C1D3}" destId="{30347081-F9E2-4767-A728-E22AA1742278}" srcOrd="0" destOrd="0" presId="urn:microsoft.com/office/officeart/2018/2/layout/IconVerticalSolidList"/>
    <dgm:cxn modelId="{3756DF55-4733-4AA3-B26C-5F997DDE1237}" srcId="{4B13B621-563B-4446-A86D-9EC897F87C89}" destId="{BEBDFE4A-8EC5-40AE-9DDD-EFD5B18E159B}" srcOrd="1" destOrd="0" parTransId="{DFF7D106-4343-4802-8BFD-2229950D7AB7}" sibTransId="{BEB7E778-26C2-4495-8D57-E9727DCF9BA9}"/>
    <dgm:cxn modelId="{B6AEBBB3-B8B5-40E8-AC54-E61E502B0EF6}" type="presOf" srcId="{4B13B621-563B-4446-A86D-9EC897F87C89}" destId="{5BE1D012-E0BA-402F-9EEF-783CD36E6CBE}" srcOrd="0" destOrd="0" presId="urn:microsoft.com/office/officeart/2018/2/layout/IconVerticalSolidList"/>
    <dgm:cxn modelId="{ECB48AC8-3600-4128-8A34-3A92338A3EA4}" srcId="{4B13B621-563B-4446-A86D-9EC897F87C89}" destId="{EB2EFA3D-FA89-4E10-9EDB-B6E01347C1D3}" srcOrd="0" destOrd="0" parTransId="{F702B214-A1B9-4546-8BC7-F1C54B772059}" sibTransId="{773D5377-990D-4850-9FDF-394C67A66F60}"/>
    <dgm:cxn modelId="{C2A3624D-B372-4EE0-89F4-0E55AECC6F5B}" type="presParOf" srcId="{5BE1D012-E0BA-402F-9EEF-783CD36E6CBE}" destId="{B455B60F-A9E1-48C8-B2BA-D5CA9FF2E9C2}" srcOrd="0" destOrd="0" presId="urn:microsoft.com/office/officeart/2018/2/layout/IconVerticalSolidList"/>
    <dgm:cxn modelId="{71471812-51DE-4F51-B34D-A81D10547B34}" type="presParOf" srcId="{B455B60F-A9E1-48C8-B2BA-D5CA9FF2E9C2}" destId="{B21903D2-308A-4825-980D-B731BF4D93A4}" srcOrd="0" destOrd="0" presId="urn:microsoft.com/office/officeart/2018/2/layout/IconVerticalSolidList"/>
    <dgm:cxn modelId="{1D711A8F-FF61-4A7C-B361-359B4B9FFDEE}" type="presParOf" srcId="{B455B60F-A9E1-48C8-B2BA-D5CA9FF2E9C2}" destId="{7106B2ED-6C69-4571-9FEE-D1B361CD5BAC}" srcOrd="1" destOrd="0" presId="urn:microsoft.com/office/officeart/2018/2/layout/IconVerticalSolidList"/>
    <dgm:cxn modelId="{AE1C4D82-78CB-4B08-BE72-180941DF1807}" type="presParOf" srcId="{B455B60F-A9E1-48C8-B2BA-D5CA9FF2E9C2}" destId="{F8C8FADE-21A1-4E7F-8CEC-60B8AE8E77D4}" srcOrd="2" destOrd="0" presId="urn:microsoft.com/office/officeart/2018/2/layout/IconVerticalSolidList"/>
    <dgm:cxn modelId="{707D7BF2-1218-46C5-B90A-EC303FE8CB15}" type="presParOf" srcId="{B455B60F-A9E1-48C8-B2BA-D5CA9FF2E9C2}" destId="{30347081-F9E2-4767-A728-E22AA1742278}" srcOrd="3" destOrd="0" presId="urn:microsoft.com/office/officeart/2018/2/layout/IconVerticalSolidList"/>
    <dgm:cxn modelId="{B200DA9E-47E7-4DAB-82F5-07D0DDC77FF4}" type="presParOf" srcId="{5BE1D012-E0BA-402F-9EEF-783CD36E6CBE}" destId="{EE921AFD-DCB6-4184-A889-4D9C794D2FA4}" srcOrd="1" destOrd="0" presId="urn:microsoft.com/office/officeart/2018/2/layout/IconVerticalSolidList"/>
    <dgm:cxn modelId="{F6216D7A-8AB6-4A5E-897B-2CC3EF01E85B}" type="presParOf" srcId="{5BE1D012-E0BA-402F-9EEF-783CD36E6CBE}" destId="{0FC052BD-8D89-4279-8B4B-D0F0CC733623}" srcOrd="2" destOrd="0" presId="urn:microsoft.com/office/officeart/2018/2/layout/IconVerticalSolidList"/>
    <dgm:cxn modelId="{0FB2F832-1252-4C90-AFA4-6EE98C2FDEFE}" type="presParOf" srcId="{0FC052BD-8D89-4279-8B4B-D0F0CC733623}" destId="{23C5D95A-C7B5-4AED-AD81-0640C7A900D7}" srcOrd="0" destOrd="0" presId="urn:microsoft.com/office/officeart/2018/2/layout/IconVerticalSolidList"/>
    <dgm:cxn modelId="{378775CB-9D96-40D1-8C1B-AB9AC004F81B}" type="presParOf" srcId="{0FC052BD-8D89-4279-8B4B-D0F0CC733623}" destId="{F864EF1D-2A0F-4E19-ABA5-240862C353CE}" srcOrd="1" destOrd="0" presId="urn:microsoft.com/office/officeart/2018/2/layout/IconVerticalSolidList"/>
    <dgm:cxn modelId="{C1702A2A-B358-4E8E-867E-B735B9E960B5}" type="presParOf" srcId="{0FC052BD-8D89-4279-8B4B-D0F0CC733623}" destId="{4089EA5A-7FE1-4D78-8DE7-AEF82134D88F}" srcOrd="2" destOrd="0" presId="urn:microsoft.com/office/officeart/2018/2/layout/IconVerticalSolidList"/>
    <dgm:cxn modelId="{36CDFDCC-A4EE-4307-B816-64140FB27731}" type="presParOf" srcId="{0FC052BD-8D89-4279-8B4B-D0F0CC733623}" destId="{5B2C9C2E-4D6A-4882-8E50-41A0BDDA281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3DD05-D47A-1E44-A635-374F9F4EF750}">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99100-138D-534F-B9DB-5C366B1D6EC8}">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IBM’s bold attempt to revolutionize health care began in 2011. The day after Watson thoroughly defeated two human champions in the game of </a:t>
          </a:r>
          <a:r>
            <a:rPr lang="en-US" sz="2600" i="1" kern="1200"/>
            <a:t>Jeopardy!</a:t>
          </a:r>
          <a:endParaRPr lang="en-US" sz="2600" kern="1200"/>
        </a:p>
      </dsp:txBody>
      <dsp:txXfrm>
        <a:off x="678914" y="525899"/>
        <a:ext cx="4067491" cy="2525499"/>
      </dsp:txXfrm>
    </dsp:sp>
    <dsp:sp modelId="{68124576-CE33-F44C-B3A1-FEB3827E9779}">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637D4-9BEF-3547-B2AC-121C24DE7AF5}">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IBM </a:t>
          </a:r>
          <a:r>
            <a:rPr lang="en-US" sz="2600" u="sng" kern="1200">
              <a:hlinkClick xmlns:r="http://schemas.openxmlformats.org/officeDocument/2006/relationships" r:id="rId1"/>
            </a:rPr>
            <a:t>announced a new career path</a:t>
          </a:r>
          <a:r>
            <a:rPr lang="en-US" sz="2600" kern="1200"/>
            <a:t> for its AI quiz-show winner: It would become an AI doctor.</a:t>
          </a: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94657-90B8-6B41-A9D9-DD3DF9580FA4}">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F07FE5-B51A-BB47-9780-0631274ED903}">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Trough Machine Learning,IBM researchers trained Watson by giving it thousands of </a:t>
          </a:r>
          <a:r>
            <a:rPr lang="en-US" sz="2500" i="1" kern="1200"/>
            <a:t>Jeopardy!</a:t>
          </a:r>
          <a:r>
            <a:rPr lang="en-US" sz="2500" kern="1200"/>
            <a:t> clues and responses that were labeled as correct or incorrect.</a:t>
          </a:r>
        </a:p>
      </dsp:txBody>
      <dsp:txXfrm>
        <a:off x="678914" y="525899"/>
        <a:ext cx="4067491" cy="2525499"/>
      </dsp:txXfrm>
    </dsp:sp>
    <dsp:sp modelId="{6B523950-FA35-AA4C-84DB-169FAC81F43B}">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F103C-E976-1046-B7B2-46107D5C818C}">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 this complex data set, the AI discovered patterns and made a model for how to get from an input (a clue) to an output (a correct response).</a:t>
          </a: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903D2-308A-4825-980D-B731BF4D93A4}">
      <dsp:nvSpPr>
        <dsp:cNvPr id="0" name=""/>
        <dsp:cNvSpPr/>
      </dsp:nvSpPr>
      <dsp:spPr>
        <a:xfrm>
          <a:off x="0" y="508846"/>
          <a:ext cx="10119359" cy="939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6B2ED-6C69-4571-9FEE-D1B361CD5BAC}">
      <dsp:nvSpPr>
        <dsp:cNvPr id="0" name=""/>
        <dsp:cNvSpPr/>
      </dsp:nvSpPr>
      <dsp:spPr>
        <a:xfrm>
          <a:off x="284171" y="720213"/>
          <a:ext cx="516675" cy="5166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47081-F9E2-4767-A728-E22AA1742278}">
      <dsp:nvSpPr>
        <dsp:cNvPr id="0" name=""/>
        <dsp:cNvSpPr/>
      </dsp:nvSpPr>
      <dsp:spPr>
        <a:xfrm>
          <a:off x="1085017" y="508846"/>
          <a:ext cx="9034342" cy="93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21" tIns="99421" rIns="99421" bIns="99421" numCol="1" spcCol="1270" anchor="ctr" anchorCtr="0">
          <a:noAutofit/>
        </a:bodyPr>
        <a:lstStyle/>
        <a:p>
          <a:pPr marL="0" lvl="0" indent="0" algn="l" defTabSz="755650">
            <a:lnSpc>
              <a:spcPct val="90000"/>
            </a:lnSpc>
            <a:spcBef>
              <a:spcPct val="0"/>
            </a:spcBef>
            <a:spcAft>
              <a:spcPct val="35000"/>
            </a:spcAft>
            <a:buNone/>
          </a:pPr>
          <a:r>
            <a:rPr lang="en-US" sz="1700" kern="1200"/>
            <a:t>While some of that data can be easily digested by machines, such as lab results and vital-sign measurements, the bulk of it is “unstructured” information, such as doctor’s notes and hospital discharge summaries. </a:t>
          </a:r>
        </a:p>
      </dsp:txBody>
      <dsp:txXfrm>
        <a:off x="1085017" y="508846"/>
        <a:ext cx="9034342" cy="939409"/>
      </dsp:txXfrm>
    </dsp:sp>
    <dsp:sp modelId="{23C5D95A-C7B5-4AED-AD81-0640C7A900D7}">
      <dsp:nvSpPr>
        <dsp:cNvPr id="0" name=""/>
        <dsp:cNvSpPr/>
      </dsp:nvSpPr>
      <dsp:spPr>
        <a:xfrm>
          <a:off x="0" y="1683108"/>
          <a:ext cx="10119359" cy="9394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4EF1D-2A0F-4E19-ABA5-240862C353CE}">
      <dsp:nvSpPr>
        <dsp:cNvPr id="0" name=""/>
        <dsp:cNvSpPr/>
      </dsp:nvSpPr>
      <dsp:spPr>
        <a:xfrm>
          <a:off x="284171" y="1894475"/>
          <a:ext cx="516675" cy="5166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2C9C2E-4D6A-4882-8E50-41A0BDDA2813}">
      <dsp:nvSpPr>
        <dsp:cNvPr id="0" name=""/>
        <dsp:cNvSpPr/>
      </dsp:nvSpPr>
      <dsp:spPr>
        <a:xfrm>
          <a:off x="1085017" y="1683108"/>
          <a:ext cx="9034342" cy="93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421" tIns="99421" rIns="99421" bIns="99421" numCol="1" spcCol="1270" anchor="ctr" anchorCtr="0">
          <a:noAutofit/>
        </a:bodyPr>
        <a:lstStyle/>
        <a:p>
          <a:pPr marL="0" lvl="0" indent="0" algn="l" defTabSz="755650">
            <a:lnSpc>
              <a:spcPct val="90000"/>
            </a:lnSpc>
            <a:spcBef>
              <a:spcPct val="0"/>
            </a:spcBef>
            <a:spcAft>
              <a:spcPct val="35000"/>
            </a:spcAft>
            <a:buNone/>
          </a:pPr>
          <a:r>
            <a:rPr lang="en-US" sz="1700" kern="1200"/>
            <a:t>That narrative text accounts for about 80 percent of a typical patient’s record—and it’s a stew of jargon, shorthand, and subjective statements.</a:t>
          </a:r>
        </a:p>
      </dsp:txBody>
      <dsp:txXfrm>
        <a:off x="1085017" y="1683108"/>
        <a:ext cx="9034342" cy="9394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3B353-14A6-274A-950A-9ACB44B50F78}" type="datetimeFigureOut">
              <a:rPr lang="en-US" smtClean="0"/>
              <a:t>6/6/19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58780-8EA6-2148-A505-B8E6B74B28D2}" type="slidenum">
              <a:rPr lang="en-US" smtClean="0"/>
              <a:t>‹#›</a:t>
            </a:fld>
            <a:endParaRPr lang="en-US"/>
          </a:p>
        </p:txBody>
      </p:sp>
    </p:spTree>
    <p:extLst>
      <p:ext uri="{BB962C8B-B14F-4D97-AF65-F5344CB8AC3E}">
        <p14:creationId xmlns:p14="http://schemas.microsoft.com/office/powerpoint/2010/main" val="3641384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F58780-8EA6-2148-A505-B8E6B74B28D2}" type="slidenum">
              <a:rPr lang="en-US" smtClean="0"/>
              <a:t>1</a:t>
            </a:fld>
            <a:endParaRPr lang="en-US"/>
          </a:p>
        </p:txBody>
      </p:sp>
    </p:spTree>
    <p:extLst>
      <p:ext uri="{BB962C8B-B14F-4D97-AF65-F5344CB8AC3E}">
        <p14:creationId xmlns:p14="http://schemas.microsoft.com/office/powerpoint/2010/main" val="379933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2DC3-2A7F-9A4D-B158-A0A1A48C8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A908E9-7916-E349-BCD5-76A4C1439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F8F3FF-0A8E-E34B-AB83-4E1DBF6BB7FA}"/>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5" name="Footer Placeholder 4">
            <a:extLst>
              <a:ext uri="{FF2B5EF4-FFF2-40B4-BE49-F238E27FC236}">
                <a16:creationId xmlns:a16="http://schemas.microsoft.com/office/drawing/2014/main" id="{C81C8DB4-BA8B-1F4D-855A-65BB53F26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C8186-BC63-2B46-A64D-FCFBE7F34265}"/>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26879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0019-F708-4045-9A8A-E9F698EB1D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726B4-BB67-A04A-8965-9C74BBB1BA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34EAC-5B4E-E640-83A9-53CF33C2B8A6}"/>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5" name="Footer Placeholder 4">
            <a:extLst>
              <a:ext uri="{FF2B5EF4-FFF2-40B4-BE49-F238E27FC236}">
                <a16:creationId xmlns:a16="http://schemas.microsoft.com/office/drawing/2014/main" id="{6D4A0543-E65C-3F40-A138-71AE3E8A2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D20C7-EB79-4F4D-B129-112C6010F7A4}"/>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189704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0636A-3290-0346-8BC9-33B65574ED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0395A2-4A42-9049-81BA-26C297BC5D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F3247-E8EA-8048-8C42-A4DCFEA08FCC}"/>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5" name="Footer Placeholder 4">
            <a:extLst>
              <a:ext uri="{FF2B5EF4-FFF2-40B4-BE49-F238E27FC236}">
                <a16:creationId xmlns:a16="http://schemas.microsoft.com/office/drawing/2014/main" id="{7121D322-1C84-6642-9453-68E5F5271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C3109-6928-4241-A424-4E9CEDFE136E}"/>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299485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F3D0-617B-204C-A517-9AEFF421E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01F7C-36CE-D940-8CA1-0DE98CB759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4263A-FD3B-0040-9D84-5B36DC464931}"/>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5" name="Footer Placeholder 4">
            <a:extLst>
              <a:ext uri="{FF2B5EF4-FFF2-40B4-BE49-F238E27FC236}">
                <a16:creationId xmlns:a16="http://schemas.microsoft.com/office/drawing/2014/main" id="{094B42C3-9DC2-8949-92D6-B8341B0BB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90134-582F-004A-8256-534BCD1C36C2}"/>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174599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8C25-BB94-534D-BCD4-18AFCCE6B8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3D0980-B579-2747-80EA-3E973AD2BD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D63CD8-ABCE-FA4B-A6E3-1F92D160EB81}"/>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5" name="Footer Placeholder 4">
            <a:extLst>
              <a:ext uri="{FF2B5EF4-FFF2-40B4-BE49-F238E27FC236}">
                <a16:creationId xmlns:a16="http://schemas.microsoft.com/office/drawing/2014/main" id="{5F1B941C-F2E7-E442-852A-2AEFE05C5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58DAA-21E2-034F-BB9C-5376EB238F9C}"/>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235889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843C-2E92-5742-9636-2B4F530F3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08591-3515-304B-8BC8-FAF08455E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4601EE-70C3-C344-8DB6-9A733536E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CF775-A495-774E-8110-FDADB024E0B6}"/>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6" name="Footer Placeholder 5">
            <a:extLst>
              <a:ext uri="{FF2B5EF4-FFF2-40B4-BE49-F238E27FC236}">
                <a16:creationId xmlns:a16="http://schemas.microsoft.com/office/drawing/2014/main" id="{844262EA-134F-714F-B13F-E9A4D2977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FBEBD-0964-E94A-9E1E-DA483218FF89}"/>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49411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810F-6670-BC46-BD2B-12CF5A7C33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1D7C62-C4F6-154B-8550-811DC9125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208C4A-664E-E341-9B80-A7F6C2630E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1574C6-8825-854D-87A0-C7F664496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D25F48-D657-F540-9FF5-2637E890FD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F37796-BCD8-5D40-B5D8-CE979360FA8B}"/>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8" name="Footer Placeholder 7">
            <a:extLst>
              <a:ext uri="{FF2B5EF4-FFF2-40B4-BE49-F238E27FC236}">
                <a16:creationId xmlns:a16="http://schemas.microsoft.com/office/drawing/2014/main" id="{10EBD4A5-9E49-4944-995C-C5F295FE9E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73766-649B-224B-92C0-19054100C8D6}"/>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74361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E970-68FE-B648-BD43-09B26463CA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4A2A14-440E-1543-8923-E0DFF1D73BEF}"/>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4" name="Footer Placeholder 3">
            <a:extLst>
              <a:ext uri="{FF2B5EF4-FFF2-40B4-BE49-F238E27FC236}">
                <a16:creationId xmlns:a16="http://schemas.microsoft.com/office/drawing/2014/main" id="{B710D3EB-910B-3944-906F-96AF3ED44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D35DD8-822D-D748-94F9-8B8ED55555A9}"/>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03883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DE3430-E8DF-374A-A48D-61761BB17BAA}"/>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3" name="Footer Placeholder 2">
            <a:extLst>
              <a:ext uri="{FF2B5EF4-FFF2-40B4-BE49-F238E27FC236}">
                <a16:creationId xmlns:a16="http://schemas.microsoft.com/office/drawing/2014/main" id="{7ED85985-5D09-624E-9750-3C0F85E5E5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56FC0-0EC5-CB46-AF84-62DB43FC83FC}"/>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82449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CE7D-CAEE-6C41-9257-6CEE4D64D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34A8F9-8338-184F-BAF8-D59BCDF5F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CFDE0-0684-A644-AF96-73152B595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AA6E6-2421-8F46-8BFC-F34949E35B9B}"/>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6" name="Footer Placeholder 5">
            <a:extLst>
              <a:ext uri="{FF2B5EF4-FFF2-40B4-BE49-F238E27FC236}">
                <a16:creationId xmlns:a16="http://schemas.microsoft.com/office/drawing/2014/main" id="{DB65B98D-72F3-5B41-A1A6-0D534E2180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06F2E-BE75-9747-AF66-8EE3DA1BCBD5}"/>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338070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7BBA-38F8-9641-B183-4B82CCCFE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05BC2A-C9CA-3D47-9EFA-7FDECD028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54EB1B-37AF-B74D-82B5-3D0F09E8E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C6128-F140-A448-8D58-AD0E1128213E}"/>
              </a:ext>
            </a:extLst>
          </p:cNvPr>
          <p:cNvSpPr>
            <a:spLocks noGrp="1"/>
          </p:cNvSpPr>
          <p:nvPr>
            <p:ph type="dt" sz="half" idx="10"/>
          </p:nvPr>
        </p:nvSpPr>
        <p:spPr/>
        <p:txBody>
          <a:bodyPr/>
          <a:lstStyle/>
          <a:p>
            <a:fld id="{7EFA02A7-337A-CC41-A717-74E30A175FF5}" type="datetimeFigureOut">
              <a:rPr lang="en-US" smtClean="0"/>
              <a:t>6/6/19</a:t>
            </a:fld>
            <a:endParaRPr lang="en-US"/>
          </a:p>
        </p:txBody>
      </p:sp>
      <p:sp>
        <p:nvSpPr>
          <p:cNvPr id="6" name="Footer Placeholder 5">
            <a:extLst>
              <a:ext uri="{FF2B5EF4-FFF2-40B4-BE49-F238E27FC236}">
                <a16:creationId xmlns:a16="http://schemas.microsoft.com/office/drawing/2014/main" id="{AAABC096-A8BC-AF4D-AA8B-45BB460FD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25980-6758-3A48-9C45-8A0A57A05C4A}"/>
              </a:ext>
            </a:extLst>
          </p:cNvPr>
          <p:cNvSpPr>
            <a:spLocks noGrp="1"/>
          </p:cNvSpPr>
          <p:nvPr>
            <p:ph type="sldNum" sz="quarter" idx="12"/>
          </p:nvPr>
        </p:nvSpPr>
        <p:spPr/>
        <p:txBody>
          <a:bodyPr/>
          <a:lstStyle/>
          <a:p>
            <a:fld id="{38E577B3-09A4-1E4F-BA80-4168A3B0042F}" type="slidenum">
              <a:rPr lang="en-US" smtClean="0"/>
              <a:t>‹#›</a:t>
            </a:fld>
            <a:endParaRPr lang="en-US"/>
          </a:p>
        </p:txBody>
      </p:sp>
    </p:spTree>
    <p:extLst>
      <p:ext uri="{BB962C8B-B14F-4D97-AF65-F5344CB8AC3E}">
        <p14:creationId xmlns:p14="http://schemas.microsoft.com/office/powerpoint/2010/main" val="25193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9D9A6-1D96-BB47-92F7-92201024C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C68CF-43D7-AE47-B14D-BA824CC89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7101C-0C72-1741-B43C-4FE610EFE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A02A7-337A-CC41-A717-74E30A175FF5}" type="datetimeFigureOut">
              <a:rPr lang="en-US" smtClean="0"/>
              <a:t>6/6/19</a:t>
            </a:fld>
            <a:endParaRPr lang="en-US"/>
          </a:p>
        </p:txBody>
      </p:sp>
      <p:sp>
        <p:nvSpPr>
          <p:cNvPr id="5" name="Footer Placeholder 4">
            <a:extLst>
              <a:ext uri="{FF2B5EF4-FFF2-40B4-BE49-F238E27FC236}">
                <a16:creationId xmlns:a16="http://schemas.microsoft.com/office/drawing/2014/main" id="{D2236CC4-C024-7243-8E21-256FECA19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CFE98-E243-7445-8564-8A05C8F98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577B3-09A4-1E4F-BA80-4168A3B0042F}" type="slidenum">
              <a:rPr lang="en-US" smtClean="0"/>
              <a:t>‹#›</a:t>
            </a:fld>
            <a:endParaRPr lang="en-US"/>
          </a:p>
        </p:txBody>
      </p:sp>
    </p:spTree>
    <p:extLst>
      <p:ext uri="{BB962C8B-B14F-4D97-AF65-F5344CB8AC3E}">
        <p14:creationId xmlns:p14="http://schemas.microsoft.com/office/powerpoint/2010/main" val="312360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us-en/marketplace/watson-for-genomic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michael-kelley-405ba5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png"/><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hyperlink" Target="https://www.ibm.com/watson/health/"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8F7D05BA-A5AF-B948-8A82-ABD180575E67}"/>
              </a:ext>
            </a:extLst>
          </p:cNvPr>
          <p:cNvSpPr>
            <a:spLocks noGrp="1"/>
          </p:cNvSpPr>
          <p:nvPr>
            <p:ph type="subTitle" idx="1"/>
          </p:nvPr>
        </p:nvSpPr>
        <p:spPr>
          <a:xfrm>
            <a:off x="1524000" y="4495800"/>
            <a:ext cx="9144000" cy="762000"/>
          </a:xfrm>
        </p:spPr>
        <p:txBody>
          <a:bodyPr>
            <a:normAutofit/>
          </a:bodyPr>
          <a:lstStyle/>
          <a:p>
            <a:r>
              <a:rPr lang="en-US" sz="1800"/>
              <a:t>Fabio Savorgnan, MD</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DA91B9A-9369-FE47-B1FF-743440ED06B5}"/>
              </a:ext>
            </a:extLst>
          </p:cNvPr>
          <p:cNvSpPr>
            <a:spLocks noGrp="1"/>
          </p:cNvSpPr>
          <p:nvPr>
            <p:ph type="ctrTitle"/>
          </p:nvPr>
        </p:nvSpPr>
        <p:spPr>
          <a:xfrm>
            <a:off x="1524000" y="2776538"/>
            <a:ext cx="9144000" cy="1381188"/>
          </a:xfrm>
        </p:spPr>
        <p:txBody>
          <a:bodyPr anchor="ctr">
            <a:normAutofit/>
          </a:bodyPr>
          <a:lstStyle/>
          <a:p>
            <a:r>
              <a:rPr lang="en-US" sz="3100" dirty="0">
                <a:solidFill>
                  <a:schemeClr val="bg2"/>
                </a:solidFill>
              </a:rPr>
              <a:t>How IBM Watson Overpromised and Underdelivered on AI Health Care</a:t>
            </a:r>
            <a:br>
              <a:rPr lang="en-US" sz="3100" dirty="0">
                <a:solidFill>
                  <a:schemeClr val="bg2"/>
                </a:solidFill>
              </a:rPr>
            </a:br>
            <a:endParaRPr lang="en-US" sz="3100" dirty="0">
              <a:solidFill>
                <a:schemeClr val="bg2"/>
              </a:solidFill>
            </a:endParaRPr>
          </a:p>
        </p:txBody>
      </p:sp>
      <p:pic>
        <p:nvPicPr>
          <p:cNvPr id="4" name="Audio 3">
            <a:hlinkClick r:id="" action="ppaction://media"/>
            <a:extLst>
              <a:ext uri="{FF2B5EF4-FFF2-40B4-BE49-F238E27FC236}">
                <a16:creationId xmlns:a16="http://schemas.microsoft.com/office/drawing/2014/main" id="{956AA37A-9D34-2F48-9651-EE3DB02D405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274319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450"/>
    </mc:Choice>
    <mc:Fallback xmlns="">
      <p:transition spd="slow" advTm="24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DC2D35-B369-1C4C-ADD5-447CC18E15E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Kohn</a:t>
            </a:r>
          </a:p>
        </p:txBody>
      </p:sp>
      <p:sp>
        <p:nvSpPr>
          <p:cNvPr id="3" name="Content Placeholder 2">
            <a:extLst>
              <a:ext uri="{FF2B5EF4-FFF2-40B4-BE49-F238E27FC236}">
                <a16:creationId xmlns:a16="http://schemas.microsoft.com/office/drawing/2014/main" id="{CC44FFDE-86F1-1441-BAA2-62665FB433A0}"/>
              </a:ext>
            </a:extLst>
          </p:cNvPr>
          <p:cNvSpPr>
            <a:spLocks noGrp="1"/>
          </p:cNvSpPr>
          <p:nvPr>
            <p:ph idx="1"/>
          </p:nvPr>
        </p:nvSpPr>
        <p:spPr>
          <a:xfrm>
            <a:off x="1179226" y="3092970"/>
            <a:ext cx="9833548" cy="2693976"/>
          </a:xfrm>
        </p:spPr>
        <p:txBody>
          <a:bodyPr>
            <a:normAutofit/>
          </a:bodyPr>
          <a:lstStyle/>
          <a:p>
            <a:r>
              <a:rPr lang="en-US" sz="2000">
                <a:solidFill>
                  <a:srgbClr val="000000"/>
                </a:solidFill>
              </a:rPr>
              <a:t>“The gold standard is not really gold,” Kohn says. AI systems could consider many more factors than will ever be represented in a clinical trial, and could sort patients into many more categories to provide “truly personalized care,”</a:t>
            </a:r>
          </a:p>
          <a:p>
            <a:endParaRPr lang="en-US" sz="2000">
              <a:solidFill>
                <a:srgbClr val="000000"/>
              </a:solidFill>
            </a:endParaRPr>
          </a:p>
        </p:txBody>
      </p:sp>
    </p:spTree>
    <p:extLst>
      <p:ext uri="{BB962C8B-B14F-4D97-AF65-F5344CB8AC3E}">
        <p14:creationId xmlns:p14="http://schemas.microsoft.com/office/powerpoint/2010/main" val="147408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E20B3D-EA7F-0246-977A-9F5CF162406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Genetic Success</a:t>
            </a:r>
          </a:p>
        </p:txBody>
      </p:sp>
      <p:sp>
        <p:nvSpPr>
          <p:cNvPr id="3" name="Content Placeholder 2">
            <a:extLst>
              <a:ext uri="{FF2B5EF4-FFF2-40B4-BE49-F238E27FC236}">
                <a16:creationId xmlns:a16="http://schemas.microsoft.com/office/drawing/2014/main" id="{28FCC45B-24C2-6E4E-936B-29C33DE68BFC}"/>
              </a:ext>
            </a:extLst>
          </p:cNvPr>
          <p:cNvSpPr>
            <a:spLocks noGrp="1"/>
          </p:cNvSpPr>
          <p:nvPr>
            <p:ph idx="1"/>
          </p:nvPr>
        </p:nvSpPr>
        <p:spPr>
          <a:xfrm>
            <a:off x="1179226" y="3092970"/>
            <a:ext cx="9833548" cy="2693976"/>
          </a:xfrm>
        </p:spPr>
        <p:txBody>
          <a:bodyPr>
            <a:normAutofit lnSpcReduction="10000"/>
          </a:bodyPr>
          <a:lstStyle/>
          <a:p>
            <a:r>
              <a:rPr lang="en-US" sz="2000" b="1" dirty="0">
                <a:solidFill>
                  <a:srgbClr val="000000"/>
                </a:solidFill>
              </a:rPr>
              <a:t>Some success stories are emerging </a:t>
            </a:r>
            <a:r>
              <a:rPr lang="en-US" sz="2000" dirty="0">
                <a:solidFill>
                  <a:srgbClr val="000000"/>
                </a:solidFill>
              </a:rPr>
              <a:t>from Watson Health—in certain narrow and controlled applications,</a:t>
            </a:r>
          </a:p>
          <a:p>
            <a:r>
              <a:rPr lang="en-US" sz="2000" dirty="0">
                <a:solidFill>
                  <a:srgbClr val="000000"/>
                </a:solidFill>
              </a:rPr>
              <a:t>the </a:t>
            </a:r>
            <a:r>
              <a:rPr lang="en-US" sz="2000" u="sng" dirty="0">
                <a:solidFill>
                  <a:srgbClr val="000000"/>
                </a:solidFill>
                <a:hlinkClick r:id="rId3"/>
              </a:rPr>
              <a:t>Watson for Genomics </a:t>
            </a:r>
            <a:r>
              <a:rPr lang="en-US" sz="2000" dirty="0">
                <a:solidFill>
                  <a:srgbClr val="000000"/>
                </a:solidFill>
              </a:rPr>
              <a:t>product, which was developed in partnership with the University of North Carolina, Yale University, and other institutions.</a:t>
            </a:r>
          </a:p>
          <a:p>
            <a:r>
              <a:rPr lang="en-US" sz="2000" dirty="0">
                <a:solidFill>
                  <a:srgbClr val="000000"/>
                </a:solidFill>
              </a:rPr>
              <a:t>Watson takes in the file that lists a patient’s genetic mutations, and in just a few minutes it can generate a report that describes all the relevant drugs and clinical trials. </a:t>
            </a:r>
          </a:p>
          <a:p>
            <a:r>
              <a:rPr lang="en-US" sz="2000" dirty="0">
                <a:solidFill>
                  <a:srgbClr val="000000"/>
                </a:solidFill>
              </a:rPr>
              <a:t>The tool doesn’t employ NLP to mine medical records, instead using it only to search textbooks, journal articles, drug approvals, and clinical trial announcements, where it looks for very specific statements.</a:t>
            </a:r>
          </a:p>
          <a:p>
            <a:endParaRPr lang="en-US" sz="2000" dirty="0">
              <a:solidFill>
                <a:srgbClr val="000000"/>
              </a:solidFill>
            </a:endParaRPr>
          </a:p>
        </p:txBody>
      </p:sp>
    </p:spTree>
    <p:extLst>
      <p:ext uri="{BB962C8B-B14F-4D97-AF65-F5344CB8AC3E}">
        <p14:creationId xmlns:p14="http://schemas.microsoft.com/office/powerpoint/2010/main" val="291646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A0E5AF2-2212-7943-B4ED-CF1E0627C28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Kelly Statements</a:t>
            </a:r>
          </a:p>
        </p:txBody>
      </p:sp>
      <p:sp>
        <p:nvSpPr>
          <p:cNvPr id="3" name="Content Placeholder 2">
            <a:extLst>
              <a:ext uri="{FF2B5EF4-FFF2-40B4-BE49-F238E27FC236}">
                <a16:creationId xmlns:a16="http://schemas.microsoft.com/office/drawing/2014/main" id="{CD46FBB9-090B-E045-BC9E-C0FD6D507C68}"/>
              </a:ext>
            </a:extLst>
          </p:cNvPr>
          <p:cNvSpPr>
            <a:spLocks noGrp="1"/>
          </p:cNvSpPr>
          <p:nvPr>
            <p:ph idx="1"/>
          </p:nvPr>
        </p:nvSpPr>
        <p:spPr>
          <a:xfrm>
            <a:off x="1179226" y="3092970"/>
            <a:ext cx="9833548" cy="2693976"/>
          </a:xfrm>
        </p:spPr>
        <p:txBody>
          <a:bodyPr>
            <a:normAutofit/>
          </a:bodyPr>
          <a:lstStyle/>
          <a:p>
            <a:endParaRPr lang="en-US" sz="2000" dirty="0">
              <a:solidFill>
                <a:srgbClr val="000000"/>
              </a:solidFill>
            </a:endParaRPr>
          </a:p>
          <a:p>
            <a:r>
              <a:rPr lang="en-US" sz="2000" dirty="0">
                <a:solidFill>
                  <a:srgbClr val="000000"/>
                </a:solidFill>
              </a:rPr>
              <a:t> </a:t>
            </a:r>
            <a:r>
              <a:rPr lang="en-US" sz="2000" u="sng" dirty="0">
                <a:solidFill>
                  <a:srgbClr val="000000"/>
                </a:solidFill>
                <a:hlinkClick r:id="rId3"/>
              </a:rPr>
              <a:t>Michael Kelley</a:t>
            </a:r>
            <a:r>
              <a:rPr lang="en-US" sz="2000" dirty="0">
                <a:solidFill>
                  <a:srgbClr val="000000"/>
                </a:solidFill>
              </a:rPr>
              <a:t>, the VA’s national program director for oncology.</a:t>
            </a:r>
          </a:p>
          <a:p>
            <a:pPr lvl="1"/>
            <a:r>
              <a:rPr lang="en-US" sz="2000" dirty="0">
                <a:solidFill>
                  <a:srgbClr val="000000"/>
                </a:solidFill>
              </a:rPr>
              <a:t>“I tend to think of it as a robot who is a master medical librarian.”</a:t>
            </a:r>
          </a:p>
        </p:txBody>
      </p:sp>
    </p:spTree>
    <p:extLst>
      <p:ext uri="{BB962C8B-B14F-4D97-AF65-F5344CB8AC3E}">
        <p14:creationId xmlns:p14="http://schemas.microsoft.com/office/powerpoint/2010/main" val="266538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C91AD7-BD20-6E42-B78D-DE94F8ADCF0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Facts</a:t>
            </a:r>
          </a:p>
        </p:txBody>
      </p:sp>
      <p:graphicFrame>
        <p:nvGraphicFramePr>
          <p:cNvPr id="5" name="Content Placeholder 2">
            <a:extLst>
              <a:ext uri="{FF2B5EF4-FFF2-40B4-BE49-F238E27FC236}">
                <a16:creationId xmlns:a16="http://schemas.microsoft.com/office/drawing/2014/main" id="{50DE441F-FF3E-4929-8696-C14FF7BEC76F}"/>
              </a:ext>
            </a:extLst>
          </p:cNvPr>
          <p:cNvGraphicFramePr>
            <a:graphicFrameLocks noGrp="1"/>
          </p:cNvGraphicFramePr>
          <p:nvPr>
            <p:ph idx="1"/>
            <p:extLst>
              <p:ext uri="{D42A27DB-BD31-4B8C-83A1-F6EECF244321}">
                <p14:modId xmlns:p14="http://schemas.microsoft.com/office/powerpoint/2010/main" val="1689267324"/>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Audio 2">
            <a:hlinkClick r:id="" action="ppaction://media"/>
            <a:extLst>
              <a:ext uri="{FF2B5EF4-FFF2-40B4-BE49-F238E27FC236}">
                <a16:creationId xmlns:a16="http://schemas.microsoft.com/office/drawing/2014/main" id="{297E2D39-8D36-6F45-BF90-FC424447FD82}"/>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91109547"/>
      </p:ext>
    </p:extLst>
  </p:cSld>
  <p:clrMapOvr>
    <a:masterClrMapping/>
  </p:clrMapOvr>
  <mc:AlternateContent xmlns:mc="http://schemas.openxmlformats.org/markup-compatibility/2006" xmlns:p14="http://schemas.microsoft.com/office/powerpoint/2010/main">
    <mc:Choice Requires="p14">
      <p:transition spd="slow" p14:dur="2000" advTm="3779"/>
    </mc:Choice>
    <mc:Fallback xmlns="">
      <p:transition spd="slow" advTm="37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AA23166-B0DB-D14D-A520-D782F9F284EF}"/>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Facts</a:t>
            </a:r>
          </a:p>
        </p:txBody>
      </p:sp>
      <p:sp>
        <p:nvSpPr>
          <p:cNvPr id="3" name="Content Placeholder 2">
            <a:extLst>
              <a:ext uri="{FF2B5EF4-FFF2-40B4-BE49-F238E27FC236}">
                <a16:creationId xmlns:a16="http://schemas.microsoft.com/office/drawing/2014/main" id="{DB11D220-0BAD-2743-8E9C-07626DB47D9A}"/>
              </a:ext>
            </a:extLst>
          </p:cNvPr>
          <p:cNvSpPr>
            <a:spLocks noGrp="1"/>
          </p:cNvSpPr>
          <p:nvPr>
            <p:ph idx="1"/>
          </p:nvPr>
        </p:nvSpPr>
        <p:spPr>
          <a:xfrm>
            <a:off x="1179226" y="3092970"/>
            <a:ext cx="9833548" cy="2693976"/>
          </a:xfrm>
        </p:spPr>
        <p:txBody>
          <a:bodyPr>
            <a:normAutofit/>
          </a:bodyPr>
          <a:lstStyle/>
          <a:p>
            <a:r>
              <a:rPr lang="en-US" sz="2000">
                <a:solidFill>
                  <a:srgbClr val="000000"/>
                </a:solidFill>
              </a:rPr>
              <a:t>In fact, the projects that IBM announced that first day did not yield commercial products. </a:t>
            </a:r>
          </a:p>
          <a:p>
            <a:endParaRPr lang="en-US" sz="2000">
              <a:solidFill>
                <a:srgbClr val="000000"/>
              </a:solidFill>
            </a:endParaRPr>
          </a:p>
          <a:p>
            <a:r>
              <a:rPr lang="en-US" sz="2000">
                <a:solidFill>
                  <a:srgbClr val="000000"/>
                </a:solidFill>
              </a:rPr>
              <a:t>The products that have emerged from </a:t>
            </a:r>
            <a:r>
              <a:rPr lang="en-US" sz="2000" u="sng">
                <a:solidFill>
                  <a:srgbClr val="000000"/>
                </a:solidFill>
                <a:hlinkClick r:id="rId5"/>
              </a:rPr>
              <a:t>IBM’s Watson Health</a:t>
            </a:r>
            <a:r>
              <a:rPr lang="en-US" sz="2000">
                <a:solidFill>
                  <a:srgbClr val="000000"/>
                </a:solidFill>
              </a:rPr>
              <a:t> division are nothing like the brilliant AI doctor that was once envisioned: They’re more like AI assistants that can perform certain routine tasks.</a:t>
            </a:r>
          </a:p>
        </p:txBody>
      </p:sp>
      <p:pic>
        <p:nvPicPr>
          <p:cNvPr id="4" name="Audio 3">
            <a:hlinkClick r:id="" action="ppaction://media"/>
            <a:extLst>
              <a:ext uri="{FF2B5EF4-FFF2-40B4-BE49-F238E27FC236}">
                <a16:creationId xmlns:a16="http://schemas.microsoft.com/office/drawing/2014/main" id="{94351B02-019B-9145-970E-E2022FD79A2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204430888"/>
      </p:ext>
    </p:extLst>
  </p:cSld>
  <p:clrMapOvr>
    <a:masterClrMapping/>
  </p:clrMapOvr>
  <mc:AlternateContent xmlns:mc="http://schemas.openxmlformats.org/markup-compatibility/2006" xmlns:p14="http://schemas.microsoft.com/office/powerpoint/2010/main">
    <mc:Choice Requires="p14">
      <p:transition spd="slow" p14:dur="2000" advTm="2193"/>
    </mc:Choice>
    <mc:Fallback xmlns="">
      <p:transition spd="slow" advTm="21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6813E9-7E3A-4047-ABB9-42B2B7BCB049}"/>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Facts</a:t>
            </a:r>
          </a:p>
        </p:txBody>
      </p:sp>
      <p:graphicFrame>
        <p:nvGraphicFramePr>
          <p:cNvPr id="5" name="Content Placeholder 2">
            <a:extLst>
              <a:ext uri="{FF2B5EF4-FFF2-40B4-BE49-F238E27FC236}">
                <a16:creationId xmlns:a16="http://schemas.microsoft.com/office/drawing/2014/main" id="{5C3A495B-6A36-446A-B965-12A3F8F6D9C4}"/>
              </a:ext>
            </a:extLst>
          </p:cNvPr>
          <p:cNvGraphicFramePr>
            <a:graphicFrameLocks noGrp="1"/>
          </p:cNvGraphicFramePr>
          <p:nvPr>
            <p:ph idx="1"/>
            <p:extLst>
              <p:ext uri="{D42A27DB-BD31-4B8C-83A1-F6EECF244321}">
                <p14:modId xmlns:p14="http://schemas.microsoft.com/office/powerpoint/2010/main" val="317856533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30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CFAAA9-B6F4-4149-9C3D-9BC78732792D}"/>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Facts</a:t>
            </a:r>
          </a:p>
        </p:txBody>
      </p:sp>
      <p:graphicFrame>
        <p:nvGraphicFramePr>
          <p:cNvPr id="5" name="Content Placeholder 2">
            <a:extLst>
              <a:ext uri="{FF2B5EF4-FFF2-40B4-BE49-F238E27FC236}">
                <a16:creationId xmlns:a16="http://schemas.microsoft.com/office/drawing/2014/main" id="{22B56C85-ACD6-45D3-AB79-FF34A826EAFD}"/>
              </a:ext>
            </a:extLst>
          </p:cNvPr>
          <p:cNvGraphicFramePr>
            <a:graphicFrameLocks noGrp="1"/>
          </p:cNvGraphicFramePr>
          <p:nvPr>
            <p:ph idx="1"/>
            <p:extLst>
              <p:ext uri="{D42A27DB-BD31-4B8C-83A1-F6EECF244321}">
                <p14:modId xmlns:p14="http://schemas.microsoft.com/office/powerpoint/2010/main" val="341083770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72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E52F78-E593-524C-952D-0E2A6261C3F8}"/>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AI’s First Foray Into Health Care</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40D192D8-78C7-B345-8E83-DBE9CCD1A4D4}"/>
              </a:ext>
            </a:extLst>
          </p:cNvPr>
          <p:cNvSpPr>
            <a:spLocks noGrp="1"/>
          </p:cNvSpPr>
          <p:nvPr>
            <p:ph idx="1"/>
          </p:nvPr>
        </p:nvSpPr>
        <p:spPr>
          <a:xfrm>
            <a:off x="1179226" y="3092970"/>
            <a:ext cx="9833548" cy="2693976"/>
          </a:xfrm>
        </p:spPr>
        <p:txBody>
          <a:bodyPr>
            <a:normAutofit/>
          </a:bodyPr>
          <a:lstStyle/>
          <a:p>
            <a:endParaRPr lang="en-US" sz="2000" b="1">
              <a:solidFill>
                <a:srgbClr val="000000"/>
              </a:solidFill>
            </a:endParaRPr>
          </a:p>
          <a:p>
            <a:endParaRPr lang="en-US" sz="2000" b="1">
              <a:solidFill>
                <a:srgbClr val="000000"/>
              </a:solidFill>
            </a:endParaRPr>
          </a:p>
          <a:p>
            <a:r>
              <a:rPr lang="en-US" sz="2000" b="1">
                <a:solidFill>
                  <a:srgbClr val="000000"/>
                </a:solidFill>
              </a:rPr>
              <a:t>Doctors are a conservative bunch—for good reason—and slow to adopt new technologies. But in some areas of health care, medical professionals are beginning to see artificially intelligent systems as reliable and helpful. Here are a few early steps toward AI medicine.</a:t>
            </a:r>
          </a:p>
          <a:p>
            <a:endParaRPr lang="en-US" sz="2000">
              <a:solidFill>
                <a:srgbClr val="000000"/>
              </a:solidFill>
            </a:endParaRPr>
          </a:p>
        </p:txBody>
      </p:sp>
    </p:spTree>
    <p:extLst>
      <p:ext uri="{BB962C8B-B14F-4D97-AF65-F5344CB8AC3E}">
        <p14:creationId xmlns:p14="http://schemas.microsoft.com/office/powerpoint/2010/main" val="147009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E754711-57D7-A140-9CFF-31C51FA48B20}"/>
              </a:ext>
            </a:extLst>
          </p:cNvPr>
          <p:cNvPicPr>
            <a:picLocks noGrp="1" noChangeAspect="1"/>
          </p:cNvPicPr>
          <p:nvPr>
            <p:ph idx="1"/>
          </p:nvPr>
        </p:nvPicPr>
        <p:blipFill>
          <a:blip r:embed="rId2"/>
          <a:stretch>
            <a:fillRect/>
          </a:stretch>
        </p:blipFill>
        <p:spPr>
          <a:xfrm>
            <a:off x="1453443" y="643467"/>
            <a:ext cx="9285113" cy="5571066"/>
          </a:xfrm>
          <a:prstGeom prst="rect">
            <a:avLst/>
          </a:prstGeom>
        </p:spPr>
      </p:pic>
    </p:spTree>
    <p:extLst>
      <p:ext uri="{BB962C8B-B14F-4D97-AF65-F5344CB8AC3E}">
        <p14:creationId xmlns:p14="http://schemas.microsoft.com/office/powerpoint/2010/main" val="426721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5C9625-9D21-0E40-861E-673CD08FCB22}"/>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Memorial Sloan Kettering Cancer Center/University of Texas</a:t>
            </a:r>
          </a:p>
        </p:txBody>
      </p:sp>
      <p:sp>
        <p:nvSpPr>
          <p:cNvPr id="3" name="Content Placeholder 2">
            <a:extLst>
              <a:ext uri="{FF2B5EF4-FFF2-40B4-BE49-F238E27FC236}">
                <a16:creationId xmlns:a16="http://schemas.microsoft.com/office/drawing/2014/main" id="{48FF6E59-437C-064A-8459-6ABB03A29766}"/>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In many attempted applications, Watson’s NLP struggled to make valuable knowledge</a:t>
            </a:r>
          </a:p>
          <a:p>
            <a:endParaRPr lang="en-US" sz="2000" dirty="0">
              <a:solidFill>
                <a:srgbClr val="000000"/>
              </a:solidFill>
            </a:endParaRPr>
          </a:p>
          <a:p>
            <a:r>
              <a:rPr lang="en-US" sz="2000" dirty="0">
                <a:solidFill>
                  <a:srgbClr val="000000"/>
                </a:solidFill>
              </a:rPr>
              <a:t>Watson learned fairly quickly how to scan articles about clinical studies and determine the basic outcomes. </a:t>
            </a:r>
          </a:p>
          <a:p>
            <a:endParaRPr lang="en-US" sz="2000" dirty="0">
              <a:solidFill>
                <a:srgbClr val="000000"/>
              </a:solidFill>
            </a:endParaRPr>
          </a:p>
          <a:p>
            <a:r>
              <a:rPr lang="en-US" sz="2000" dirty="0">
                <a:solidFill>
                  <a:srgbClr val="000000"/>
                </a:solidFill>
              </a:rPr>
              <a:t>But it proved impossible to teach Watson to read the articles the way a doctor would learn from the medical journal.</a:t>
            </a:r>
          </a:p>
        </p:txBody>
      </p:sp>
    </p:spTree>
    <p:extLst>
      <p:ext uri="{BB962C8B-B14F-4D97-AF65-F5344CB8AC3E}">
        <p14:creationId xmlns:p14="http://schemas.microsoft.com/office/powerpoint/2010/main" val="106963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AFB9E1-A49B-6C41-812E-F4FBFA928CB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Do you Agree?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C14CEA95-9F7E-604A-BB30-801379E02D36}"/>
              </a:ext>
            </a:extLst>
          </p:cNvPr>
          <p:cNvPicPr>
            <a:picLocks noGrp="1" noChangeAspect="1"/>
          </p:cNvPicPr>
          <p:nvPr>
            <p:ph idx="1"/>
          </p:nvPr>
        </p:nvPicPr>
        <p:blipFill>
          <a:blip r:embed="rId2"/>
          <a:stretch>
            <a:fillRect/>
          </a:stretch>
        </p:blipFill>
        <p:spPr>
          <a:xfrm>
            <a:off x="2933048" y="2509911"/>
            <a:ext cx="6270805" cy="3997637"/>
          </a:xfrm>
          <a:prstGeom prst="rect">
            <a:avLst/>
          </a:prstGeom>
        </p:spPr>
      </p:pic>
    </p:spTree>
    <p:extLst>
      <p:ext uri="{BB962C8B-B14F-4D97-AF65-F5344CB8AC3E}">
        <p14:creationId xmlns:p14="http://schemas.microsoft.com/office/powerpoint/2010/main" val="1273060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345</Words>
  <Application>Microsoft Macintosh PowerPoint</Application>
  <PresentationFormat>Widescreen</PresentationFormat>
  <Paragraphs>38</Paragraphs>
  <Slides>12</Slides>
  <Notes>1</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How IBM Watson Overpromised and Underdelivered on AI Health Care </vt:lpstr>
      <vt:lpstr>Facts</vt:lpstr>
      <vt:lpstr>Facts</vt:lpstr>
      <vt:lpstr>Facts</vt:lpstr>
      <vt:lpstr>Facts</vt:lpstr>
      <vt:lpstr>AI’s First Foray Into Health Care </vt:lpstr>
      <vt:lpstr>PowerPoint Presentation</vt:lpstr>
      <vt:lpstr>Memorial Sloan Kettering Cancer Center/University of Texas</vt:lpstr>
      <vt:lpstr>Do you Agree?</vt:lpstr>
      <vt:lpstr>Kohn</vt:lpstr>
      <vt:lpstr>Genetic Success</vt:lpstr>
      <vt:lpstr>Kelly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IBM Watson Overpromised and Underdelivered on AI Health Care </dc:title>
  <dc:creator>Fabio Savorgnan</dc:creator>
  <cp:lastModifiedBy>Fabio Savorgnan</cp:lastModifiedBy>
  <cp:revision>7</cp:revision>
  <dcterms:created xsi:type="dcterms:W3CDTF">2019-05-28T21:59:26Z</dcterms:created>
  <dcterms:modified xsi:type="dcterms:W3CDTF">2019-06-07T00:00:51Z</dcterms:modified>
</cp:coreProperties>
</file>