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61" r:id="rId2"/>
    <p:sldId id="345" r:id="rId3"/>
    <p:sldId id="399" r:id="rId4"/>
    <p:sldId id="269" r:id="rId5"/>
    <p:sldId id="270" r:id="rId6"/>
    <p:sldId id="279" r:id="rId7"/>
    <p:sldId id="280" r:id="rId8"/>
    <p:sldId id="288" r:id="rId9"/>
    <p:sldId id="281" r:id="rId10"/>
    <p:sldId id="405" r:id="rId11"/>
    <p:sldId id="340" r:id="rId12"/>
    <p:sldId id="398" r:id="rId13"/>
    <p:sldId id="397" r:id="rId14"/>
    <p:sldId id="341" r:id="rId15"/>
    <p:sldId id="402" r:id="rId16"/>
    <p:sldId id="396" r:id="rId17"/>
    <p:sldId id="346" r:id="rId18"/>
    <p:sldId id="347" r:id="rId19"/>
    <p:sldId id="348" r:id="rId20"/>
    <p:sldId id="400" r:id="rId21"/>
    <p:sldId id="401" r:id="rId22"/>
    <p:sldId id="406" r:id="rId23"/>
    <p:sldId id="342" r:id="rId24"/>
    <p:sldId id="403" r:id="rId25"/>
    <p:sldId id="350" r:id="rId26"/>
    <p:sldId id="351" r:id="rId27"/>
    <p:sldId id="349" r:id="rId28"/>
    <p:sldId id="353" r:id="rId29"/>
    <p:sldId id="352" r:id="rId30"/>
    <p:sldId id="355" r:id="rId31"/>
    <p:sldId id="356" r:id="rId32"/>
    <p:sldId id="407" r:id="rId33"/>
    <p:sldId id="358" r:id="rId34"/>
    <p:sldId id="359" r:id="rId35"/>
    <p:sldId id="360" r:id="rId36"/>
    <p:sldId id="404" r:id="rId37"/>
    <p:sldId id="361" r:id="rId38"/>
    <p:sldId id="362" r:id="rId39"/>
    <p:sldId id="363" r:id="rId40"/>
    <p:sldId id="364" r:id="rId41"/>
    <p:sldId id="408" r:id="rId42"/>
    <p:sldId id="366" r:id="rId43"/>
    <p:sldId id="368" r:id="rId44"/>
    <p:sldId id="369" r:id="rId45"/>
    <p:sldId id="370" r:id="rId46"/>
    <p:sldId id="372" r:id="rId47"/>
    <p:sldId id="371" r:id="rId48"/>
    <p:sldId id="373" r:id="rId49"/>
    <p:sldId id="409" r:id="rId50"/>
    <p:sldId id="412" r:id="rId51"/>
    <p:sldId id="413" r:id="rId52"/>
    <p:sldId id="377" r:id="rId53"/>
    <p:sldId id="414" r:id="rId54"/>
    <p:sldId id="376" r:id="rId55"/>
    <p:sldId id="331" r:id="rId56"/>
    <p:sldId id="382" r:id="rId57"/>
    <p:sldId id="385" r:id="rId58"/>
    <p:sldId id="386" r:id="rId59"/>
    <p:sldId id="387" r:id="rId60"/>
    <p:sldId id="415" r:id="rId61"/>
    <p:sldId id="417" r:id="rId62"/>
    <p:sldId id="418" r:id="rId63"/>
    <p:sldId id="419" r:id="rId64"/>
    <p:sldId id="384" r:id="rId65"/>
    <p:sldId id="379" r:id="rId66"/>
    <p:sldId id="410" r:id="rId67"/>
    <p:sldId id="388" r:id="rId68"/>
    <p:sldId id="389" r:id="rId69"/>
    <p:sldId id="335" r:id="rId70"/>
    <p:sldId id="411" r:id="rId71"/>
    <p:sldId id="392" r:id="rId72"/>
    <p:sldId id="393" r:id="rId73"/>
    <p:sldId id="394" r:id="rId74"/>
    <p:sldId id="390" r:id="rId7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CC98FC0A-822E-A346-B322-3A76EF6EF200}" type="datetimeFigureOut">
              <a:rPr lang="fr-FR"/>
              <a:pPr>
                <a:defRPr/>
              </a:pPr>
              <a:t>12/18/13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FE359AA-8F71-9D44-9404-BB74CB38BDD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987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0A1A12-49AD-6C45-AAD5-F2D3CCDF42A4}" type="slidenum">
              <a:rPr lang="fr-FR" sz="1200">
                <a:latin typeface="Calibri" charset="0"/>
              </a:rPr>
              <a:pPr eaLnBrk="1" hangingPunct="1"/>
              <a:t>1</a:t>
            </a:fld>
            <a:endParaRPr lang="fr-FR" sz="1200">
              <a:latin typeface="Calibri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B98362-B662-BF41-8D4C-481202C24CB2}" type="slidenum">
              <a:rPr lang="fr-FR" sz="1200">
                <a:latin typeface="Calibri" charset="0"/>
              </a:rPr>
              <a:pPr eaLnBrk="1" hangingPunct="1"/>
              <a:t>10</a:t>
            </a:fld>
            <a:endParaRPr lang="fr-FR" sz="1200">
              <a:latin typeface="Calibri" charset="0"/>
            </a:endParaRPr>
          </a:p>
        </p:txBody>
      </p:sp>
      <p:sp>
        <p:nvSpPr>
          <p:cNvPr id="63493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B98362-B662-BF41-8D4C-481202C24CB2}" type="slidenum">
              <a:rPr lang="fr-FR" sz="1200">
                <a:latin typeface="Calibri" charset="0"/>
              </a:rPr>
              <a:pPr eaLnBrk="1" hangingPunct="1"/>
              <a:t>22</a:t>
            </a:fld>
            <a:endParaRPr lang="fr-FR" sz="1200">
              <a:latin typeface="Calibri" charset="0"/>
            </a:endParaRPr>
          </a:p>
        </p:txBody>
      </p:sp>
      <p:sp>
        <p:nvSpPr>
          <p:cNvPr id="63493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B98362-B662-BF41-8D4C-481202C24CB2}" type="slidenum">
              <a:rPr lang="fr-FR" sz="1200">
                <a:latin typeface="Calibri" charset="0"/>
              </a:rPr>
              <a:pPr eaLnBrk="1" hangingPunct="1"/>
              <a:t>32</a:t>
            </a:fld>
            <a:endParaRPr lang="fr-FR" sz="1200">
              <a:latin typeface="Calibri" charset="0"/>
            </a:endParaRPr>
          </a:p>
        </p:txBody>
      </p:sp>
      <p:sp>
        <p:nvSpPr>
          <p:cNvPr id="63493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B98362-B662-BF41-8D4C-481202C24CB2}" type="slidenum">
              <a:rPr lang="fr-FR" sz="1200">
                <a:latin typeface="Calibri" charset="0"/>
              </a:rPr>
              <a:pPr eaLnBrk="1" hangingPunct="1"/>
              <a:t>41</a:t>
            </a:fld>
            <a:endParaRPr lang="fr-FR" sz="1200">
              <a:latin typeface="Calibri" charset="0"/>
            </a:endParaRPr>
          </a:p>
        </p:txBody>
      </p:sp>
      <p:sp>
        <p:nvSpPr>
          <p:cNvPr id="63493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B98362-B662-BF41-8D4C-481202C24CB2}" type="slidenum">
              <a:rPr lang="fr-FR" sz="1200">
                <a:latin typeface="Calibri" charset="0"/>
              </a:rPr>
              <a:pPr eaLnBrk="1" hangingPunct="1"/>
              <a:t>49</a:t>
            </a:fld>
            <a:endParaRPr lang="fr-FR" sz="1200">
              <a:latin typeface="Calibri" charset="0"/>
            </a:endParaRPr>
          </a:p>
        </p:txBody>
      </p:sp>
      <p:sp>
        <p:nvSpPr>
          <p:cNvPr id="63493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E359AA-8F71-9D44-9404-BB74CB38BDD4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15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E359AA-8F71-9D44-9404-BB74CB38BDD4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152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5CED4F-D391-BB43-B23C-73747C0B2D18}" type="slidenum">
              <a:rPr lang="fr-FR" sz="1200">
                <a:latin typeface="Calibri" charset="0"/>
              </a:rPr>
              <a:pPr eaLnBrk="1" hangingPunct="1"/>
              <a:t>55</a:t>
            </a:fld>
            <a:endParaRPr lang="fr-FR" sz="1200">
              <a:latin typeface="Calibri" charset="0"/>
            </a:endParaRPr>
          </a:p>
        </p:txBody>
      </p:sp>
      <p:sp>
        <p:nvSpPr>
          <p:cNvPr id="110597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B98362-B662-BF41-8D4C-481202C24CB2}" type="slidenum">
              <a:rPr lang="fr-FR" sz="1200">
                <a:latin typeface="Calibri" charset="0"/>
              </a:rPr>
              <a:pPr eaLnBrk="1" hangingPunct="1"/>
              <a:t>66</a:t>
            </a:fld>
            <a:endParaRPr lang="fr-FR" sz="1200">
              <a:latin typeface="Calibri" charset="0"/>
            </a:endParaRPr>
          </a:p>
        </p:txBody>
      </p:sp>
      <p:sp>
        <p:nvSpPr>
          <p:cNvPr id="63493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830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94C458-4625-384B-B760-8DEB3397086F}" type="slidenum">
              <a:rPr lang="fr-FR" sz="1200">
                <a:latin typeface="Calibri" charset="0"/>
              </a:rPr>
              <a:pPr eaLnBrk="1" hangingPunct="1"/>
              <a:t>69</a:t>
            </a:fld>
            <a:endParaRPr lang="fr-FR" sz="1200">
              <a:latin typeface="Calibri" charset="0"/>
            </a:endParaRPr>
          </a:p>
        </p:txBody>
      </p:sp>
      <p:sp>
        <p:nvSpPr>
          <p:cNvPr id="116741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B98362-B662-BF41-8D4C-481202C24CB2}" type="slidenum">
              <a:rPr lang="fr-FR" sz="1200">
                <a:latin typeface="Calibri" charset="0"/>
              </a:rPr>
              <a:pPr eaLnBrk="1" hangingPunct="1"/>
              <a:t>2</a:t>
            </a:fld>
            <a:endParaRPr lang="fr-FR" sz="1200">
              <a:latin typeface="Calibri" charset="0"/>
            </a:endParaRPr>
          </a:p>
        </p:txBody>
      </p:sp>
      <p:sp>
        <p:nvSpPr>
          <p:cNvPr id="63493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B98362-B662-BF41-8D4C-481202C24CB2}" type="slidenum">
              <a:rPr lang="fr-FR" sz="1200">
                <a:latin typeface="Calibri" charset="0"/>
              </a:rPr>
              <a:pPr eaLnBrk="1" hangingPunct="1"/>
              <a:t>70</a:t>
            </a:fld>
            <a:endParaRPr lang="fr-FR" sz="1200">
              <a:latin typeface="Calibri" charset="0"/>
            </a:endParaRPr>
          </a:p>
        </p:txBody>
      </p:sp>
      <p:sp>
        <p:nvSpPr>
          <p:cNvPr id="63493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AE1BAF-D28B-CA4E-93AB-67672D432880}" type="slidenum">
              <a:rPr lang="fr-FR" sz="1200">
                <a:latin typeface="Calibri" charset="0"/>
              </a:rPr>
              <a:pPr eaLnBrk="1" hangingPunct="1"/>
              <a:t>71</a:t>
            </a:fld>
            <a:endParaRPr lang="fr-FR" sz="1200">
              <a:latin typeface="Calibri" charset="0"/>
            </a:endParaRPr>
          </a:p>
        </p:txBody>
      </p:sp>
      <p:sp>
        <p:nvSpPr>
          <p:cNvPr id="69637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DD0DF4-DBB1-4E47-9676-77B6153EF301}" type="slidenum">
              <a:rPr lang="fr-FR" sz="1200">
                <a:latin typeface="Calibri" charset="0"/>
              </a:rPr>
              <a:pPr eaLnBrk="1" hangingPunct="1"/>
              <a:t>3</a:t>
            </a:fld>
            <a:endParaRPr lang="fr-FR" sz="1200">
              <a:latin typeface="Calibri" charset="0"/>
            </a:endParaRPr>
          </a:p>
        </p:txBody>
      </p:sp>
      <p:sp>
        <p:nvSpPr>
          <p:cNvPr id="64517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9DCC5C-1501-B644-8BF9-0748CA8606E5}" type="slidenum">
              <a:rPr lang="fr-FR" sz="1200">
                <a:latin typeface="Calibri" charset="0"/>
              </a:rPr>
              <a:pPr eaLnBrk="1" hangingPunct="1"/>
              <a:t>4</a:t>
            </a:fld>
            <a:endParaRPr lang="fr-FR" sz="1200">
              <a:latin typeface="Calibri" charset="0"/>
            </a:endParaRPr>
          </a:p>
        </p:txBody>
      </p:sp>
      <p:sp>
        <p:nvSpPr>
          <p:cNvPr id="65541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CCC411-2A8F-A649-90CA-38051D68B2C0}" type="slidenum">
              <a:rPr lang="fr-FR" sz="1200">
                <a:latin typeface="Calibri" charset="0"/>
              </a:rPr>
              <a:pPr eaLnBrk="1" hangingPunct="1"/>
              <a:t>5</a:t>
            </a:fld>
            <a:endParaRPr lang="fr-FR" sz="1200">
              <a:latin typeface="Calibri" charset="0"/>
            </a:endParaRPr>
          </a:p>
        </p:txBody>
      </p:sp>
      <p:sp>
        <p:nvSpPr>
          <p:cNvPr id="66565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93188-EBD1-044D-B831-129D33733EB3}" type="slidenum">
              <a:rPr lang="fr-FR" sz="1200">
                <a:latin typeface="Calibri" charset="0"/>
              </a:rPr>
              <a:pPr eaLnBrk="1" hangingPunct="1"/>
              <a:t>6</a:t>
            </a:fld>
            <a:endParaRPr lang="fr-FR" sz="1200">
              <a:latin typeface="Calibri" charset="0"/>
            </a:endParaRPr>
          </a:p>
        </p:txBody>
      </p:sp>
      <p:sp>
        <p:nvSpPr>
          <p:cNvPr id="74757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C7C3F3-9AAA-954D-8931-A3617839C647}" type="slidenum">
              <a:rPr lang="fr-FR" sz="1200">
                <a:latin typeface="Calibri" charset="0"/>
              </a:rPr>
              <a:pPr eaLnBrk="1" hangingPunct="1"/>
              <a:t>7</a:t>
            </a:fld>
            <a:endParaRPr lang="fr-FR" sz="1200">
              <a:latin typeface="Calibri" charset="0"/>
            </a:endParaRPr>
          </a:p>
        </p:txBody>
      </p:sp>
      <p:sp>
        <p:nvSpPr>
          <p:cNvPr id="75781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552FF0-FCF6-6F42-A950-C0B9E4F991C0}" type="slidenum">
              <a:rPr lang="fr-FR" sz="1200">
                <a:latin typeface="Calibri" charset="0"/>
              </a:rPr>
              <a:pPr eaLnBrk="1" hangingPunct="1"/>
              <a:t>8</a:t>
            </a:fld>
            <a:endParaRPr lang="fr-FR" sz="1200">
              <a:latin typeface="Calibri" charset="0"/>
            </a:endParaRPr>
          </a:p>
        </p:txBody>
      </p:sp>
      <p:sp>
        <p:nvSpPr>
          <p:cNvPr id="76805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5A3D58-B7CD-E742-852C-6AC5910DF23D}" type="slidenum">
              <a:rPr lang="fr-FR" sz="1200">
                <a:latin typeface="Calibri" charset="0"/>
              </a:rPr>
              <a:pPr eaLnBrk="1" hangingPunct="1"/>
              <a:t>9</a:t>
            </a:fld>
            <a:endParaRPr lang="fr-FR" sz="1200">
              <a:latin typeface="Calibri" charset="0"/>
            </a:endParaRPr>
          </a:p>
        </p:txBody>
      </p:sp>
      <p:sp>
        <p:nvSpPr>
          <p:cNvPr id="77829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/>
              <a:t>KHEANG Seng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08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0" descr="ITC ble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/>
          <a:stretch>
            <a:fillRect/>
          </a:stretch>
        </p:blipFill>
        <p:spPr bwMode="auto">
          <a:xfrm>
            <a:off x="0" y="533400"/>
            <a:ext cx="5715000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570663" y="0"/>
            <a:ext cx="2573337" cy="6858000"/>
            <a:chOff x="6570957" y="0"/>
            <a:chExt cx="2573043" cy="685800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086835" y="0"/>
              <a:ext cx="2057165" cy="6858000"/>
            </a:xfrm>
            <a:prstGeom prst="rect">
              <a:avLst/>
            </a:prstGeom>
            <a:gradFill rotWithShape="1">
              <a:gsLst>
                <a:gs pos="0">
                  <a:srgbClr val="A3C4FF"/>
                </a:gs>
                <a:gs pos="35001">
                  <a:srgbClr val="BFD5FF"/>
                </a:gs>
                <a:gs pos="100000">
                  <a:srgbClr val="E5EEFF"/>
                </a:gs>
              </a:gsLst>
              <a:lin ang="162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570957" y="2889250"/>
              <a:ext cx="996836" cy="996950"/>
            </a:xfrm>
            <a:prstGeom prst="rect">
              <a:avLst/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799531" y="5562600"/>
              <a:ext cx="609530" cy="609600"/>
            </a:xfrm>
            <a:prstGeom prst="rect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799531" y="533400"/>
              <a:ext cx="609530" cy="609600"/>
            </a:xfrm>
            <a:prstGeom prst="rect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19088"/>
            <a:ext cx="1335088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7086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F6102-993F-8946-A928-196654BE8D44}" type="datetime1">
              <a:rPr lang="fr-FR"/>
              <a:pPr>
                <a:defRPr/>
              </a:pPr>
              <a:t>12/18/13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KHEANG SENG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610C3-6FEB-8A49-9E5C-F79652FBCB4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4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78798-7E52-1B4A-9EEC-99FDC5DB737C}" type="datetime1">
              <a:rPr lang="fr-FR"/>
              <a:pPr>
                <a:defRPr/>
              </a:pPr>
              <a:t>12/18/13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KHEANG SENG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1D50C-7989-604F-9F00-6DC3E4130B2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78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2E596-1E36-FC49-A5AA-36F7340252C1}" type="datetime1">
              <a:rPr lang="fr-FR"/>
              <a:pPr>
                <a:defRPr/>
              </a:pPr>
              <a:t>12/18/13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KHEANG SENG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4C8A2-4A25-2746-9628-676EFFE95D7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75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7967F-9A76-EF4C-B3DD-317857B974E7}" type="datetime1">
              <a:rPr lang="fr-FR"/>
              <a:pPr>
                <a:defRPr/>
              </a:pPr>
              <a:t>12/18/13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KHEANG SENG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5234-14C3-B34B-9696-9103BBC5DDC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3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1B31-ABF7-0D4E-9DF7-97B08AAF7862}" type="datetime1">
              <a:rPr lang="fr-FR"/>
              <a:pPr>
                <a:defRPr/>
              </a:pPr>
              <a:t>12/18/13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KHEANG SENG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88588-4C77-924C-A6A8-A6A2252A1EC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3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92A17-7154-144A-A97C-E709FDFB1DED}" type="datetime1">
              <a:rPr lang="fr-FR"/>
              <a:pPr>
                <a:defRPr/>
              </a:pPr>
              <a:t>12/18/13</a:t>
            </a:fld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KHEANG SENG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7DD8D-4D07-F043-B8C3-C0259EDAC1D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02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796A8-AFB6-A54D-B71B-08D3CB6F4C7E}" type="datetime1">
              <a:rPr lang="fr-FR"/>
              <a:pPr>
                <a:defRPr/>
              </a:pPr>
              <a:t>12/18/13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KHEANG SENG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79CDA-AB73-1E43-B182-2C68278E931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34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22F4D-9D51-A043-983A-9F0FD3BF40B7}" type="datetime1">
              <a:rPr lang="fr-FR"/>
              <a:pPr>
                <a:defRPr/>
              </a:pPr>
              <a:t>12/18/13</a:t>
            </a:fld>
            <a:endParaRPr lang="fr-F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KHEANG SENG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A2F-431D-6E40-BDDB-CF3FB565A0A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5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CB306-1629-7546-B937-A3C657A05A27}" type="datetime1">
              <a:rPr lang="fr-FR"/>
              <a:pPr>
                <a:defRPr/>
              </a:pPr>
              <a:t>12/18/13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KHEANG SENG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C1429-9696-E44A-8264-563F044B1DA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4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4593D-37C9-2F4A-B23D-50B1C1E8A304}" type="datetime1">
              <a:rPr lang="fr-FR"/>
              <a:pPr>
                <a:defRPr/>
              </a:pPr>
              <a:t>12/18/13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KHEANG SENG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A92E4-0EBD-0048-BF3F-4C23341759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97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/>
          <p:cNvGrpSpPr>
            <a:grpSpLocks/>
          </p:cNvGrpSpPr>
          <p:nvPr/>
        </p:nvGrpSpPr>
        <p:grpSpPr bwMode="auto">
          <a:xfrm>
            <a:off x="304800" y="5867400"/>
            <a:ext cx="8839200" cy="989013"/>
            <a:chOff x="230521" y="5860473"/>
            <a:chExt cx="8913479" cy="997527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0521" y="6324811"/>
              <a:ext cx="8913479" cy="533189"/>
            </a:xfrm>
            <a:prstGeom prst="rect">
              <a:avLst/>
            </a:prstGeom>
            <a:gradFill rotWithShape="1">
              <a:gsLst>
                <a:gs pos="0">
                  <a:srgbClr val="A3C4FF"/>
                </a:gs>
                <a:gs pos="35001">
                  <a:srgbClr val="BFD5FF"/>
                </a:gs>
                <a:gs pos="100000">
                  <a:srgbClr val="E5EEFF"/>
                </a:gs>
              </a:gsLst>
              <a:lin ang="162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458840" y="5860473"/>
              <a:ext cx="616324" cy="616449"/>
            </a:xfrm>
            <a:prstGeom prst="rect">
              <a:avLst/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229921" y="6247955"/>
              <a:ext cx="381000" cy="381078"/>
            </a:xfrm>
            <a:prstGeom prst="rect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153080" y="5943734"/>
              <a:ext cx="228920" cy="228967"/>
            </a:xfrm>
            <a:prstGeom prst="rect">
              <a:avLst/>
            </a:prstGeom>
            <a:gradFill rotWithShape="1">
              <a:gsLst>
                <a:gs pos="0">
                  <a:srgbClr val="769535"/>
                </a:gs>
                <a:gs pos="80000">
                  <a:srgbClr val="9BC348"/>
                </a:gs>
                <a:gs pos="100000">
                  <a:srgbClr val="9CC746"/>
                </a:gs>
              </a:gsLst>
              <a:lin ang="162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763000" y="6553778"/>
              <a:ext cx="152080" cy="152110"/>
            </a:xfrm>
            <a:prstGeom prst="rect">
              <a:avLst/>
            </a:prstGeom>
            <a:gradFill rotWithShape="1">
              <a:gsLst>
                <a:gs pos="0">
                  <a:srgbClr val="2787A0"/>
                </a:gs>
                <a:gs pos="80000">
                  <a:srgbClr val="36B1D2"/>
                </a:gs>
                <a:gs pos="100000">
                  <a:srgbClr val="34B3D6"/>
                </a:gs>
              </a:gsLst>
              <a:lin ang="16200000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C99B9058-C65F-CF49-9A7E-9AD73A0D545A}" type="datetime1">
              <a:rPr lang="fr-FR"/>
              <a:pPr>
                <a:defRPr/>
              </a:pPr>
              <a:t>12/18/13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KHEANG SENG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404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0D452ED-D498-0948-AAD1-B2D17B7A07C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6324600"/>
            <a:ext cx="228600" cy="533400"/>
          </a:xfrm>
          <a:prstGeom prst="rect">
            <a:avLst/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3" name="Picture 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6019800"/>
            <a:ext cx="44608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charset="0"/>
        <a:buChar char="o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DOM-Level-2-Core/glossary.html%23dt-API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1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B4B483-12BF-0340-BB47-C3023567AA02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03385" y="1500174"/>
            <a:ext cx="311155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JavaScript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0600" y="3657600"/>
            <a:ext cx="5120028" cy="224676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pc="50" dirty="0">
                <a:ln w="11430"/>
                <a:solidFill>
                  <a:srgbClr val="3333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Soreangsey KIV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spc="50" dirty="0">
              <a:ln w="11430"/>
              <a:solidFill>
                <a:srgbClr val="3333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spc="50" dirty="0" err="1" smtClean="0">
                <a:ln w="11430"/>
                <a:solidFill>
                  <a:srgbClr val="3333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kivsoreangsey@gmail.com</a:t>
            </a:r>
            <a:endParaRPr lang="fr-FR" sz="2800" b="1" spc="50" dirty="0">
              <a:ln w="11430"/>
              <a:solidFill>
                <a:srgbClr val="3333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b="1" spc="50" dirty="0">
              <a:ln w="11430"/>
              <a:solidFill>
                <a:srgbClr val="3333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spc="50" dirty="0">
                <a:ln w="11430"/>
                <a:solidFill>
                  <a:srgbClr val="3333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2012-2013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Sommaire</a:t>
            </a:r>
          </a:p>
        </p:txBody>
      </p:sp>
      <p:sp>
        <p:nvSpPr>
          <p:cNvPr id="16386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>
                <a:latin typeface="Calibri" charset="0"/>
              </a:rPr>
              <a:t>Introduction to </a:t>
            </a:r>
            <a:r>
              <a:rPr lang="en-GB" sz="3200" dirty="0" smtClean="0">
                <a:latin typeface="Calibri" charset="0"/>
              </a:rPr>
              <a:t>JavaScript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Data </a:t>
            </a:r>
            <a:r>
              <a:rPr lang="en-GB" sz="3200" dirty="0">
                <a:latin typeface="Calibri" charset="0"/>
              </a:rPr>
              <a:t>type and Syntax 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Operation and Control structure 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Object and Array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Functions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DOM (Document Object Model)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Events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Conclusion</a:t>
            </a:r>
          </a:p>
        </p:txBody>
      </p:sp>
      <p:sp>
        <p:nvSpPr>
          <p:cNvPr id="16387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E262E6-5687-E445-A5B0-4C30153C6F84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520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Types primitives de données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JavaScript has three primitives data type: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alibri" charset="0"/>
              </a:rPr>
              <a:t>number, string and boolean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Number (integer and real)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alibri" charset="0"/>
              </a:rPr>
              <a:t>Nb hexadecimal started with 0x or 0X</a:t>
            </a:r>
          </a:p>
          <a:p>
            <a:pPr lvl="2">
              <a:spcBef>
                <a:spcPct val="0"/>
              </a:spcBef>
            </a:pPr>
            <a:r>
              <a:rPr lang="en-US">
                <a:latin typeface="Calibri" charset="0"/>
              </a:rPr>
              <a:t>Ex: 0x456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alibri" charset="0"/>
              </a:rPr>
              <a:t>Number octal started 0</a:t>
            </a:r>
          </a:p>
          <a:p>
            <a:pPr lvl="2">
              <a:spcBef>
                <a:spcPct val="0"/>
              </a:spcBef>
            </a:pPr>
            <a:r>
              <a:rPr lang="en-US">
                <a:latin typeface="Calibri" charset="0"/>
              </a:rPr>
              <a:t>Ex: 067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alibri" charset="0"/>
              </a:rPr>
              <a:t>Number of decimal is written directly without prefix</a:t>
            </a:r>
          </a:p>
          <a:p>
            <a:pPr lvl="2">
              <a:spcBef>
                <a:spcPct val="0"/>
              </a:spcBef>
            </a:pPr>
            <a:r>
              <a:rPr lang="en-US">
                <a:latin typeface="Calibri" charset="0"/>
              </a:rPr>
              <a:t>Ex: 982</a:t>
            </a:r>
            <a:endParaRPr lang="fr-FR">
              <a:latin typeface="Calibri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BAD5D7-E171-B148-9A3A-57E9317C83F6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KHEANG SENG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Types primitives de données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String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Calibri" charset="0"/>
              </a:rPr>
              <a:t>A string is enclosed by two single quotes'' or double quotes ""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Calibri" charset="0"/>
              </a:rPr>
              <a:t>You can also use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'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or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""</a:t>
            </a:r>
            <a:r>
              <a:rPr lang="en-US" dirty="0">
                <a:latin typeface="Calibri" charset="0"/>
              </a:rPr>
              <a:t> in the string. To the do that you need to make sure that the outside and inside quote do not match each other</a:t>
            </a:r>
            <a:r>
              <a:rPr lang="en-US" altLang="ja-JP" dirty="0">
                <a:latin typeface="Calibri" charset="0"/>
              </a:rPr>
              <a:t>:</a:t>
            </a:r>
          </a:p>
          <a:p>
            <a:pPr lvl="2">
              <a:spcBef>
                <a:spcPct val="0"/>
              </a:spcBef>
            </a:pPr>
            <a:r>
              <a:rPr lang="en-US" altLang="ja-JP" dirty="0">
                <a:latin typeface="Calibri" charset="0"/>
              </a:rPr>
              <a:t> </a:t>
            </a:r>
            <a:r>
              <a:rPr lang="fr-FR" dirty="0">
                <a:latin typeface="Calibri" charset="0"/>
              </a:rPr>
              <a:t>"</a:t>
            </a:r>
            <a:r>
              <a:rPr lang="fr-FR" altLang="ja-JP" dirty="0" err="1">
                <a:latin typeface="Calibri" charset="0"/>
              </a:rPr>
              <a:t>Qu</a:t>
            </a:r>
            <a:r>
              <a:rPr lang="fr-FR" altLang="ja-JP" dirty="0" err="1">
                <a:solidFill>
                  <a:srgbClr val="FF0000"/>
                </a:solidFill>
                <a:latin typeface="Calibri" charset="0"/>
              </a:rPr>
              <a:t>'</a:t>
            </a:r>
            <a:r>
              <a:rPr lang="fr-FR" altLang="ja-JP" dirty="0" err="1">
                <a:latin typeface="Calibri" charset="0"/>
              </a:rPr>
              <a:t>y</a:t>
            </a:r>
            <a:r>
              <a:rPr lang="fr-FR" altLang="ja-JP" dirty="0">
                <a:latin typeface="Calibri" charset="0"/>
              </a:rPr>
              <a:t> a-</a:t>
            </a:r>
            <a:r>
              <a:rPr lang="fr-FR" altLang="ja-JP" dirty="0" err="1">
                <a:latin typeface="Calibri" charset="0"/>
              </a:rPr>
              <a:t>t</a:t>
            </a:r>
            <a:r>
              <a:rPr lang="fr-FR" altLang="ja-JP" dirty="0" err="1">
                <a:solidFill>
                  <a:srgbClr val="FF0000"/>
                </a:solidFill>
                <a:latin typeface="Calibri" charset="0"/>
              </a:rPr>
              <a:t>'</a:t>
            </a:r>
            <a:r>
              <a:rPr lang="fr-FR" altLang="ja-JP" dirty="0" err="1">
                <a:latin typeface="Calibri" charset="0"/>
              </a:rPr>
              <a:t>il</a:t>
            </a:r>
            <a:r>
              <a:rPr lang="fr-FR" altLang="ja-JP" dirty="0">
                <a:latin typeface="Calibri" charset="0"/>
              </a:rPr>
              <a:t> dans c:\</a:t>
            </a:r>
            <a:r>
              <a:rPr lang="fr-FR" altLang="ja-JP" dirty="0" err="1">
                <a:latin typeface="Calibri" charset="0"/>
              </a:rPr>
              <a:t>windows</a:t>
            </a:r>
            <a:r>
              <a:rPr lang="fr-FR" dirty="0">
                <a:latin typeface="Calibri" charset="0"/>
              </a:rPr>
              <a:t>"</a:t>
            </a:r>
            <a:endParaRPr lang="fr-FR" altLang="ja-JP" dirty="0">
              <a:latin typeface="Calibri" charset="0"/>
            </a:endParaRPr>
          </a:p>
          <a:p>
            <a:pPr lvl="1">
              <a:spcBef>
                <a:spcPct val="0"/>
              </a:spcBef>
            </a:pPr>
            <a:r>
              <a:rPr lang="fr-FR" altLang="ja-JP" dirty="0">
                <a:latin typeface="Calibri" charset="0"/>
              </a:rPr>
              <a:t> </a:t>
            </a:r>
            <a:r>
              <a:rPr lang="en-US" altLang="ja-JP" dirty="0">
                <a:latin typeface="Calibri" charset="0"/>
              </a:rPr>
              <a:t>You can add special characters in the string by adding "\" in front them.</a:t>
            </a:r>
          </a:p>
          <a:p>
            <a:pPr lvl="2">
              <a:spcBef>
                <a:spcPct val="0"/>
              </a:spcBef>
            </a:pPr>
            <a:r>
              <a:rPr lang="fr-FR" altLang="ja-JP" dirty="0">
                <a:latin typeface="Calibri" charset="0"/>
              </a:rPr>
              <a:t>Ex:  </a:t>
            </a:r>
            <a:r>
              <a:rPr lang="en-US" altLang="ja-JP" dirty="0">
                <a:latin typeface="Calibri" charset="0"/>
              </a:rPr>
              <a:t>: </a:t>
            </a:r>
            <a:r>
              <a:rPr lang="fr-FR" altLang="ja-JP" dirty="0">
                <a:latin typeface="Calibri" charset="0"/>
              </a:rPr>
              <a:t>'</a:t>
            </a:r>
            <a:r>
              <a:rPr lang="fr-FR" altLang="ja-JP" dirty="0" err="1">
                <a:latin typeface="Calibri" charset="0"/>
              </a:rPr>
              <a:t>Qu</a:t>
            </a:r>
            <a:r>
              <a:rPr lang="fr-FR" altLang="ja-JP" dirty="0">
                <a:latin typeface="Calibri" charset="0"/>
              </a:rPr>
              <a:t>\</a:t>
            </a:r>
            <a:r>
              <a:rPr lang="fr-FR" altLang="ja-JP" dirty="0">
                <a:solidFill>
                  <a:schemeClr val="accent2"/>
                </a:solidFill>
                <a:latin typeface="Calibri" charset="0"/>
              </a:rPr>
              <a:t>'</a:t>
            </a:r>
            <a:r>
              <a:rPr lang="fr-FR" altLang="ja-JP" dirty="0">
                <a:latin typeface="Calibri" charset="0"/>
              </a:rPr>
              <a:t>y </a:t>
            </a:r>
            <a:r>
              <a:rPr lang="fr-FR" altLang="ja-JP" dirty="0" err="1">
                <a:latin typeface="Calibri" charset="0"/>
              </a:rPr>
              <a:t>a-t</a:t>
            </a:r>
            <a:r>
              <a:rPr lang="fr-FR" altLang="ja-JP" dirty="0">
                <a:latin typeface="Calibri" charset="0"/>
              </a:rPr>
              <a:t>\</a:t>
            </a:r>
            <a:r>
              <a:rPr lang="fr-FR" altLang="ja-JP" dirty="0">
                <a:solidFill>
                  <a:srgbClr val="C0504D"/>
                </a:solidFill>
                <a:latin typeface="Calibri" charset="0"/>
              </a:rPr>
              <a:t>'</a:t>
            </a:r>
            <a:r>
              <a:rPr lang="fr-FR" altLang="ja-JP" dirty="0">
                <a:latin typeface="Calibri" charset="0"/>
              </a:rPr>
              <a:t>il dans c:\</a:t>
            </a:r>
            <a:r>
              <a:rPr lang="fr-FR" altLang="ja-JP" dirty="0">
                <a:solidFill>
                  <a:srgbClr val="C0504D"/>
                </a:solidFill>
                <a:latin typeface="Calibri" charset="0"/>
              </a:rPr>
              <a:t>\</a:t>
            </a:r>
            <a:r>
              <a:rPr lang="fr-FR" altLang="ja-JP" dirty="0" err="1">
                <a:latin typeface="Calibri" charset="0"/>
              </a:rPr>
              <a:t>windows</a:t>
            </a:r>
            <a:r>
              <a:rPr lang="fr-FR" altLang="ja-JP" dirty="0">
                <a:latin typeface="Calibri" charset="0"/>
              </a:rPr>
              <a:t>\</a:t>
            </a:r>
            <a:r>
              <a:rPr lang="fr-FR" altLang="ja-JP" dirty="0">
                <a:solidFill>
                  <a:srgbClr val="C0504D"/>
                </a:solidFill>
                <a:latin typeface="Calibri" charset="0"/>
              </a:rPr>
              <a:t>n</a:t>
            </a:r>
            <a:r>
              <a:rPr lang="fr-FR" dirty="0">
                <a:latin typeface="Calibri" charset="0"/>
              </a:rPr>
              <a:t>"</a:t>
            </a:r>
            <a:endParaRPr lang="fr-FR" altLang="ja-JP" dirty="0">
              <a:latin typeface="Calibri" charset="0"/>
            </a:endParaRPr>
          </a:p>
          <a:p>
            <a:pPr lvl="2">
              <a:spcBef>
                <a:spcPct val="0"/>
              </a:spcBef>
            </a:pPr>
            <a:r>
              <a:rPr lang="fr-FR" dirty="0">
                <a:latin typeface="Calibri" charset="0"/>
              </a:rPr>
              <a:t>The </a:t>
            </a:r>
            <a:r>
              <a:rPr lang="fr-FR" dirty="0" err="1">
                <a:latin typeface="Calibri" charset="0"/>
              </a:rPr>
              <a:t>characters</a:t>
            </a:r>
            <a:r>
              <a:rPr lang="fr-FR" dirty="0">
                <a:latin typeface="Calibri" charset="0"/>
              </a:rPr>
              <a:t> in </a:t>
            </a:r>
            <a:r>
              <a:rPr lang="fr-FR" dirty="0" err="1">
                <a:latin typeface="Calibri" charset="0"/>
              </a:rPr>
              <a:t>red</a:t>
            </a:r>
            <a:r>
              <a:rPr lang="fr-FR" dirty="0">
                <a:latin typeface="Calibri" charset="0"/>
              </a:rPr>
              <a:t> are the </a:t>
            </a:r>
            <a:r>
              <a:rPr lang="fr-FR" dirty="0" err="1">
                <a:latin typeface="Calibri" charset="0"/>
              </a:rPr>
              <a:t>special</a:t>
            </a:r>
            <a:r>
              <a:rPr lang="fr-FR" dirty="0">
                <a:latin typeface="Calibri" charset="0"/>
              </a:rPr>
              <a:t> </a:t>
            </a:r>
            <a:r>
              <a:rPr lang="fr-FR" dirty="0" err="1">
                <a:latin typeface="Calibri" charset="0"/>
              </a:rPr>
              <a:t>characters</a:t>
            </a:r>
            <a:endParaRPr lang="fr-FR" dirty="0">
              <a:latin typeface="Calibri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B65C10-1CCF-D04F-BDA5-A9EDF5F4306B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KHEANG SENG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Types primitives de données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 The special characters are: </a:t>
            </a:r>
            <a:r>
              <a:rPr lang="en-US" b="1" dirty="0">
                <a:latin typeface="Calibri" charset="0"/>
              </a:rPr>
              <a:t>	</a:t>
            </a:r>
          </a:p>
          <a:p>
            <a:pPr lvl="1">
              <a:lnSpc>
                <a:spcPct val="70000"/>
              </a:lnSpc>
              <a:spcBef>
                <a:spcPct val="0"/>
              </a:spcBef>
            </a:pPr>
            <a:r>
              <a:rPr lang="en-US" dirty="0">
                <a:latin typeface="Calibri" charset="0"/>
              </a:rPr>
              <a:t>\</a:t>
            </a:r>
            <a:r>
              <a:rPr lang="en-US" dirty="0">
                <a:solidFill>
                  <a:srgbClr val="C0504D"/>
                </a:solidFill>
                <a:latin typeface="Calibri" charset="0"/>
              </a:rPr>
              <a:t>'</a:t>
            </a:r>
            <a:r>
              <a:rPr lang="en-US" dirty="0">
                <a:latin typeface="Calibri" charset="0"/>
              </a:rPr>
              <a:t>	single quote	</a:t>
            </a:r>
          </a:p>
          <a:p>
            <a:pPr lvl="1">
              <a:lnSpc>
                <a:spcPct val="70000"/>
              </a:lnSpc>
              <a:spcBef>
                <a:spcPct val="0"/>
              </a:spcBef>
            </a:pPr>
            <a:r>
              <a:rPr lang="en-US" dirty="0">
                <a:latin typeface="Calibri" charset="0"/>
              </a:rPr>
              <a:t>\</a:t>
            </a:r>
            <a:r>
              <a:rPr lang="en-US" dirty="0">
                <a:solidFill>
                  <a:srgbClr val="C0504D"/>
                </a:solidFill>
                <a:latin typeface="Calibri" charset="0"/>
              </a:rPr>
              <a:t>"</a:t>
            </a:r>
            <a:r>
              <a:rPr lang="en-US" dirty="0">
                <a:latin typeface="Calibri" charset="0"/>
              </a:rPr>
              <a:t>	double quote	</a:t>
            </a:r>
          </a:p>
          <a:p>
            <a:pPr lvl="1">
              <a:lnSpc>
                <a:spcPct val="70000"/>
              </a:lnSpc>
              <a:spcBef>
                <a:spcPct val="0"/>
              </a:spcBef>
            </a:pPr>
            <a:r>
              <a:rPr lang="en-US" dirty="0">
                <a:latin typeface="Calibri" charset="0"/>
              </a:rPr>
              <a:t>\</a:t>
            </a:r>
            <a:r>
              <a:rPr lang="en-US" dirty="0">
                <a:solidFill>
                  <a:srgbClr val="C0504D"/>
                </a:solidFill>
                <a:latin typeface="Calibri" charset="0"/>
              </a:rPr>
              <a:t>\</a:t>
            </a:r>
            <a:r>
              <a:rPr lang="en-US" dirty="0">
                <a:latin typeface="Calibri" charset="0"/>
              </a:rPr>
              <a:t>	backslash	</a:t>
            </a:r>
          </a:p>
          <a:p>
            <a:pPr lvl="1">
              <a:lnSpc>
                <a:spcPct val="70000"/>
              </a:lnSpc>
              <a:spcBef>
                <a:spcPct val="0"/>
              </a:spcBef>
            </a:pPr>
            <a:r>
              <a:rPr lang="en-US" dirty="0">
                <a:latin typeface="Calibri" charset="0"/>
              </a:rPr>
              <a:t>\</a:t>
            </a:r>
            <a:r>
              <a:rPr lang="en-US" dirty="0">
                <a:solidFill>
                  <a:srgbClr val="C0504D"/>
                </a:solidFill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	new line	</a:t>
            </a:r>
          </a:p>
          <a:p>
            <a:pPr lvl="1">
              <a:lnSpc>
                <a:spcPct val="70000"/>
              </a:lnSpc>
              <a:spcBef>
                <a:spcPct val="0"/>
              </a:spcBef>
            </a:pPr>
            <a:r>
              <a:rPr lang="en-US" dirty="0">
                <a:latin typeface="Calibri" charset="0"/>
              </a:rPr>
              <a:t>\</a:t>
            </a:r>
            <a:r>
              <a:rPr lang="en-US" dirty="0">
                <a:solidFill>
                  <a:srgbClr val="C0504D"/>
                </a:solidFill>
                <a:latin typeface="Calibri" charset="0"/>
              </a:rPr>
              <a:t>r</a:t>
            </a:r>
            <a:r>
              <a:rPr lang="en-US" dirty="0">
                <a:latin typeface="Calibri" charset="0"/>
              </a:rPr>
              <a:t>	carriage return	</a:t>
            </a:r>
          </a:p>
          <a:p>
            <a:pPr lvl="1">
              <a:lnSpc>
                <a:spcPct val="70000"/>
              </a:lnSpc>
              <a:spcBef>
                <a:spcPct val="0"/>
              </a:spcBef>
            </a:pPr>
            <a:r>
              <a:rPr lang="en-US" dirty="0">
                <a:latin typeface="Calibri" charset="0"/>
              </a:rPr>
              <a:t>\</a:t>
            </a:r>
            <a:r>
              <a:rPr lang="en-US" dirty="0">
                <a:solidFill>
                  <a:srgbClr val="C0504D"/>
                </a:solidFill>
                <a:latin typeface="Calibri" charset="0"/>
              </a:rPr>
              <a:t>t</a:t>
            </a:r>
            <a:r>
              <a:rPr lang="en-US" dirty="0">
                <a:latin typeface="Calibri" charset="0"/>
              </a:rPr>
              <a:t>	tab	</a:t>
            </a:r>
          </a:p>
          <a:p>
            <a:pPr lvl="1">
              <a:lnSpc>
                <a:spcPct val="70000"/>
              </a:lnSpc>
              <a:spcBef>
                <a:spcPct val="0"/>
              </a:spcBef>
            </a:pPr>
            <a:r>
              <a:rPr lang="en-US" dirty="0">
                <a:latin typeface="Calibri" charset="0"/>
              </a:rPr>
              <a:t>\</a:t>
            </a:r>
            <a:r>
              <a:rPr lang="en-US" dirty="0">
                <a:solidFill>
                  <a:srgbClr val="C0504D"/>
                </a:solidFill>
                <a:latin typeface="Calibri" charset="0"/>
              </a:rPr>
              <a:t>b</a:t>
            </a:r>
            <a:r>
              <a:rPr lang="en-US" dirty="0">
                <a:latin typeface="Calibri" charset="0"/>
              </a:rPr>
              <a:t>	backspace	</a:t>
            </a:r>
          </a:p>
          <a:p>
            <a:pPr algn="just">
              <a:spcBef>
                <a:spcPct val="0"/>
              </a:spcBef>
            </a:pPr>
            <a:r>
              <a:rPr lang="en-US" dirty="0">
                <a:latin typeface="Calibri" charset="0"/>
              </a:rPr>
              <a:t>Boolean (True, False)</a:t>
            </a:r>
          </a:p>
          <a:p>
            <a:pPr lvl="1" algn="just">
              <a:spcBef>
                <a:spcPct val="0"/>
              </a:spcBef>
            </a:pPr>
            <a:r>
              <a:rPr lang="en-US" dirty="0">
                <a:latin typeface="Calibri" charset="0"/>
              </a:rPr>
              <a:t>0, "0", "" (empty string), </a:t>
            </a:r>
            <a:r>
              <a:rPr lang="en-US" b="1" i="1" dirty="0">
                <a:latin typeface="Calibri" charset="0"/>
              </a:rPr>
              <a:t>undefined, null </a:t>
            </a:r>
            <a:r>
              <a:rPr lang="en-US" i="1" dirty="0">
                <a:latin typeface="Calibri" charset="0"/>
              </a:rPr>
              <a:t>and</a:t>
            </a:r>
            <a:r>
              <a:rPr lang="en-US" b="1" i="1" dirty="0">
                <a:latin typeface="Calibri" charset="0"/>
              </a:rPr>
              <a:t> </a:t>
            </a:r>
            <a:r>
              <a:rPr lang="en-US" b="1" i="1" dirty="0" err="1">
                <a:latin typeface="Calibri" charset="0"/>
              </a:rPr>
              <a:t>NaN</a:t>
            </a:r>
            <a:r>
              <a:rPr lang="en-US" b="1" i="1" dirty="0">
                <a:latin typeface="Calibri" charset="0"/>
              </a:rPr>
              <a:t> </a:t>
            </a:r>
            <a:r>
              <a:rPr lang="en-US" i="1" dirty="0">
                <a:latin typeface="Calibri" charset="0"/>
              </a:rPr>
              <a:t>(Non a Number)</a:t>
            </a:r>
            <a:r>
              <a:rPr lang="en-US" dirty="0">
                <a:latin typeface="Calibri" charset="0"/>
              </a:rPr>
              <a:t>  equal to the value </a:t>
            </a:r>
            <a:r>
              <a:rPr lang="en-US" b="1" dirty="0">
                <a:latin typeface="Calibri" charset="0"/>
              </a:rPr>
              <a:t>False</a:t>
            </a:r>
          </a:p>
          <a:p>
            <a:pPr lvl="1" algn="just">
              <a:spcBef>
                <a:spcPct val="0"/>
              </a:spcBef>
            </a:pPr>
            <a:r>
              <a:rPr lang="en-US" dirty="0">
                <a:latin typeface="Calibri" charset="0"/>
              </a:rPr>
              <a:t>Beside that equal to the value </a:t>
            </a:r>
            <a:r>
              <a:rPr lang="en-US" b="1" dirty="0">
                <a:latin typeface="Calibri" charset="0"/>
              </a:rPr>
              <a:t>true.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9C2A94-EB76-8F46-9EAB-7A2652F65736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Types composées de données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Object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Calibri" charset="0"/>
              </a:rPr>
              <a:t>An object </a:t>
            </a:r>
            <a:r>
              <a:rPr lang="en-US" dirty="0" smtClean="0">
                <a:latin typeface="Calibri" charset="0"/>
              </a:rPr>
              <a:t>is </a:t>
            </a:r>
            <a:r>
              <a:rPr lang="en-US" dirty="0">
                <a:latin typeface="Calibri" charset="0"/>
              </a:rPr>
              <a:t>a particular type of data, having its own properties and methods(functions).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Calibri" charset="0"/>
              </a:rPr>
              <a:t>All data types in JavaScript are the objects, a string, a number, a </a:t>
            </a:r>
            <a:r>
              <a:rPr lang="en-US" dirty="0" smtClean="0">
                <a:latin typeface="Calibri" charset="0"/>
              </a:rPr>
              <a:t>string</a:t>
            </a:r>
            <a:r>
              <a:rPr lang="en-US" dirty="0" smtClean="0">
                <a:latin typeface="Calibri" charset="0"/>
              </a:rPr>
              <a:t>, an array </a:t>
            </a:r>
            <a:r>
              <a:rPr lang="en-US" dirty="0">
                <a:latin typeface="Calibri" charset="0"/>
              </a:rPr>
              <a:t>....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Calibri" charset="0"/>
              </a:rPr>
              <a:t>Ex: the string type has its own properties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length</a:t>
            </a:r>
            <a:r>
              <a:rPr lang="en-US" dirty="0">
                <a:latin typeface="Calibri" charset="0"/>
              </a:rPr>
              <a:t> and functions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substring()</a:t>
            </a:r>
            <a:r>
              <a:rPr lang="en-US" dirty="0">
                <a:latin typeface="Calibri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  JavaScript allows you to </a:t>
            </a:r>
            <a:r>
              <a:rPr lang="en-US" dirty="0" smtClean="0">
                <a:latin typeface="Calibri" charset="0"/>
              </a:rPr>
              <a:t>create </a:t>
            </a:r>
            <a:r>
              <a:rPr lang="en-US" dirty="0">
                <a:latin typeface="Calibri" charset="0"/>
              </a:rPr>
              <a:t>your own objects as well.</a:t>
            </a:r>
            <a:endParaRPr lang="tr-TR" dirty="0">
              <a:latin typeface="Calibri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C328BC-3973-6947-9D4D-7B561C36A84F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Types composées de données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Array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alibri" charset="0"/>
              </a:rPr>
              <a:t>Array is used to store multiple values ​​in a single variable.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alibri" charset="0"/>
              </a:rPr>
              <a:t>Array can contain multiple value of multiple types at once.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alibri" charset="0"/>
              </a:rPr>
              <a:t>It is also an object which has its own properties and function.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alibri" charset="0"/>
              </a:rPr>
              <a:t>There are different ways to create and initialize the value in an array.</a:t>
            </a:r>
          </a:p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There are still composed data types such as Date, Math, RegExp (Regular Expression) ..</a:t>
            </a:r>
            <a:endParaRPr lang="tr-TR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0E9579-66FD-114E-A6AF-78772D87F446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Type spéciaux de données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defRPr/>
            </a:pPr>
            <a:r>
              <a:rPr lang="en-US" dirty="0" smtClean="0">
                <a:latin typeface="Calibri" charset="0"/>
                <a:cs typeface="+mn-cs"/>
              </a:rPr>
              <a:t>There is some special </a:t>
            </a:r>
            <a:r>
              <a:rPr lang="en-US" dirty="0">
                <a:latin typeface="Calibri" charset="0"/>
                <a:cs typeface="+mn-cs"/>
              </a:rPr>
              <a:t>data </a:t>
            </a:r>
            <a:r>
              <a:rPr lang="en-US" dirty="0" smtClean="0">
                <a:latin typeface="Calibri" charset="0"/>
                <a:cs typeface="+mn-cs"/>
              </a:rPr>
              <a:t>type in </a:t>
            </a:r>
            <a:r>
              <a:rPr lang="en-US" dirty="0">
                <a:latin typeface="Calibri" charset="0"/>
                <a:cs typeface="+mn-cs"/>
              </a:rPr>
              <a:t>JavaScript</a:t>
            </a:r>
          </a:p>
          <a:p>
            <a:pPr lvl="1" algn="just">
              <a:spcBef>
                <a:spcPct val="0"/>
              </a:spcBef>
              <a:defRPr/>
            </a:pPr>
            <a:r>
              <a:rPr lang="en-US" b="1" dirty="0">
                <a:latin typeface="Calibri" charset="0"/>
              </a:rPr>
              <a:t>Undefined</a:t>
            </a:r>
            <a:r>
              <a:rPr lang="en-US" dirty="0">
                <a:latin typeface="Calibri" charset="0"/>
              </a:rPr>
              <a:t>: the variable that </a:t>
            </a:r>
            <a:r>
              <a:rPr lang="en-US" dirty="0" smtClean="0">
                <a:latin typeface="Calibri" charset="0"/>
              </a:rPr>
              <a:t>was </a:t>
            </a:r>
            <a:r>
              <a:rPr lang="en-US" dirty="0">
                <a:latin typeface="Calibri" charset="0"/>
              </a:rPr>
              <a:t>created without initializing.</a:t>
            </a:r>
          </a:p>
          <a:p>
            <a:pPr lvl="2" algn="just">
              <a:spcBef>
                <a:spcPct val="0"/>
              </a:spcBef>
              <a:defRPr/>
            </a:pPr>
            <a:r>
              <a:rPr lang="en-US" dirty="0">
                <a:latin typeface="Calibri" charset="0"/>
              </a:rPr>
              <a:t>Ex: </a:t>
            </a:r>
            <a:r>
              <a:rPr lang="en-US" dirty="0" err="1">
                <a:latin typeface="Calibri" charset="0"/>
              </a:rPr>
              <a:t>var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titi</a:t>
            </a:r>
            <a:r>
              <a:rPr lang="en-US" dirty="0">
                <a:latin typeface="Calibri" charset="0"/>
              </a:rPr>
              <a:t>;</a:t>
            </a:r>
          </a:p>
          <a:p>
            <a:pPr lvl="1" algn="just">
              <a:spcBef>
                <a:spcPct val="0"/>
              </a:spcBef>
              <a:defRPr/>
            </a:pPr>
            <a:r>
              <a:rPr lang="en-US" b="1" dirty="0" smtClean="0">
                <a:latin typeface="Calibri" charset="0"/>
              </a:rPr>
              <a:t>Null</a:t>
            </a:r>
            <a:r>
              <a:rPr lang="en-US" dirty="0" smtClean="0">
                <a:latin typeface="Calibri" charset="0"/>
              </a:rPr>
              <a:t>: </a:t>
            </a:r>
            <a:r>
              <a:rPr lang="en-US" dirty="0">
                <a:latin typeface="Calibri" charset="0"/>
              </a:rPr>
              <a:t>the variable that is defined with the </a:t>
            </a:r>
            <a:r>
              <a:rPr lang="en-US" dirty="0" smtClean="0">
                <a:latin typeface="Calibri" charset="0"/>
              </a:rPr>
              <a:t>value “null”</a:t>
            </a:r>
            <a:endParaRPr lang="en-US" dirty="0">
              <a:latin typeface="Calibri" charset="0"/>
            </a:endParaRPr>
          </a:p>
          <a:p>
            <a:pPr lvl="2" algn="just">
              <a:spcBef>
                <a:spcPct val="0"/>
              </a:spcBef>
              <a:defRPr/>
            </a:pPr>
            <a:r>
              <a:rPr lang="en-US" dirty="0">
                <a:latin typeface="Calibri" charset="0"/>
              </a:rPr>
              <a:t>Ex: </a:t>
            </a:r>
            <a:r>
              <a:rPr lang="en-US" dirty="0" err="1">
                <a:latin typeface="Calibri" charset="0"/>
              </a:rPr>
              <a:t>var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titi</a:t>
            </a:r>
            <a:r>
              <a:rPr lang="en-US" dirty="0">
                <a:latin typeface="Calibri" charset="0"/>
              </a:rPr>
              <a:t> = null;</a:t>
            </a:r>
          </a:p>
          <a:p>
            <a:pPr lvl="1" algn="just">
              <a:spcBef>
                <a:spcPct val="0"/>
              </a:spcBef>
              <a:defRPr/>
            </a:pPr>
            <a:r>
              <a:rPr lang="en-US" b="1" dirty="0" err="1">
                <a:latin typeface="Calibri" charset="0"/>
              </a:rPr>
              <a:t>NaN</a:t>
            </a:r>
            <a:r>
              <a:rPr lang="en-US" b="1" dirty="0">
                <a:latin typeface="Calibri" charset="0"/>
              </a:rPr>
              <a:t> (Not a Number)</a:t>
            </a:r>
            <a:r>
              <a:rPr lang="en-US" dirty="0">
                <a:latin typeface="Calibri" charset="0"/>
              </a:rPr>
              <a:t>: If the variable value </a:t>
            </a:r>
            <a:r>
              <a:rPr lang="en-US" dirty="0" smtClean="0">
                <a:latin typeface="Calibri" charset="0"/>
              </a:rPr>
              <a:t>can not be forced to number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type, </a:t>
            </a:r>
            <a:r>
              <a:rPr lang="en-US" dirty="0">
                <a:latin typeface="Calibri" charset="0"/>
              </a:rPr>
              <a:t>this is the </a:t>
            </a:r>
            <a:r>
              <a:rPr lang="en-US" b="1" dirty="0" err="1" smtClean="0">
                <a:latin typeface="Calibri" charset="0"/>
              </a:rPr>
              <a:t>NaN</a:t>
            </a:r>
            <a:r>
              <a:rPr lang="fr-FR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type.</a:t>
            </a:r>
            <a:endParaRPr lang="fr-FR" dirty="0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F0BB7C-AABD-094F-ACB3-2470F45FE31E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Déclaration des variables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The declaration of a variable is started with a keyword 'var'</a:t>
            </a:r>
          </a:p>
          <a:p>
            <a:pPr lvl="1" algn="just">
              <a:spcBef>
                <a:spcPct val="0"/>
              </a:spcBef>
            </a:pPr>
            <a:r>
              <a:rPr lang="en-US">
                <a:latin typeface="Calibri" charset="0"/>
              </a:rPr>
              <a:t>Variable name is sensitive case</a:t>
            </a:r>
          </a:p>
          <a:p>
            <a:pPr lvl="1" algn="just">
              <a:spcBef>
                <a:spcPct val="0"/>
              </a:spcBef>
            </a:pPr>
            <a:r>
              <a:rPr lang="en-US">
                <a:latin typeface="Calibri" charset="0"/>
              </a:rPr>
              <a:t>Although the word 'var' is optional but it is recommended to put (if it is right to put)</a:t>
            </a:r>
          </a:p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Variable declared in a function is </a:t>
            </a:r>
            <a:r>
              <a:rPr lang="en-US" b="1">
                <a:latin typeface="Calibri" charset="0"/>
              </a:rPr>
              <a:t>local </a:t>
            </a:r>
            <a:r>
              <a:rPr lang="en-US">
                <a:latin typeface="Calibri" charset="0"/>
              </a:rPr>
              <a:t>to that function</a:t>
            </a:r>
          </a:p>
          <a:p>
            <a:pPr lvl="1" algn="just">
              <a:spcBef>
                <a:spcPct val="0"/>
              </a:spcBef>
            </a:pPr>
            <a:r>
              <a:rPr lang="en-US">
                <a:latin typeface="Calibri" charset="0"/>
              </a:rPr>
              <a:t>The variable is visible only in the current function.</a:t>
            </a:r>
          </a:p>
          <a:p>
            <a:pPr lvl="1" algn="just">
              <a:spcBef>
                <a:spcPct val="0"/>
              </a:spcBef>
            </a:pPr>
            <a:r>
              <a:rPr lang="en-US">
                <a:latin typeface="Calibri" charset="0"/>
              </a:rPr>
              <a:t>You must use the keyword 'var' to differentiate with the global variable</a:t>
            </a:r>
          </a:p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Variable declared outside the function is 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global </a:t>
            </a:r>
            <a:r>
              <a:rPr lang="en-US">
                <a:latin typeface="Calibri" charset="0"/>
              </a:rPr>
              <a:t>(the variable is visible from anywhere)</a:t>
            </a:r>
            <a:endParaRPr lang="fr-FR">
              <a:latin typeface="Calibri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D365F4-EC4B-314C-9B24-DD1423023163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17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Déclaration des variables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Simple declaration</a:t>
            </a:r>
          </a:p>
          <a:p>
            <a:pPr lvl="1" algn="just">
              <a:spcBef>
                <a:spcPct val="0"/>
              </a:spcBef>
            </a:pPr>
            <a:r>
              <a:rPr lang="en-US">
                <a:latin typeface="Calibri" charset="0"/>
              </a:rPr>
              <a:t>Ex: var count;</a:t>
            </a:r>
          </a:p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Group declaration</a:t>
            </a:r>
          </a:p>
          <a:p>
            <a:pPr lvl="1" algn="just">
              <a:spcBef>
                <a:spcPct val="0"/>
              </a:spcBef>
            </a:pPr>
            <a:r>
              <a:rPr lang="en-US">
                <a:latin typeface="Calibri" charset="0"/>
              </a:rPr>
              <a:t>Ex: var count, amount, level;</a:t>
            </a:r>
          </a:p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Variable declaration and initialization within one statement.</a:t>
            </a:r>
          </a:p>
          <a:p>
            <a:pPr lvl="1" algn="just">
              <a:spcBef>
                <a:spcPct val="0"/>
              </a:spcBef>
            </a:pPr>
            <a:r>
              <a:rPr lang="en-US">
                <a:latin typeface="Calibri" charset="0"/>
              </a:rPr>
              <a:t>Ex: var count = 0, amount = 100;</a:t>
            </a:r>
          </a:p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The variable JavaScript is weakly typed. It means that a variable can hold data of any type. The type of a variable changes along the value of variables that it stores.</a:t>
            </a:r>
            <a:endParaRPr lang="fr-FR">
              <a:latin typeface="Calibri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A38DC3-4854-9646-976A-D72198A759AE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Déclaration des variables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dirty="0">
                <a:latin typeface="Calibri" charset="0"/>
              </a:rPr>
              <a:t>Exemples:</a:t>
            </a:r>
          </a:p>
          <a:p>
            <a:pPr lvl="1">
              <a:spcBef>
                <a:spcPct val="0"/>
              </a:spcBef>
            </a:pPr>
            <a:r>
              <a:rPr lang="fr-FR" sz="2000" dirty="0">
                <a:latin typeface="Calibri" charset="0"/>
              </a:rPr>
              <a:t>var  </a:t>
            </a:r>
            <a:r>
              <a:rPr lang="fr-FR" sz="2000" dirty="0" err="1">
                <a:latin typeface="Calibri" charset="0"/>
              </a:rPr>
              <a:t>iToto</a:t>
            </a:r>
            <a:r>
              <a:rPr lang="fr-FR" sz="2000" dirty="0">
                <a:latin typeface="Calibri" charset="0"/>
              </a:rPr>
              <a:t>; // </a:t>
            </a:r>
            <a:r>
              <a:rPr lang="fr-FR" sz="2000" dirty="0" err="1">
                <a:latin typeface="Calibri" charset="0"/>
              </a:rPr>
              <a:t>iToto</a:t>
            </a:r>
            <a:r>
              <a:rPr lang="fr-FR" sz="2000" dirty="0">
                <a:latin typeface="Calibri" charset="0"/>
              </a:rPr>
              <a:t> </a:t>
            </a:r>
            <a:r>
              <a:rPr lang="fr-FR" sz="2000" dirty="0" err="1">
                <a:latin typeface="Calibri" charset="0"/>
              </a:rPr>
              <a:t>is</a:t>
            </a:r>
            <a:r>
              <a:rPr lang="fr-FR" sz="2000" dirty="0">
                <a:latin typeface="Calibri" charset="0"/>
              </a:rPr>
              <a:t> </a:t>
            </a:r>
            <a:r>
              <a:rPr lang="fr-FR" sz="2000" dirty="0" err="1">
                <a:latin typeface="Calibri" charset="0"/>
              </a:rPr>
              <a:t>undefined</a:t>
            </a:r>
            <a:endParaRPr lang="fr-FR" sz="2000" dirty="0">
              <a:latin typeface="Calibri" charset="0"/>
            </a:endParaRPr>
          </a:p>
          <a:p>
            <a:pPr lvl="1">
              <a:spcBef>
                <a:spcPct val="0"/>
              </a:spcBef>
            </a:pPr>
            <a:r>
              <a:rPr lang="fr-FR" sz="2000" dirty="0">
                <a:latin typeface="Calibri" charset="0"/>
              </a:rPr>
              <a:t> var </a:t>
            </a:r>
            <a:r>
              <a:rPr lang="fr-FR" sz="2000" dirty="0" err="1">
                <a:latin typeface="Calibri" charset="0"/>
              </a:rPr>
              <a:t>iToto</a:t>
            </a:r>
            <a:r>
              <a:rPr lang="fr-FR" sz="2000" dirty="0">
                <a:latin typeface="Calibri" charset="0"/>
              </a:rPr>
              <a:t>=10; //</a:t>
            </a:r>
            <a:r>
              <a:rPr lang="fr-FR" sz="2000" dirty="0" err="1">
                <a:latin typeface="Calibri" charset="0"/>
              </a:rPr>
              <a:t>iToto</a:t>
            </a:r>
            <a:r>
              <a:rPr lang="fr-FR" sz="2000" dirty="0">
                <a:latin typeface="Calibri" charset="0"/>
              </a:rPr>
              <a:t> </a:t>
            </a:r>
            <a:r>
              <a:rPr lang="fr-FR" sz="2000" dirty="0" err="1">
                <a:latin typeface="Calibri" charset="0"/>
              </a:rPr>
              <a:t>is</a:t>
            </a:r>
            <a:r>
              <a:rPr lang="fr-FR" sz="2000" dirty="0">
                <a:latin typeface="Calibri" charset="0"/>
              </a:rPr>
              <a:t> </a:t>
            </a:r>
            <a:r>
              <a:rPr lang="fr-FR" sz="2000" dirty="0" err="1">
                <a:latin typeface="Calibri" charset="0"/>
              </a:rPr>
              <a:t>number</a:t>
            </a:r>
            <a:endParaRPr lang="fr-FR" sz="2000" dirty="0">
              <a:latin typeface="Calibri" charset="0"/>
            </a:endParaRPr>
          </a:p>
          <a:p>
            <a:pPr lvl="1">
              <a:spcBef>
                <a:spcPct val="0"/>
              </a:spcBef>
            </a:pPr>
            <a:r>
              <a:rPr lang="fr-FR" sz="2000" dirty="0">
                <a:latin typeface="Calibri" charset="0"/>
              </a:rPr>
              <a:t>var  </a:t>
            </a:r>
            <a:r>
              <a:rPr lang="fr-FR" sz="2000" dirty="0" err="1">
                <a:latin typeface="Calibri" charset="0"/>
              </a:rPr>
              <a:t>bVraiFaux</a:t>
            </a:r>
            <a:r>
              <a:rPr lang="fr-FR" sz="2000" dirty="0">
                <a:latin typeface="Calibri" charset="0"/>
              </a:rPr>
              <a:t> = </a:t>
            </a:r>
            <a:r>
              <a:rPr lang="fr-FR" sz="2000" dirty="0" err="1">
                <a:latin typeface="Calibri" charset="0"/>
              </a:rPr>
              <a:t>true</a:t>
            </a:r>
            <a:r>
              <a:rPr lang="fr-FR" sz="2000" dirty="0">
                <a:latin typeface="Calibri" charset="0"/>
              </a:rPr>
              <a:t>; //  </a:t>
            </a:r>
            <a:r>
              <a:rPr lang="fr-FR" sz="2000" dirty="0" err="1">
                <a:latin typeface="Calibri" charset="0"/>
              </a:rPr>
              <a:t>bVraiFaux</a:t>
            </a:r>
            <a:r>
              <a:rPr lang="fr-FR" sz="2000" dirty="0">
                <a:latin typeface="Calibri" charset="0"/>
              </a:rPr>
              <a:t>  </a:t>
            </a:r>
            <a:r>
              <a:rPr lang="fr-FR" sz="2000" dirty="0" err="1">
                <a:latin typeface="Calibri" charset="0"/>
              </a:rPr>
              <a:t>is</a:t>
            </a:r>
            <a:r>
              <a:rPr lang="fr-FR" sz="2000" dirty="0">
                <a:latin typeface="Calibri" charset="0"/>
              </a:rPr>
              <a:t> </a:t>
            </a:r>
            <a:r>
              <a:rPr lang="fr-FR" sz="2000" dirty="0" err="1">
                <a:latin typeface="Calibri" charset="0"/>
              </a:rPr>
              <a:t>boolean</a:t>
            </a:r>
            <a:endParaRPr lang="fr-FR" sz="2000" dirty="0">
              <a:latin typeface="Calibri" charset="0"/>
            </a:endParaRPr>
          </a:p>
          <a:p>
            <a:pPr lvl="1">
              <a:spcBef>
                <a:spcPct val="0"/>
              </a:spcBef>
            </a:pPr>
            <a:r>
              <a:rPr lang="fr-FR" sz="2000" dirty="0" err="1">
                <a:latin typeface="Calibri" charset="0"/>
              </a:rPr>
              <a:t>bVraiFaux</a:t>
            </a:r>
            <a:r>
              <a:rPr lang="fr-FR" sz="2000" dirty="0">
                <a:latin typeface="Calibri" charset="0"/>
              </a:rPr>
              <a:t> = "</a:t>
            </a:r>
            <a:r>
              <a:rPr lang="fr-FR" sz="2000" dirty="0" err="1">
                <a:latin typeface="Calibri" charset="0"/>
              </a:rPr>
              <a:t>iToto</a:t>
            </a:r>
            <a:r>
              <a:rPr lang="fr-FR" sz="2000" dirty="0">
                <a:latin typeface="Calibri" charset="0"/>
              </a:rPr>
              <a:t>"; // </a:t>
            </a:r>
            <a:r>
              <a:rPr lang="fr-FR" sz="2000" dirty="0" err="1">
                <a:latin typeface="Calibri" charset="0"/>
              </a:rPr>
              <a:t>bVraiFaux</a:t>
            </a:r>
            <a:r>
              <a:rPr lang="fr-FR" sz="2000" dirty="0">
                <a:latin typeface="Calibri" charset="0"/>
              </a:rPr>
              <a:t> </a:t>
            </a:r>
            <a:r>
              <a:rPr lang="fr-FR" sz="2000" dirty="0" err="1">
                <a:latin typeface="Calibri" charset="0"/>
              </a:rPr>
              <a:t>is</a:t>
            </a:r>
            <a:r>
              <a:rPr lang="fr-FR" sz="2000" dirty="0">
                <a:latin typeface="Calibri" charset="0"/>
              </a:rPr>
              <a:t> string</a:t>
            </a:r>
          </a:p>
          <a:p>
            <a:pPr lvl="1">
              <a:spcBef>
                <a:spcPct val="0"/>
              </a:spcBef>
            </a:pPr>
            <a:r>
              <a:rPr lang="fr-FR" sz="2000" dirty="0" err="1">
                <a:latin typeface="Calibri" charset="0"/>
              </a:rPr>
              <a:t>bVraiFaux</a:t>
            </a:r>
            <a:r>
              <a:rPr lang="fr-FR" sz="2000" dirty="0">
                <a:latin typeface="Calibri" charset="0"/>
              </a:rPr>
              <a:t> = </a:t>
            </a:r>
            <a:r>
              <a:rPr lang="fr-FR" sz="2000" dirty="0" err="1">
                <a:latin typeface="Calibri" charset="0"/>
              </a:rPr>
              <a:t>iToto</a:t>
            </a:r>
            <a:r>
              <a:rPr lang="fr-FR" sz="2000" dirty="0">
                <a:latin typeface="Calibri" charset="0"/>
              </a:rPr>
              <a:t>;  //</a:t>
            </a:r>
            <a:r>
              <a:rPr lang="fr-FR" sz="2000" dirty="0" err="1">
                <a:latin typeface="Calibri" charset="0"/>
              </a:rPr>
              <a:t>its</a:t>
            </a:r>
            <a:r>
              <a:rPr lang="fr-FR" sz="2000" dirty="0">
                <a:latin typeface="Calibri" charset="0"/>
              </a:rPr>
              <a:t> value = the value of </a:t>
            </a:r>
            <a:r>
              <a:rPr lang="fr-FR" sz="2000" dirty="0" err="1">
                <a:latin typeface="Calibri" charset="0"/>
              </a:rPr>
              <a:t>iToto</a:t>
            </a:r>
            <a:r>
              <a:rPr lang="fr-FR" sz="2000" dirty="0">
                <a:latin typeface="Calibri" charset="0"/>
              </a:rPr>
              <a:t> </a:t>
            </a:r>
            <a:r>
              <a:rPr lang="fr-FR" sz="2000" dirty="0" err="1">
                <a:latin typeface="Calibri" charset="0"/>
              </a:rPr>
              <a:t>which</a:t>
            </a:r>
            <a:r>
              <a:rPr lang="fr-FR" sz="2000" dirty="0">
                <a:latin typeface="Calibri" charset="0"/>
              </a:rPr>
              <a:t> </a:t>
            </a:r>
            <a:r>
              <a:rPr lang="fr-FR" sz="2000" dirty="0" err="1">
                <a:latin typeface="Calibri" charset="0"/>
              </a:rPr>
              <a:t>is</a:t>
            </a:r>
            <a:r>
              <a:rPr lang="fr-FR" sz="2000" dirty="0">
                <a:latin typeface="Calibri" charset="0"/>
              </a:rPr>
              <a:t> the </a:t>
            </a:r>
            <a:r>
              <a:rPr lang="fr-FR" sz="2000" dirty="0" err="1">
                <a:latin typeface="Calibri" charset="0"/>
              </a:rPr>
              <a:t>number</a:t>
            </a:r>
            <a:r>
              <a:rPr lang="fr-FR" sz="2000" dirty="0">
                <a:latin typeface="Calibri" charset="0"/>
              </a:rPr>
              <a:t> 10.</a:t>
            </a:r>
          </a:p>
          <a:p>
            <a:pPr lvl="1">
              <a:spcBef>
                <a:spcPct val="0"/>
              </a:spcBef>
            </a:pPr>
            <a:r>
              <a:rPr lang="fr-FR" sz="2000" dirty="0">
                <a:latin typeface="Calibri" charset="0"/>
              </a:rPr>
              <a:t> phrase= 2; //phrase </a:t>
            </a:r>
            <a:r>
              <a:rPr lang="fr-FR" sz="2000" dirty="0" err="1">
                <a:latin typeface="Calibri" charset="0"/>
              </a:rPr>
              <a:t>is</a:t>
            </a:r>
            <a:r>
              <a:rPr lang="fr-FR" sz="2000" dirty="0">
                <a:latin typeface="Calibri" charset="0"/>
              </a:rPr>
              <a:t> </a:t>
            </a:r>
            <a:r>
              <a:rPr lang="fr-FR" sz="2000" dirty="0" err="1">
                <a:latin typeface="Calibri" charset="0"/>
              </a:rPr>
              <a:t>number</a:t>
            </a:r>
            <a:endParaRPr lang="fr-FR" sz="2000" dirty="0">
              <a:latin typeface="Calibri" charset="0"/>
            </a:endParaRPr>
          </a:p>
          <a:p>
            <a:pPr lvl="1">
              <a:spcBef>
                <a:spcPct val="0"/>
              </a:spcBef>
            </a:pPr>
            <a:r>
              <a:rPr lang="fr-FR" sz="2000" dirty="0">
                <a:latin typeface="Calibri" charset="0"/>
              </a:rPr>
              <a:t>phrase = phrase + " version" + </a:t>
            </a:r>
            <a:r>
              <a:rPr lang="fr-FR" sz="2000" dirty="0" err="1">
                <a:latin typeface="Calibri" charset="0"/>
              </a:rPr>
              <a:t>true</a:t>
            </a:r>
            <a:r>
              <a:rPr lang="fr-FR" sz="2000" dirty="0">
                <a:latin typeface="Calibri" charset="0"/>
              </a:rPr>
              <a:t>;  /the variable « phrase» </a:t>
            </a:r>
            <a:r>
              <a:rPr lang="fr-FR" sz="2000" dirty="0" err="1">
                <a:latin typeface="Calibri" charset="0"/>
              </a:rPr>
              <a:t>is</a:t>
            </a:r>
            <a:r>
              <a:rPr lang="fr-FR" sz="2000" dirty="0">
                <a:latin typeface="Calibri" charset="0"/>
              </a:rPr>
              <a:t> in the type string, </a:t>
            </a:r>
            <a:r>
              <a:rPr lang="fr-FR" sz="2000" dirty="0" err="1">
                <a:latin typeface="Calibri" charset="0"/>
              </a:rPr>
              <a:t>having</a:t>
            </a:r>
            <a:r>
              <a:rPr lang="fr-FR" sz="2000" dirty="0">
                <a:latin typeface="Calibri" charset="0"/>
              </a:rPr>
              <a:t> the value « 2versiontrue ». </a:t>
            </a:r>
          </a:p>
          <a:p>
            <a:pPr lvl="1">
              <a:spcBef>
                <a:spcPct val="0"/>
              </a:spcBef>
            </a:pPr>
            <a:endParaRPr lang="fr-FR" dirty="0">
              <a:latin typeface="Calibri" charset="0"/>
            </a:endParaRPr>
          </a:p>
          <a:p>
            <a:pPr>
              <a:spcBef>
                <a:spcPct val="0"/>
              </a:spcBef>
            </a:pPr>
            <a:endParaRPr lang="fr-FR" dirty="0">
              <a:latin typeface="Calibri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EE354B-6604-3B46-8039-9F4C6F4B595B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>
                <a:latin typeface="Calibri" charset="0"/>
              </a:rPr>
              <a:t>Outline</a:t>
            </a:r>
            <a:endParaRPr lang="fr-FR" dirty="0">
              <a:latin typeface="Calibri" charset="0"/>
            </a:endParaRPr>
          </a:p>
        </p:txBody>
      </p:sp>
      <p:sp>
        <p:nvSpPr>
          <p:cNvPr id="16386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>
                <a:latin typeface="Calibri" charset="0"/>
              </a:rPr>
              <a:t>Introduction to JavaScript</a:t>
            </a:r>
          </a:p>
          <a:p>
            <a:pPr eaLnBrk="1" hangingPunct="1">
              <a:spcBef>
                <a:spcPct val="0"/>
              </a:spcBef>
            </a:pPr>
            <a:r>
              <a:rPr lang="en-GB" sz="3200">
                <a:latin typeface="Calibri" charset="0"/>
              </a:rPr>
              <a:t>Data type and Syntax </a:t>
            </a:r>
          </a:p>
          <a:p>
            <a:pPr eaLnBrk="1" hangingPunct="1">
              <a:spcBef>
                <a:spcPct val="0"/>
              </a:spcBef>
            </a:pPr>
            <a:r>
              <a:rPr lang="en-GB" sz="3200">
                <a:latin typeface="Calibri" charset="0"/>
              </a:rPr>
              <a:t>Operation and Control structure </a:t>
            </a:r>
          </a:p>
          <a:p>
            <a:pPr eaLnBrk="1" hangingPunct="1">
              <a:spcBef>
                <a:spcPct val="0"/>
              </a:spcBef>
            </a:pPr>
            <a:r>
              <a:rPr lang="en-GB" sz="3200">
                <a:latin typeface="Calibri" charset="0"/>
              </a:rPr>
              <a:t>Object and Array</a:t>
            </a:r>
          </a:p>
          <a:p>
            <a:pPr eaLnBrk="1" hangingPunct="1">
              <a:spcBef>
                <a:spcPct val="0"/>
              </a:spcBef>
            </a:pPr>
            <a:r>
              <a:rPr lang="en-GB" sz="3200">
                <a:latin typeface="Calibri" charset="0"/>
              </a:rPr>
              <a:t>Functions</a:t>
            </a:r>
          </a:p>
          <a:p>
            <a:pPr eaLnBrk="1" hangingPunct="1">
              <a:spcBef>
                <a:spcPct val="0"/>
              </a:spcBef>
            </a:pPr>
            <a:r>
              <a:rPr lang="en-GB" sz="3200">
                <a:latin typeface="Calibri" charset="0"/>
              </a:rPr>
              <a:t>DOM (Document Object Model)</a:t>
            </a:r>
          </a:p>
          <a:p>
            <a:pPr eaLnBrk="1" hangingPunct="1">
              <a:spcBef>
                <a:spcPct val="0"/>
              </a:spcBef>
            </a:pPr>
            <a:r>
              <a:rPr lang="en-GB" sz="3200">
                <a:latin typeface="Calibri" charset="0"/>
              </a:rPr>
              <a:t>Events</a:t>
            </a:r>
          </a:p>
          <a:p>
            <a:pPr eaLnBrk="1" hangingPunct="1">
              <a:spcBef>
                <a:spcPct val="0"/>
              </a:spcBef>
            </a:pPr>
            <a:r>
              <a:rPr lang="en-GB" sz="3200">
                <a:latin typeface="Calibri" charset="0"/>
              </a:rPr>
              <a:t>Conclusion</a:t>
            </a:r>
          </a:p>
        </p:txBody>
      </p:sp>
      <p:sp>
        <p:nvSpPr>
          <p:cNvPr id="16387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E262E6-5687-E445-A5B0-4C30153C6F84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Nomination des variables 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algn="just">
              <a:spcBef>
                <a:spcPct val="0"/>
              </a:spcBef>
              <a:defRPr/>
            </a:pPr>
            <a:r>
              <a:rPr lang="en-US" dirty="0" smtClean="0">
                <a:latin typeface="Calibri" charset="0"/>
                <a:cs typeface="+mn-cs"/>
              </a:rPr>
              <a:t>JavaScript variable name is a Sensitive-case. This means that the variable named as </a:t>
            </a:r>
            <a:r>
              <a:rPr lang="en-US" dirty="0" err="1" smtClean="0">
                <a:latin typeface="Calibri" charset="0"/>
                <a:cs typeface="+mn-cs"/>
              </a:rPr>
              <a:t>myCounter</a:t>
            </a:r>
            <a:r>
              <a:rPr lang="en-US" dirty="0" smtClean="0">
                <a:latin typeface="Calibri" charset="0"/>
                <a:cs typeface="+mn-cs"/>
              </a:rPr>
              <a:t> is different from the name </a:t>
            </a:r>
            <a:r>
              <a:rPr lang="en-US" dirty="0" err="1" smtClean="0">
                <a:latin typeface="Calibri" charset="0"/>
                <a:cs typeface="+mn-cs"/>
              </a:rPr>
              <a:t>MyCounter</a:t>
            </a:r>
            <a:r>
              <a:rPr lang="en-US" dirty="0" smtClean="0">
                <a:latin typeface="Calibri" charset="0"/>
                <a:cs typeface="+mn-cs"/>
              </a:rPr>
              <a:t>.</a:t>
            </a:r>
          </a:p>
          <a:p>
            <a:pPr marL="400050" algn="just">
              <a:spcBef>
                <a:spcPct val="0"/>
              </a:spcBef>
              <a:defRPr/>
            </a:pPr>
            <a:r>
              <a:rPr lang="en-US" dirty="0" smtClean="0">
                <a:latin typeface="Calibri" charset="0"/>
                <a:cs typeface="+mn-cs"/>
              </a:rPr>
              <a:t>Variable names can be in any length. </a:t>
            </a:r>
          </a:p>
          <a:p>
            <a:pPr marL="400050" algn="just">
              <a:spcBef>
                <a:spcPct val="0"/>
              </a:spcBef>
              <a:defRPr/>
            </a:pPr>
            <a:r>
              <a:rPr lang="en-US" dirty="0" smtClean="0">
                <a:latin typeface="Calibri" charset="0"/>
                <a:cs typeface="+mn-cs"/>
              </a:rPr>
              <a:t>The rules for creating a variable names are:</a:t>
            </a:r>
          </a:p>
          <a:p>
            <a:pPr marL="800100" lvl="1" algn="just">
              <a:spcBef>
                <a:spcPct val="0"/>
              </a:spcBef>
              <a:defRPr/>
            </a:pPr>
            <a:r>
              <a:rPr lang="en-US" dirty="0" smtClean="0">
                <a:latin typeface="Calibri" charset="0"/>
              </a:rPr>
              <a:t>The first character must be a letter (uppercase or lowercase) or an underscore (_) character. Note that a number can not be used as the first character.</a:t>
            </a:r>
          </a:p>
          <a:p>
            <a:pPr marL="800100" lvl="1" algn="just">
              <a:spcBef>
                <a:spcPct val="0"/>
              </a:spcBef>
              <a:defRPr/>
            </a:pPr>
            <a:r>
              <a:rPr lang="en-US" dirty="0" smtClean="0">
                <a:latin typeface="Calibri" charset="0"/>
              </a:rPr>
              <a:t>The following characters must be letters, digits or underscores (_).</a:t>
            </a:r>
          </a:p>
          <a:p>
            <a:pPr marL="800100" lvl="1" algn="just">
              <a:spcBef>
                <a:spcPct val="0"/>
              </a:spcBef>
              <a:defRPr/>
            </a:pPr>
            <a:r>
              <a:rPr lang="en-US" dirty="0" smtClean="0">
                <a:latin typeface="Calibri" charset="0"/>
              </a:rPr>
              <a:t>The name of the variable must not be a reserved keyword.</a:t>
            </a:r>
            <a:endParaRPr lang="en-US" dirty="0">
              <a:latin typeface="Calibri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0265FE-7934-D741-92B4-F387F5DC3749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20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Nomination des variables 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spcBef>
                <a:spcPct val="0"/>
              </a:spcBef>
              <a:defRPr/>
            </a:pPr>
            <a:r>
              <a:rPr lang="en-US" dirty="0" smtClean="0">
                <a:latin typeface="Calibri" charset="0"/>
                <a:cs typeface="+mn-cs"/>
              </a:rPr>
              <a:t> The reserved keywords are: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/>
              <a:t>Break	delete  if	this	while	case	do	in throw	with	catch	else	</a:t>
            </a:r>
            <a:r>
              <a:rPr lang="en-US" dirty="0" err="1" smtClean="0"/>
              <a:t>instanceof</a:t>
            </a:r>
            <a:r>
              <a:rPr lang="en-US" dirty="0" smtClean="0"/>
              <a:t>	try continue  finally  new	</a:t>
            </a:r>
            <a:r>
              <a:rPr lang="en-US" dirty="0" err="1" smtClean="0"/>
              <a:t>typeof</a:t>
            </a:r>
            <a:r>
              <a:rPr lang="en-US" dirty="0" smtClean="0"/>
              <a:t>	debugger  for  return	</a:t>
            </a:r>
            <a:r>
              <a:rPr lang="en-US" dirty="0" err="1" smtClean="0"/>
              <a:t>var</a:t>
            </a:r>
            <a:r>
              <a:rPr lang="en-US" dirty="0" smtClean="0"/>
              <a:t> default function	switch	void....	</a:t>
            </a:r>
          </a:p>
          <a:p>
            <a:pPr marL="400050">
              <a:spcBef>
                <a:spcPct val="0"/>
              </a:spcBef>
              <a:defRPr/>
            </a:pPr>
            <a:endParaRPr lang="en-US" dirty="0" smtClean="0">
              <a:latin typeface="Calibri" charset="0"/>
              <a:cs typeface="+mn-cs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latin typeface="Calibri" charset="0"/>
              <a:cs typeface="+mn-cs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CD742F-F16C-C34F-8A01-25B5B3EE6B54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Sommaire</a:t>
            </a:r>
          </a:p>
        </p:txBody>
      </p:sp>
      <p:sp>
        <p:nvSpPr>
          <p:cNvPr id="16386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>
                <a:latin typeface="Calibri" charset="0"/>
              </a:rPr>
              <a:t>Introduction to </a:t>
            </a:r>
            <a:r>
              <a:rPr lang="en-GB" sz="3200" dirty="0" smtClean="0">
                <a:latin typeface="Calibri" charset="0"/>
              </a:rPr>
              <a:t>JavaScript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Data </a:t>
            </a:r>
            <a:r>
              <a:rPr lang="en-GB" sz="3200" dirty="0">
                <a:latin typeface="Calibri" charset="0"/>
              </a:rPr>
              <a:t>type and Syntax </a:t>
            </a:r>
            <a:endParaRPr lang="en-GB" sz="3200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Operation </a:t>
            </a:r>
            <a:r>
              <a:rPr lang="en-GB" sz="3200" dirty="0">
                <a:latin typeface="Calibri" charset="0"/>
              </a:rPr>
              <a:t>and Control structure 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Object and Array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Functions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DOM (Document Object Model)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Events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Conclusion</a:t>
            </a:r>
          </a:p>
        </p:txBody>
      </p:sp>
      <p:sp>
        <p:nvSpPr>
          <p:cNvPr id="16387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E262E6-5687-E445-A5B0-4C30153C6F84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22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520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Opérateurs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>
                <a:latin typeface="Calibri" charset="0"/>
              </a:rPr>
              <a:t>Arithmetic operator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>
                <a:latin typeface="Calibri" charset="0"/>
              </a:rPr>
              <a:t>+		-     *	/     %  	++   -- </a:t>
            </a:r>
          </a:p>
          <a:p>
            <a:pPr>
              <a:spcBef>
                <a:spcPct val="0"/>
              </a:spcBef>
            </a:pPr>
            <a:r>
              <a:rPr lang="en-GB">
                <a:latin typeface="Calibri" charset="0"/>
              </a:rPr>
              <a:t>Relational operator(the result is boolean)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>
                <a:latin typeface="Calibri" charset="0"/>
              </a:rPr>
              <a:t>==	 !=    	&lt;	   &lt;=	&gt;	&gt;= 	=== 	==!</a:t>
            </a:r>
          </a:p>
          <a:p>
            <a:pPr>
              <a:spcBef>
                <a:spcPct val="0"/>
              </a:spcBef>
            </a:pPr>
            <a:r>
              <a:rPr lang="en-GB">
                <a:latin typeface="Calibri" charset="0"/>
              </a:rPr>
              <a:t>Logic operator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>
                <a:latin typeface="Calibri" charset="0"/>
              </a:rPr>
              <a:t>&amp;&amp; (and), 	|| (or),	! (not)</a:t>
            </a:r>
          </a:p>
          <a:p>
            <a:pPr>
              <a:spcBef>
                <a:spcPct val="0"/>
              </a:spcBef>
            </a:pPr>
            <a:r>
              <a:rPr lang="en-GB">
                <a:latin typeface="Calibri" charset="0"/>
              </a:rPr>
              <a:t>Bitwise operation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>
                <a:latin typeface="Calibri" charset="0"/>
              </a:rPr>
              <a:t>&amp;  |     ^ 	~     &lt;&lt;(décalage à gauche)     &gt;&gt;(décalage à droite)</a:t>
            </a:r>
          </a:p>
          <a:p>
            <a:pPr>
              <a:spcBef>
                <a:spcPct val="0"/>
              </a:spcBef>
            </a:pPr>
            <a:r>
              <a:rPr lang="en-GB">
                <a:latin typeface="Calibri" charset="0"/>
              </a:rPr>
              <a:t>Assignment operator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>
                <a:latin typeface="Calibri" charset="0"/>
              </a:rPr>
              <a:t>=	  +=   -=    *=    /=    %=   &lt;&lt;=	&gt;&gt;=	&amp;=   |=</a:t>
            </a:r>
          </a:p>
          <a:p>
            <a:pPr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A43D72-DB4D-1D4B-862B-123C1B99B877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23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Opérateurs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dirty="0">
                <a:latin typeface="Calibri" charset="0"/>
              </a:rPr>
              <a:t>Exemple: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A</a:t>
            </a:r>
            <a:r>
              <a:rPr lang="fr-FR" dirty="0">
                <a:latin typeface="Calibri" charset="0"/>
              </a:rPr>
              <a:t>=10   	B=5</a:t>
            </a:r>
          </a:p>
          <a:p>
            <a:pPr lvl="1">
              <a:spcBef>
                <a:spcPct val="0"/>
              </a:spcBef>
            </a:pPr>
            <a:r>
              <a:rPr lang="fr-FR" dirty="0">
                <a:latin typeface="Calibri" charset="0"/>
              </a:rPr>
              <a:t>A= B+ 1</a:t>
            </a:r>
          </a:p>
          <a:p>
            <a:pPr lvl="1">
              <a:spcBef>
                <a:spcPct val="0"/>
              </a:spcBef>
            </a:pPr>
            <a:r>
              <a:rPr lang="fr-FR" dirty="0">
                <a:latin typeface="Calibri" charset="0"/>
              </a:rPr>
              <a:t> B++</a:t>
            </a:r>
          </a:p>
          <a:p>
            <a:pPr lvl="1">
              <a:spcBef>
                <a:spcPct val="0"/>
              </a:spcBef>
            </a:pPr>
            <a:r>
              <a:rPr lang="fr-FR" dirty="0">
                <a:latin typeface="Calibri" charset="0"/>
              </a:rPr>
              <a:t>A==B</a:t>
            </a:r>
          </a:p>
          <a:p>
            <a:pPr lvl="1">
              <a:spcBef>
                <a:spcPct val="0"/>
              </a:spcBef>
            </a:pPr>
            <a:r>
              <a:rPr lang="fr-FR" dirty="0">
                <a:latin typeface="Calibri" charset="0"/>
              </a:rPr>
              <a:t>A&gt;=B</a:t>
            </a:r>
          </a:p>
          <a:p>
            <a:pPr lvl="1">
              <a:spcBef>
                <a:spcPct val="0"/>
              </a:spcBef>
            </a:pPr>
            <a:r>
              <a:rPr lang="fr-FR" dirty="0">
                <a:latin typeface="Calibri" charset="0"/>
              </a:rPr>
              <a:t>B+=A</a:t>
            </a:r>
          </a:p>
          <a:p>
            <a:pPr lvl="1">
              <a:spcBef>
                <a:spcPct val="0"/>
              </a:spcBef>
            </a:pPr>
            <a:r>
              <a:rPr lang="fr-FR" dirty="0">
                <a:latin typeface="Calibri" charset="0"/>
              </a:rPr>
              <a:t> A*=B</a:t>
            </a:r>
          </a:p>
          <a:p>
            <a:pPr lvl="1">
              <a:spcBef>
                <a:spcPct val="0"/>
              </a:spcBef>
            </a:pPr>
            <a:r>
              <a:rPr lang="fr-FR" dirty="0">
                <a:latin typeface="Calibri" charset="0"/>
              </a:rPr>
              <a:t> A=B++</a:t>
            </a:r>
          </a:p>
          <a:p>
            <a:pPr lvl="1">
              <a:spcBef>
                <a:spcPct val="0"/>
              </a:spcBef>
            </a:pPr>
            <a:r>
              <a:rPr lang="fr-FR" dirty="0">
                <a:latin typeface="Calibri" charset="0"/>
              </a:rPr>
              <a:t> A=++B			</a:t>
            </a:r>
          </a:p>
          <a:p>
            <a:pPr>
              <a:spcBef>
                <a:spcPct val="0"/>
              </a:spcBef>
            </a:pPr>
            <a:endParaRPr lang="fr-FR" dirty="0">
              <a:latin typeface="Calibri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95B462-4845-EC4C-8134-4A82CA105153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24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Opérateurs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defRPr/>
            </a:pPr>
            <a:r>
              <a:rPr lang="en-US" dirty="0" smtClean="0">
                <a:latin typeface="Calibri" charset="0"/>
              </a:rPr>
              <a:t>Conditional operator</a:t>
            </a:r>
          </a:p>
          <a:p>
            <a:pPr lvl="1" algn="just"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>
                <a:solidFill>
                  <a:srgbClr val="953735"/>
                </a:solidFill>
                <a:latin typeface="Calibri" charset="0"/>
              </a:rPr>
              <a:t>Condition ?  </a:t>
            </a:r>
            <a:r>
              <a:rPr lang="en-US" dirty="0" smtClean="0">
                <a:latin typeface="Calibri" charset="0"/>
              </a:rPr>
              <a:t>Valeur1_cas_vrai </a:t>
            </a:r>
            <a:r>
              <a:rPr lang="en-US" dirty="0" smtClean="0">
                <a:solidFill>
                  <a:srgbClr val="953735"/>
                </a:solidFill>
                <a:latin typeface="Calibri" charset="0"/>
              </a:rPr>
              <a:t>:</a:t>
            </a:r>
            <a:r>
              <a:rPr lang="en-US" dirty="0" smtClean="0">
                <a:latin typeface="Calibri" charset="0"/>
              </a:rPr>
              <a:t> Valeur2_cas_faux </a:t>
            </a:r>
            <a:r>
              <a:rPr lang="en-US" dirty="0" smtClean="0">
                <a:solidFill>
                  <a:srgbClr val="953735"/>
                </a:solidFill>
                <a:latin typeface="Calibri" charset="0"/>
              </a:rPr>
              <a:t>;</a:t>
            </a:r>
          </a:p>
          <a:p>
            <a:pPr lvl="1" algn="just">
              <a:spcBef>
                <a:spcPct val="0"/>
              </a:spcBef>
              <a:buFont typeface="Arial" charset="0"/>
              <a:buNone/>
              <a:defRPr/>
            </a:pPr>
            <a:r>
              <a:rPr lang="en-US" sz="1800" b="1" i="1" dirty="0" err="1" smtClean="0">
                <a:latin typeface="Calibri" charset="0"/>
              </a:rPr>
              <a:t>Exemple</a:t>
            </a:r>
            <a:r>
              <a:rPr lang="en-US" dirty="0" smtClean="0">
                <a:latin typeface="Calibri" charset="0"/>
              </a:rPr>
              <a:t>:  </a:t>
            </a:r>
            <a:r>
              <a:rPr lang="en-US" sz="1800" dirty="0" smtClean="0">
                <a:latin typeface="Calibri" charset="0"/>
              </a:rPr>
              <a:t>text= (a==10)?"a is 10":"a is not 10";	              				</a:t>
            </a:r>
            <a:r>
              <a:rPr lang="en-US" sz="1800" dirty="0" err="1" smtClean="0">
                <a:latin typeface="Calibri" charset="0"/>
              </a:rPr>
              <a:t>document.write</a:t>
            </a:r>
            <a:r>
              <a:rPr lang="en-US" sz="1800" dirty="0" smtClean="0">
                <a:latin typeface="Calibri" charset="0"/>
              </a:rPr>
              <a:t>(text);</a:t>
            </a:r>
          </a:p>
          <a:p>
            <a:pPr marL="457200" lvl="1" indent="0" algn="just">
              <a:buFont typeface="Arial" charset="0"/>
              <a:buNone/>
              <a:defRPr/>
            </a:pPr>
            <a:r>
              <a:rPr lang="en-US" sz="1800" dirty="0" smtClean="0"/>
              <a:t>		</a:t>
            </a:r>
            <a:endParaRPr lang="en-US" sz="1800" dirty="0">
              <a:latin typeface="Calibri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BE780B-8F9C-E947-A7A6-58FD004F50F9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25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Opérateurs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alibri" charset="0"/>
              </a:rPr>
              <a:t>Notes!</a:t>
            </a:r>
          </a:p>
          <a:p>
            <a:pPr algn="just">
              <a:spcBef>
                <a:spcPct val="0"/>
              </a:spcBef>
            </a:pPr>
            <a:endParaRPr lang="en-US" b="1">
              <a:solidFill>
                <a:schemeClr val="accent2"/>
              </a:solidFill>
              <a:latin typeface="Calibri" charset="0"/>
            </a:endParaRPr>
          </a:p>
          <a:p>
            <a:pPr algn="just">
              <a:spcBef>
                <a:spcPct val="0"/>
              </a:spcBef>
            </a:pPr>
            <a:r>
              <a:rPr lang="en-US" b="1">
                <a:latin typeface="Calibri" charset="0"/>
              </a:rPr>
              <a:t>==  </a:t>
            </a:r>
            <a:r>
              <a:rPr lang="en-US">
                <a:latin typeface="Calibri" charset="0"/>
              </a:rPr>
              <a:t>And</a:t>
            </a:r>
            <a:r>
              <a:rPr lang="en-US" b="1">
                <a:latin typeface="Calibri" charset="0"/>
              </a:rPr>
              <a:t> !=  </a:t>
            </a:r>
            <a:r>
              <a:rPr lang="en-US">
                <a:latin typeface="Calibri" charset="0"/>
              </a:rPr>
              <a:t>It return true if the value of operands are equal even if they have different data types. </a:t>
            </a:r>
          </a:p>
          <a:p>
            <a:pPr algn="just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 </a:t>
            </a:r>
            <a:r>
              <a:rPr lang="en-US" b="1">
                <a:latin typeface="Calibri" charset="0"/>
              </a:rPr>
              <a:t> === </a:t>
            </a:r>
            <a:r>
              <a:rPr lang="en-US">
                <a:latin typeface="Calibri" charset="0"/>
              </a:rPr>
              <a:t>And</a:t>
            </a:r>
            <a:r>
              <a:rPr lang="en-US" b="1">
                <a:latin typeface="Calibri" charset="0"/>
              </a:rPr>
              <a:t> ==! </a:t>
            </a:r>
            <a:r>
              <a:rPr lang="en-US">
                <a:latin typeface="Calibri" charset="0"/>
              </a:rPr>
              <a:t>It return true only if both value and type are equal.</a:t>
            </a:r>
          </a:p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You can use the '+' operator to concatenate variable value and the result is in the type of strings.</a:t>
            </a:r>
            <a:endParaRPr lang="fr-FR">
              <a:latin typeface="Calibri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B429BC-39F0-3542-92D7-32AAE80965DB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Commentaires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To post comments, JavaScript uses the conventions used in C / C + +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Calibri" charset="0"/>
              </a:rPr>
              <a:t>To comment out a line , we use double slash</a:t>
            </a:r>
          </a:p>
          <a:p>
            <a:pPr lvl="2">
              <a:spcBef>
                <a:spcPct val="0"/>
              </a:spcBef>
            </a:pPr>
            <a:r>
              <a:rPr lang="en-US" dirty="0">
                <a:latin typeface="Calibri" charset="0"/>
              </a:rPr>
              <a:t>Ex: </a:t>
            </a:r>
            <a:r>
              <a:rPr lang="en-US" dirty="0">
                <a:solidFill>
                  <a:schemeClr val="accent2"/>
                </a:solidFill>
                <a:latin typeface="Calibri" charset="0"/>
              </a:rPr>
              <a:t>// </a:t>
            </a:r>
            <a:r>
              <a:rPr lang="en-US" dirty="0">
                <a:latin typeface="Calibri" charset="0"/>
              </a:rPr>
              <a:t>All characters behind </a:t>
            </a:r>
            <a:r>
              <a:rPr lang="en-US" dirty="0">
                <a:solidFill>
                  <a:srgbClr val="C0504D"/>
                </a:solidFill>
                <a:latin typeface="Calibri" charset="0"/>
              </a:rPr>
              <a:t>//</a:t>
            </a:r>
            <a:r>
              <a:rPr lang="en-US" dirty="0">
                <a:latin typeface="Calibri" charset="0"/>
              </a:rPr>
              <a:t> is ignored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Calibri" charset="0"/>
              </a:rPr>
              <a:t>To comment part of the text (multiline), we use  /* and */</a:t>
            </a:r>
          </a:p>
          <a:p>
            <a:pPr lvl="2">
              <a:spcBef>
                <a:spcPct val="0"/>
              </a:spcBef>
            </a:pPr>
            <a:r>
              <a:rPr lang="en-US" dirty="0">
                <a:latin typeface="Calibri" charset="0"/>
              </a:rPr>
              <a:t>EX: </a:t>
            </a:r>
            <a:r>
              <a:rPr lang="en-US" dirty="0">
                <a:solidFill>
                  <a:schemeClr val="accent2"/>
                </a:solidFill>
                <a:latin typeface="Calibri" charset="0"/>
              </a:rPr>
              <a:t>/*</a:t>
            </a:r>
            <a:r>
              <a:rPr lang="en-US" dirty="0">
                <a:latin typeface="Calibri" charset="0"/>
              </a:rPr>
              <a:t> All lines between these markers are ignored by the interpreter code </a:t>
            </a:r>
            <a:r>
              <a:rPr lang="en-US" dirty="0">
                <a:solidFill>
                  <a:srgbClr val="C0504D"/>
                </a:solidFill>
                <a:latin typeface="Calibri" charset="0"/>
              </a:rPr>
              <a:t>*/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The nested comments can easily lead to the fault.</a:t>
            </a:r>
          </a:p>
          <a:p>
            <a:pPr lvl="2">
              <a:spcBef>
                <a:spcPct val="0"/>
              </a:spcBef>
            </a:pPr>
            <a:r>
              <a:rPr lang="en-US" dirty="0">
                <a:latin typeface="Calibri" charset="0"/>
              </a:rPr>
              <a:t>Ex: </a:t>
            </a:r>
            <a:r>
              <a:rPr lang="en-US" dirty="0">
                <a:solidFill>
                  <a:schemeClr val="accent2"/>
                </a:solidFill>
                <a:latin typeface="Calibri" charset="0"/>
              </a:rPr>
              <a:t>/*</a:t>
            </a:r>
            <a:r>
              <a:rPr lang="en-US" dirty="0">
                <a:latin typeface="Calibri" charset="0"/>
              </a:rPr>
              <a:t> Comment is </a:t>
            </a:r>
            <a:r>
              <a:rPr lang="en-US" dirty="0">
                <a:solidFill>
                  <a:srgbClr val="C0504D"/>
                </a:solidFill>
                <a:latin typeface="Calibri" charset="0"/>
              </a:rPr>
              <a:t>/*</a:t>
            </a:r>
            <a:r>
              <a:rPr lang="en-US" dirty="0">
                <a:latin typeface="Calibri" charset="0"/>
              </a:rPr>
              <a:t> wrong </a:t>
            </a:r>
            <a:r>
              <a:rPr lang="en-US" dirty="0">
                <a:solidFill>
                  <a:srgbClr val="C0504D"/>
                </a:solidFill>
                <a:latin typeface="Calibri" charset="0"/>
              </a:rPr>
              <a:t>*/</a:t>
            </a:r>
            <a:r>
              <a:rPr lang="en-US" dirty="0">
                <a:latin typeface="Calibri" charset="0"/>
              </a:rPr>
              <a:t> in this case </a:t>
            </a:r>
            <a:r>
              <a:rPr lang="en-US" dirty="0">
                <a:solidFill>
                  <a:srgbClr val="C0504D"/>
                </a:solidFill>
                <a:latin typeface="Calibri" charset="0"/>
              </a:rPr>
              <a:t>*/</a:t>
            </a:r>
            <a:endParaRPr lang="fr-FR" dirty="0">
              <a:solidFill>
                <a:srgbClr val="C0504D"/>
              </a:solidFill>
              <a:latin typeface="Calibri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534F93-8757-BD45-8A66-049A63AE24C9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27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Structures de contrôle </a:t>
            </a:r>
            <a:br>
              <a:rPr lang="fr-FR">
                <a:latin typeface="Calibri" charset="0"/>
              </a:rPr>
            </a:br>
            <a:r>
              <a:rPr lang="fr-FR">
                <a:latin typeface="Calibri" charset="0"/>
              </a:rPr>
              <a:t>If{…}, elseif{…}, else{…}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D7CB3A-9D79-3045-84A8-92EBB5E62D69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28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3" y="2286000"/>
            <a:ext cx="3214687" cy="3416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2400" b="1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if (condition){	</a:t>
            </a:r>
          </a:p>
          <a:p>
            <a:pPr>
              <a:defRPr/>
            </a:pPr>
            <a:r>
              <a:rPr lang="fr-FR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	instruction1; </a:t>
            </a:r>
          </a:p>
          <a:p>
            <a:pPr>
              <a:defRPr/>
            </a:pPr>
            <a:r>
              <a:rPr lang="fr-FR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	instruction2;</a:t>
            </a:r>
          </a:p>
          <a:p>
            <a:pPr>
              <a:defRPr/>
            </a:pPr>
            <a:r>
              <a:rPr lang="fr-FR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	…..</a:t>
            </a:r>
          </a:p>
          <a:p>
            <a:pPr>
              <a:defRPr/>
            </a:pPr>
            <a:r>
              <a:rPr lang="fr-FR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	instructionN;</a:t>
            </a:r>
          </a:p>
          <a:p>
            <a:pPr>
              <a:defRPr/>
            </a:pPr>
            <a:r>
              <a:rPr lang="en-US" sz="2400" b="1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}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 [</a:t>
            </a:r>
            <a:r>
              <a:rPr lang="en-US" sz="2400" b="1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else if (condition) { 	</a:t>
            </a:r>
          </a:p>
          <a:p>
            <a:pPr>
              <a:defRPr/>
            </a:pPr>
            <a:r>
              <a:rPr lang="fr-FR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	instructions;</a:t>
            </a:r>
            <a:r>
              <a:rPr lang="fr-FR" sz="2400" b="1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}]</a:t>
            </a:r>
          </a:p>
          <a:p>
            <a:pPr>
              <a:defRPr/>
            </a:pPr>
            <a:r>
              <a:rPr lang="fr-FR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[</a:t>
            </a:r>
            <a:r>
              <a:rPr lang="fr-FR" sz="2400" b="1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else { 	</a:t>
            </a:r>
          </a:p>
          <a:p>
            <a:pPr>
              <a:defRPr/>
            </a:pPr>
            <a:r>
              <a:rPr lang="fr-FR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	instructions;</a:t>
            </a:r>
            <a:r>
              <a:rPr lang="fr-FR" sz="2400" b="1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}]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1938" y="2714625"/>
            <a:ext cx="4643437" cy="30464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2400" b="1" dirty="0">
                <a:latin typeface="+mj-lt"/>
                <a:ea typeface="Cambria Math" pitchFamily="18" charset="0"/>
              </a:rPr>
              <a:t>if (a&gt;0){	</a:t>
            </a:r>
          </a:p>
          <a:p>
            <a:pPr>
              <a:defRPr/>
            </a:pPr>
            <a:r>
              <a:rPr lang="fr-FR" sz="2400" dirty="0">
                <a:latin typeface="+mj-lt"/>
                <a:ea typeface="Cambria Math" pitchFamily="18" charset="0"/>
              </a:rPr>
              <a:t>     document. </a:t>
            </a:r>
            <a:r>
              <a:rPr lang="fr-FR" sz="2400" dirty="0" err="1">
                <a:latin typeface="+mj-lt"/>
                <a:ea typeface="Cambria Math" pitchFamily="18" charset="0"/>
              </a:rPr>
              <a:t>write</a:t>
            </a:r>
            <a:r>
              <a:rPr lang="fr-FR" sz="2400" dirty="0">
                <a:latin typeface="+mj-lt"/>
                <a:ea typeface="Cambria Math" pitchFamily="18" charset="0"/>
              </a:rPr>
              <a:t>("a &gt;0 !&lt;</a:t>
            </a:r>
            <a:r>
              <a:rPr lang="fr-FR" sz="2400" dirty="0" err="1">
                <a:latin typeface="+mj-lt"/>
                <a:ea typeface="Cambria Math" pitchFamily="18" charset="0"/>
              </a:rPr>
              <a:t>br</a:t>
            </a:r>
            <a:r>
              <a:rPr lang="fr-FR" sz="2400" dirty="0">
                <a:latin typeface="+mj-lt"/>
                <a:ea typeface="Cambria Math" pitchFamily="18" charset="0"/>
              </a:rPr>
              <a:t>&gt;");</a:t>
            </a:r>
          </a:p>
          <a:p>
            <a:pPr>
              <a:defRPr/>
            </a:pPr>
            <a:r>
              <a:rPr lang="fr-FR" sz="2400" dirty="0">
                <a:latin typeface="+mj-lt"/>
                <a:ea typeface="Cambria Math" pitchFamily="18" charset="0"/>
              </a:rPr>
              <a:t>     </a:t>
            </a:r>
            <a:r>
              <a:rPr lang="fr-FR" sz="2400" dirty="0" err="1">
                <a:latin typeface="+mj-lt"/>
                <a:ea typeface="Cambria Math" pitchFamily="18" charset="0"/>
              </a:rPr>
              <a:t>alert</a:t>
            </a:r>
            <a:r>
              <a:rPr lang="fr-FR" sz="2400" dirty="0">
                <a:latin typeface="+mj-lt"/>
                <a:ea typeface="Cambria Math" pitchFamily="18" charset="0"/>
              </a:rPr>
              <a:t>("a&gt;0!&lt;</a:t>
            </a:r>
            <a:r>
              <a:rPr lang="fr-FR" sz="2400" dirty="0" err="1">
                <a:latin typeface="+mj-lt"/>
                <a:ea typeface="Cambria Math" pitchFamily="18" charset="0"/>
              </a:rPr>
              <a:t>br</a:t>
            </a:r>
            <a:r>
              <a:rPr lang="fr-FR" sz="2400" dirty="0">
                <a:latin typeface="+mj-lt"/>
                <a:ea typeface="Cambria Math" pitchFamily="18" charset="0"/>
              </a:rPr>
              <a:t>&gt;");</a:t>
            </a:r>
          </a:p>
          <a:p>
            <a:pPr>
              <a:defRPr/>
            </a:pPr>
            <a:r>
              <a:rPr lang="fr-FR" sz="2400" dirty="0">
                <a:latin typeface="+mj-lt"/>
                <a:ea typeface="Cambria Math" pitchFamily="18" charset="0"/>
              </a:rPr>
              <a:t>     a++;</a:t>
            </a:r>
          </a:p>
          <a:p>
            <a:pPr>
              <a:defRPr/>
            </a:pPr>
            <a:r>
              <a:rPr lang="en-US" sz="2400" b="1" dirty="0">
                <a:latin typeface="+mj-lt"/>
                <a:ea typeface="Cambria Math" pitchFamily="18" charset="0"/>
              </a:rPr>
              <a:t>}else if (a&lt;0) {</a:t>
            </a:r>
          </a:p>
          <a:p>
            <a:pPr>
              <a:defRPr/>
            </a:pPr>
            <a:r>
              <a:rPr lang="fr-FR" sz="2400" dirty="0">
                <a:latin typeface="+mj-lt"/>
                <a:ea typeface="Cambria Math" pitchFamily="18" charset="0"/>
              </a:rPr>
              <a:t>     </a:t>
            </a:r>
            <a:r>
              <a:rPr lang="fr-FR" sz="2400" dirty="0" err="1">
                <a:latin typeface="+mj-lt"/>
                <a:ea typeface="Cambria Math" pitchFamily="18" charset="0"/>
              </a:rPr>
              <a:t>document.write</a:t>
            </a:r>
            <a:r>
              <a:rPr lang="fr-FR" sz="2400" dirty="0">
                <a:latin typeface="+mj-lt"/>
                <a:ea typeface="Cambria Math" pitchFamily="18" charset="0"/>
              </a:rPr>
              <a:t>("a&gt;0! &lt;</a:t>
            </a:r>
            <a:r>
              <a:rPr lang="fr-FR" sz="2400" dirty="0" err="1">
                <a:latin typeface="+mj-lt"/>
                <a:ea typeface="Cambria Math" pitchFamily="18" charset="0"/>
              </a:rPr>
              <a:t>br</a:t>
            </a:r>
            <a:r>
              <a:rPr lang="fr-FR" sz="2400" dirty="0">
                <a:latin typeface="+mj-lt"/>
                <a:ea typeface="Cambria Math" pitchFamily="18" charset="0"/>
              </a:rPr>
              <a:t>&gt;");</a:t>
            </a:r>
          </a:p>
          <a:p>
            <a:pPr>
              <a:defRPr/>
            </a:pPr>
            <a:r>
              <a:rPr lang="fr-FR" sz="2400" b="1" dirty="0">
                <a:latin typeface="+mj-lt"/>
                <a:ea typeface="Cambria Math" pitchFamily="18" charset="0"/>
              </a:rPr>
              <a:t>}</a:t>
            </a:r>
            <a:r>
              <a:rPr lang="fr-FR" sz="2400" b="1" dirty="0" err="1">
                <a:latin typeface="+mj-lt"/>
                <a:ea typeface="Cambria Math" pitchFamily="18" charset="0"/>
              </a:rPr>
              <a:t>else</a:t>
            </a:r>
            <a:r>
              <a:rPr lang="fr-FR" sz="2400" b="1" dirty="0">
                <a:latin typeface="+mj-lt"/>
                <a:ea typeface="Cambria Math" pitchFamily="18" charset="0"/>
              </a:rPr>
              <a:t>  </a:t>
            </a:r>
          </a:p>
          <a:p>
            <a:pPr>
              <a:defRPr/>
            </a:pPr>
            <a:r>
              <a:rPr lang="fr-FR" sz="2400" b="1" dirty="0">
                <a:latin typeface="+mj-lt"/>
                <a:ea typeface="Cambria Math" pitchFamily="18" charset="0"/>
              </a:rPr>
              <a:t>     </a:t>
            </a:r>
            <a:r>
              <a:rPr lang="fr-FR" sz="2400" dirty="0">
                <a:latin typeface="+mj-lt"/>
                <a:ea typeface="Cambria Math" pitchFamily="18" charset="0"/>
              </a:rPr>
              <a:t>document. </a:t>
            </a:r>
            <a:r>
              <a:rPr lang="fr-FR" sz="2400" dirty="0" err="1">
                <a:latin typeface="+mj-lt"/>
                <a:ea typeface="Cambria Math" pitchFamily="18" charset="0"/>
              </a:rPr>
              <a:t>w</a:t>
            </a:r>
            <a:r>
              <a:rPr lang="fr-FR" sz="2400" dirty="0" err="1" smtClean="0">
                <a:latin typeface="+mj-lt"/>
                <a:ea typeface="Cambria Math" pitchFamily="18" charset="0"/>
              </a:rPr>
              <a:t>rite</a:t>
            </a:r>
            <a:r>
              <a:rPr lang="fr-FR" sz="2400" dirty="0">
                <a:latin typeface="+mj-lt"/>
                <a:ea typeface="Cambria Math" pitchFamily="18" charset="0"/>
              </a:rPr>
              <a:t>("a=0!&lt;</a:t>
            </a:r>
            <a:r>
              <a:rPr lang="fr-FR" sz="2400" dirty="0" err="1">
                <a:latin typeface="+mj-lt"/>
                <a:ea typeface="Cambria Math" pitchFamily="18" charset="0"/>
              </a:rPr>
              <a:t>br</a:t>
            </a:r>
            <a:r>
              <a:rPr lang="fr-FR" sz="2400" dirty="0">
                <a:latin typeface="+mj-lt"/>
                <a:ea typeface="Cambria Math" pitchFamily="18" charset="0"/>
              </a:rPr>
              <a:t>/&gt;");</a:t>
            </a:r>
            <a:endParaRPr lang="fr-FR" sz="2400" b="1" dirty="0">
              <a:latin typeface="+mj-lt"/>
              <a:ea typeface="Cambria Math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Structures de contrôle </a:t>
            </a:r>
            <a:br>
              <a:rPr lang="fr-FR">
                <a:latin typeface="Calibri" charset="0"/>
              </a:rPr>
            </a:br>
            <a:r>
              <a:rPr lang="fr-FR">
                <a:latin typeface="Calibri" charset="0"/>
              </a:rPr>
              <a:t>Switch { case …}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641932-09F6-BC44-86D3-AFD42D06F1E4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63" y="1285875"/>
            <a:ext cx="2682875" cy="3786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fr-FR" sz="2000" dirty="0">
              <a:latin typeface="+mj-lt"/>
              <a:ea typeface="Cambria Math" pitchFamily="18" charset="0"/>
            </a:endParaRPr>
          </a:p>
          <a:p>
            <a:pPr>
              <a:defRPr/>
            </a:pPr>
            <a:r>
              <a:rPr lang="fr-FR" sz="2000" b="1" dirty="0" err="1">
                <a:latin typeface="+mj-lt"/>
                <a:ea typeface="Cambria Math" pitchFamily="18" charset="0"/>
              </a:rPr>
              <a:t>switch</a:t>
            </a:r>
            <a:r>
              <a:rPr lang="fr-FR" sz="2000" b="1" dirty="0">
                <a:latin typeface="+mj-lt"/>
                <a:ea typeface="Cambria Math" pitchFamily="18" charset="0"/>
              </a:rPr>
              <a:t> (expression) {</a:t>
            </a:r>
          </a:p>
          <a:p>
            <a:pPr>
              <a:defRPr/>
            </a:pPr>
            <a:r>
              <a:rPr lang="fr-FR" sz="2000" b="1" dirty="0">
                <a:latin typeface="+mj-lt"/>
                <a:ea typeface="Cambria Math" pitchFamily="18" charset="0"/>
              </a:rPr>
              <a:t>     case expression :</a:t>
            </a: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</a:rPr>
              <a:t>	instruction;  </a:t>
            </a: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</a:rPr>
              <a:t>	break;</a:t>
            </a: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</a:rPr>
              <a:t>     [</a:t>
            </a:r>
            <a:r>
              <a:rPr lang="fr-FR" sz="2000" b="1" dirty="0">
                <a:latin typeface="+mj-lt"/>
                <a:ea typeface="Cambria Math" pitchFamily="18" charset="0"/>
              </a:rPr>
              <a:t>case expression :</a:t>
            </a: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</a:rPr>
              <a:t>	instruction;</a:t>
            </a: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</a:rPr>
              <a:t>	break;</a:t>
            </a: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</a:rPr>
              <a:t>      ...</a:t>
            </a:r>
          </a:p>
          <a:p>
            <a:pPr>
              <a:defRPr/>
            </a:pPr>
            <a:r>
              <a:rPr lang="fr-FR" sz="2000" b="1" dirty="0">
                <a:latin typeface="+mj-lt"/>
                <a:ea typeface="Cambria Math" pitchFamily="18" charset="0"/>
              </a:rPr>
              <a:t>     default :</a:t>
            </a: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</a:rPr>
              <a:t>	instructions;]</a:t>
            </a: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</a:rPr>
              <a:t>}</a:t>
            </a:r>
            <a:endParaRPr lang="fr-FR" sz="2000" b="1" dirty="0">
              <a:latin typeface="+mj-lt"/>
              <a:ea typeface="Cambria Math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875" y="4000500"/>
            <a:ext cx="4857750" cy="224631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</a:rPr>
              <a:t>a=2;</a:t>
            </a:r>
          </a:p>
          <a:p>
            <a:pPr>
              <a:defRPr/>
            </a:pPr>
            <a:r>
              <a:rPr lang="fr-FR" sz="2000" b="1" dirty="0" err="1">
                <a:latin typeface="+mj-lt"/>
                <a:ea typeface="Cambria Math" pitchFamily="18" charset="0"/>
              </a:rPr>
              <a:t>switch</a:t>
            </a:r>
            <a:r>
              <a:rPr lang="fr-FR" sz="2000" b="1" dirty="0">
                <a:latin typeface="+mj-lt"/>
                <a:ea typeface="Cambria Math" pitchFamily="18" charset="0"/>
              </a:rPr>
              <a:t> (a) {			</a:t>
            </a:r>
          </a:p>
          <a:p>
            <a:pPr>
              <a:defRPr/>
            </a:pPr>
            <a:r>
              <a:rPr lang="fr-FR" sz="2000" b="1" dirty="0">
                <a:latin typeface="+mj-lt"/>
                <a:ea typeface="Cambria Math" pitchFamily="18" charset="0"/>
              </a:rPr>
              <a:t>     case  1:   </a:t>
            </a:r>
            <a:r>
              <a:rPr lang="fr-FR" sz="2000" dirty="0" err="1">
                <a:latin typeface="+mj-lt"/>
                <a:ea typeface="Cambria Math" pitchFamily="18" charset="0"/>
              </a:rPr>
              <a:t>document.write</a:t>
            </a:r>
            <a:r>
              <a:rPr lang="fr-FR" sz="2000" dirty="0">
                <a:latin typeface="+mj-lt"/>
                <a:ea typeface="Cambria Math" pitchFamily="18" charset="0"/>
              </a:rPr>
              <a:t>("a="+a);   break;</a:t>
            </a:r>
          </a:p>
          <a:p>
            <a:pPr>
              <a:defRPr/>
            </a:pPr>
            <a:r>
              <a:rPr lang="fr-FR" sz="2000" b="1" dirty="0">
                <a:latin typeface="+mj-lt"/>
                <a:ea typeface="Cambria Math" pitchFamily="18" charset="0"/>
              </a:rPr>
              <a:t>     case  2:   </a:t>
            </a:r>
            <a:r>
              <a:rPr lang="fr-FR" sz="2000" dirty="0" err="1">
                <a:latin typeface="+mj-lt"/>
                <a:ea typeface="Cambria Math" pitchFamily="18" charset="0"/>
              </a:rPr>
              <a:t>document.write</a:t>
            </a:r>
            <a:r>
              <a:rPr lang="fr-FR" sz="2000" dirty="0">
                <a:latin typeface="+mj-lt"/>
                <a:ea typeface="Cambria Math" pitchFamily="18" charset="0"/>
              </a:rPr>
              <a:t>("a="+a);   break;</a:t>
            </a:r>
          </a:p>
          <a:p>
            <a:pPr>
              <a:defRPr/>
            </a:pPr>
            <a:r>
              <a:rPr lang="fr-FR" sz="2000" b="1" dirty="0">
                <a:latin typeface="+mj-lt"/>
                <a:ea typeface="Cambria Math" pitchFamily="18" charset="0"/>
              </a:rPr>
              <a:t>     case  3:   </a:t>
            </a:r>
            <a:r>
              <a:rPr lang="fr-FR" sz="2000" dirty="0" err="1">
                <a:latin typeface="+mj-lt"/>
                <a:ea typeface="Cambria Math" pitchFamily="18" charset="0"/>
              </a:rPr>
              <a:t>document.write</a:t>
            </a:r>
            <a:r>
              <a:rPr lang="fr-FR" sz="2000" dirty="0">
                <a:latin typeface="+mj-lt"/>
                <a:ea typeface="Cambria Math" pitchFamily="18" charset="0"/>
              </a:rPr>
              <a:t>("a="+a);   break;</a:t>
            </a:r>
          </a:p>
          <a:p>
            <a:pPr>
              <a:defRPr/>
            </a:pPr>
            <a:r>
              <a:rPr lang="fr-FR" sz="2000" b="1" dirty="0">
                <a:latin typeface="+mj-lt"/>
                <a:ea typeface="Cambria Math" pitchFamily="18" charset="0"/>
              </a:rPr>
              <a:t>    default :   </a:t>
            </a:r>
            <a:r>
              <a:rPr lang="fr-FR" sz="2000" dirty="0" err="1">
                <a:latin typeface="+mj-lt"/>
                <a:ea typeface="Cambria Math" pitchFamily="18" charset="0"/>
              </a:rPr>
              <a:t>document.write</a:t>
            </a:r>
            <a:r>
              <a:rPr lang="fr-FR" sz="2000" dirty="0">
                <a:latin typeface="+mj-lt"/>
                <a:ea typeface="Cambria Math" pitchFamily="18" charset="0"/>
              </a:rPr>
              <a:t>("a="+a);  break;</a:t>
            </a:r>
          </a:p>
          <a:p>
            <a:pPr>
              <a:defRPr/>
            </a:pPr>
            <a:r>
              <a:rPr lang="fr-FR" sz="2000" b="1" dirty="0">
                <a:latin typeface="+mj-lt"/>
                <a:ea typeface="Cambria Math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286125" y="1571625"/>
            <a:ext cx="4286250" cy="224631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</a:rPr>
              <a:t>a=2;</a:t>
            </a:r>
          </a:p>
          <a:p>
            <a:pPr>
              <a:defRPr/>
            </a:pPr>
            <a:r>
              <a:rPr lang="fr-FR" sz="2000" b="1" dirty="0" err="1">
                <a:latin typeface="+mj-lt"/>
                <a:ea typeface="Cambria Math" pitchFamily="18" charset="0"/>
              </a:rPr>
              <a:t>switch</a:t>
            </a:r>
            <a:r>
              <a:rPr lang="fr-FR" sz="2000" b="1" dirty="0">
                <a:latin typeface="+mj-lt"/>
                <a:ea typeface="Cambria Math" pitchFamily="18" charset="0"/>
              </a:rPr>
              <a:t> (a) {			</a:t>
            </a:r>
          </a:p>
          <a:p>
            <a:pPr>
              <a:defRPr/>
            </a:pPr>
            <a:r>
              <a:rPr lang="fr-FR" sz="2000" b="1" dirty="0">
                <a:latin typeface="+mj-lt"/>
                <a:ea typeface="Cambria Math" pitchFamily="18" charset="0"/>
              </a:rPr>
              <a:t>     case  1:   </a:t>
            </a:r>
            <a:r>
              <a:rPr lang="fr-FR" sz="2000" dirty="0" err="1">
                <a:latin typeface="+mj-lt"/>
                <a:ea typeface="Cambria Math" pitchFamily="18" charset="0"/>
              </a:rPr>
              <a:t>document.write</a:t>
            </a:r>
            <a:r>
              <a:rPr lang="fr-FR" sz="2000" dirty="0">
                <a:latin typeface="+mj-lt"/>
                <a:ea typeface="Cambria Math" pitchFamily="18" charset="0"/>
              </a:rPr>
              <a:t>("a="+a);</a:t>
            </a:r>
          </a:p>
          <a:p>
            <a:pPr>
              <a:defRPr/>
            </a:pPr>
            <a:r>
              <a:rPr lang="fr-FR" sz="2000" b="1" dirty="0">
                <a:latin typeface="+mj-lt"/>
                <a:ea typeface="Cambria Math" pitchFamily="18" charset="0"/>
              </a:rPr>
              <a:t>    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Cambria Math" pitchFamily="18" charset="0"/>
              </a:rPr>
              <a:t>case  2:  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Cambria Math" pitchFamily="18" charset="0"/>
              </a:rPr>
              <a:t>document.write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+mj-lt"/>
                <a:ea typeface="Cambria Math" pitchFamily="18" charset="0"/>
              </a:rPr>
              <a:t>("a="+a);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Cambria Math" pitchFamily="18" charset="0"/>
              </a:rPr>
              <a:t>       </a:t>
            </a:r>
          </a:p>
          <a:p>
            <a:pPr>
              <a:defRPr/>
            </a:pP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Cambria Math" pitchFamily="18" charset="0"/>
              </a:rPr>
              <a:t>     case  3:  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Cambria Math" pitchFamily="18" charset="0"/>
              </a:rPr>
              <a:t>document.write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+mj-lt"/>
                <a:ea typeface="Cambria Math" pitchFamily="18" charset="0"/>
              </a:rPr>
              <a:t>("a="+a);</a:t>
            </a:r>
          </a:p>
          <a:p>
            <a:pPr>
              <a:defRPr/>
            </a:pP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Cambria Math" pitchFamily="18" charset="0"/>
              </a:rPr>
              <a:t>    default :  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Cambria Math" pitchFamily="18" charset="0"/>
              </a:rPr>
              <a:t>document.write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+mj-lt"/>
                <a:ea typeface="Cambria Math" pitchFamily="18" charset="0"/>
              </a:rPr>
              <a:t>("a="+a);</a:t>
            </a:r>
          </a:p>
          <a:p>
            <a:pPr>
              <a:defRPr/>
            </a:pPr>
            <a:r>
              <a:rPr lang="fr-FR" sz="2000" b="1" dirty="0">
                <a:latin typeface="+mj-lt"/>
                <a:ea typeface="Cambria Math" pitchFamily="18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3450" y="1143000"/>
            <a:ext cx="1558925" cy="4000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</a:rPr>
              <a:t>a=2a=2a=2</a:t>
            </a:r>
            <a:endParaRPr lang="fr-FR" sz="2000" b="1" dirty="0">
              <a:latin typeface="+mj-lt"/>
              <a:ea typeface="Cambria Math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27950" y="3630613"/>
            <a:ext cx="701675" cy="4000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</a:rPr>
              <a:t>a=2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JavaScript?</a:t>
            </a:r>
          </a:p>
        </p:txBody>
      </p:sp>
      <p:sp>
        <p:nvSpPr>
          <p:cNvPr id="18434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A scripting language is a lightweight programming language.</a:t>
            </a:r>
          </a:p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JavaScript is a piece of programming code which can be inserted directly into HTML pages or imported from the external files.</a:t>
            </a:r>
          </a:p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JavaScript embedded in HTML pages can be performed by all modern browsers.</a:t>
            </a:r>
          </a:p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JavaScript is easy to learn.</a:t>
            </a:r>
          </a:p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One of the tools to develop the "dynamic web" (client side DHTML or interactive HTML)</a:t>
            </a:r>
          </a:p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First scripting language for the web and created by Netscape</a:t>
            </a:r>
          </a:p>
          <a:p>
            <a:pPr algn="just">
              <a:spcBef>
                <a:spcPct val="0"/>
              </a:spcBef>
            </a:pPr>
            <a:r>
              <a:rPr lang="en-US">
                <a:latin typeface="Calibri" charset="0"/>
              </a:rPr>
              <a:t>JS was developed by Netscape in 1995 (original name was LiveScript)</a:t>
            </a:r>
            <a:endParaRPr lang="fr-FR">
              <a:latin typeface="Calibri" charset="0"/>
              <a:cs typeface="Cambria Math" charset="0"/>
            </a:endParaRPr>
          </a:p>
        </p:txBody>
      </p:sp>
      <p:sp>
        <p:nvSpPr>
          <p:cNvPr id="18435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FF07A5-B1D2-4642-96F0-009BF564FB32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KHEANG SENG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Boucle (Loop)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EEB782-AE49-594C-958C-4899991003EE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375" y="3714750"/>
            <a:ext cx="2357438" cy="16319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2000" b="1" dirty="0">
                <a:latin typeface="+mj-lt"/>
                <a:ea typeface="Cambria Math" pitchFamily="18" charset="0"/>
              </a:rPr>
              <a:t>do{</a:t>
            </a:r>
          </a:p>
          <a:p>
            <a:pPr>
              <a:defRPr/>
            </a:pPr>
            <a:r>
              <a:rPr lang="fr-FR" sz="2000" b="1" dirty="0">
                <a:latin typeface="+mj-lt"/>
                <a:ea typeface="Cambria Math" pitchFamily="18" charset="0"/>
              </a:rPr>
              <a:t>       </a:t>
            </a:r>
            <a:r>
              <a:rPr lang="fr-FR" sz="2000" dirty="0">
                <a:latin typeface="+mj-lt"/>
                <a:ea typeface="Cambria Math" pitchFamily="18" charset="0"/>
              </a:rPr>
              <a:t>instructions;</a:t>
            </a:r>
          </a:p>
          <a:p>
            <a:pPr>
              <a:defRPr/>
            </a:pPr>
            <a:r>
              <a:rPr lang="fr-FR" sz="2000" b="1" dirty="0">
                <a:ea typeface="Cambria Math" pitchFamily="18" charset="0"/>
              </a:rPr>
              <a:t>       </a:t>
            </a:r>
            <a:r>
              <a:rPr lang="fr-FR" sz="2000" dirty="0">
                <a:ea typeface="Cambria Math" pitchFamily="18" charset="0"/>
              </a:rPr>
              <a:t>instructions;</a:t>
            </a:r>
          </a:p>
          <a:p>
            <a:pPr>
              <a:defRPr/>
            </a:pPr>
            <a:r>
              <a:rPr lang="fr-FR" sz="2000" b="1" dirty="0">
                <a:ea typeface="Cambria Math" pitchFamily="18" charset="0"/>
              </a:rPr>
              <a:t>       </a:t>
            </a:r>
            <a:r>
              <a:rPr lang="fr-FR" sz="2000" dirty="0">
                <a:ea typeface="Cambria Math" pitchFamily="18" charset="0"/>
              </a:rPr>
              <a:t>	</a:t>
            </a:r>
            <a:endParaRPr lang="fr-FR" sz="2000" dirty="0">
              <a:latin typeface="+mj-lt"/>
              <a:ea typeface="Cambria Math" pitchFamily="18" charset="0"/>
            </a:endParaRPr>
          </a:p>
          <a:p>
            <a:pPr>
              <a:defRPr/>
            </a:pPr>
            <a:r>
              <a:rPr lang="fr-FR" sz="2000" b="1" dirty="0">
                <a:latin typeface="+mj-lt"/>
                <a:ea typeface="Cambria Math" pitchFamily="18" charset="0"/>
              </a:rPr>
              <a:t>} </a:t>
            </a:r>
            <a:r>
              <a:rPr lang="fr-FR" sz="2000" b="1" dirty="0" err="1">
                <a:latin typeface="+mj-lt"/>
                <a:ea typeface="Cambria Math" pitchFamily="18" charset="0"/>
              </a:rPr>
              <a:t>while</a:t>
            </a:r>
            <a:r>
              <a:rPr lang="fr-FR" sz="2000" b="1" dirty="0">
                <a:latin typeface="+mj-lt"/>
                <a:ea typeface="Cambria Math" pitchFamily="18" charset="0"/>
              </a:rPr>
              <a:t>(conditions);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625" y="3714750"/>
            <a:ext cx="2428875" cy="16319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2000" b="1" dirty="0" err="1">
                <a:latin typeface="+mj-lt"/>
                <a:ea typeface="Cambria Math" pitchFamily="18" charset="0"/>
              </a:rPr>
              <a:t>while</a:t>
            </a:r>
            <a:r>
              <a:rPr lang="fr-FR" sz="2000" b="1" dirty="0">
                <a:latin typeface="+mj-lt"/>
                <a:ea typeface="Cambria Math" pitchFamily="18" charset="0"/>
              </a:rPr>
              <a:t>(conditions){</a:t>
            </a:r>
          </a:p>
          <a:p>
            <a:pPr>
              <a:defRPr/>
            </a:pPr>
            <a:r>
              <a:rPr lang="fr-FR" sz="2000" b="1" dirty="0">
                <a:latin typeface="+mj-lt"/>
                <a:ea typeface="Cambria Math" pitchFamily="18" charset="0"/>
              </a:rPr>
              <a:t>       </a:t>
            </a:r>
            <a:r>
              <a:rPr lang="fr-FR" sz="2000" dirty="0">
                <a:latin typeface="+mj-lt"/>
                <a:ea typeface="Cambria Math" pitchFamily="18" charset="0"/>
              </a:rPr>
              <a:t>instructions;</a:t>
            </a:r>
          </a:p>
          <a:p>
            <a:pPr>
              <a:defRPr/>
            </a:pPr>
            <a:r>
              <a:rPr lang="fr-FR" sz="2000" b="1" dirty="0">
                <a:ea typeface="Cambria Math" pitchFamily="18" charset="0"/>
              </a:rPr>
              <a:t>       </a:t>
            </a:r>
            <a:r>
              <a:rPr lang="fr-FR" sz="2000" dirty="0">
                <a:ea typeface="Cambria Math" pitchFamily="18" charset="0"/>
              </a:rPr>
              <a:t>instructions;</a:t>
            </a:r>
          </a:p>
          <a:p>
            <a:pPr>
              <a:defRPr/>
            </a:pPr>
            <a:r>
              <a:rPr lang="fr-FR" sz="2000" b="1" dirty="0">
                <a:ea typeface="Cambria Math" pitchFamily="18" charset="0"/>
              </a:rPr>
              <a:t>       </a:t>
            </a:r>
            <a:r>
              <a:rPr lang="fr-FR" sz="2000" dirty="0">
                <a:ea typeface="Cambria Math" pitchFamily="18" charset="0"/>
              </a:rPr>
              <a:t>instructions;</a:t>
            </a:r>
            <a:r>
              <a:rPr lang="fr-FR" sz="2000" dirty="0">
                <a:latin typeface="+mj-lt"/>
                <a:ea typeface="Cambria Math" pitchFamily="18" charset="0"/>
              </a:rPr>
              <a:t>	</a:t>
            </a:r>
          </a:p>
          <a:p>
            <a:pPr>
              <a:defRPr/>
            </a:pPr>
            <a:r>
              <a:rPr lang="fr-FR" sz="2000" b="1" dirty="0">
                <a:latin typeface="+mj-lt"/>
                <a:ea typeface="Cambria Math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625" y="1285875"/>
            <a:ext cx="4929188" cy="16319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2000" b="1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for(initialisation; condition; incrémentation){</a:t>
            </a:r>
          </a:p>
          <a:p>
            <a:pPr>
              <a:defRPr/>
            </a:pPr>
            <a:r>
              <a:rPr lang="fr-FR" sz="200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	instructions;</a:t>
            </a:r>
          </a:p>
          <a:p>
            <a:pPr>
              <a:defRPr/>
            </a:pPr>
            <a:r>
              <a:rPr lang="fr-FR" sz="200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	instructions;</a:t>
            </a:r>
          </a:p>
          <a:p>
            <a:pPr>
              <a:defRPr/>
            </a:pPr>
            <a:r>
              <a:rPr lang="fr-FR" sz="200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	instructions;</a:t>
            </a:r>
          </a:p>
          <a:p>
            <a:pPr>
              <a:defRPr/>
            </a:pPr>
            <a:r>
              <a:rPr lang="fr-FR" sz="2000" b="1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643563" y="1285875"/>
            <a:ext cx="3286125" cy="101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n-NO" sz="2000" dirty="0">
                <a:latin typeface="+mj-lt"/>
                <a:ea typeface="Cambria Math" pitchFamily="18" charset="0"/>
              </a:rPr>
              <a:t>i=0;</a:t>
            </a:r>
          </a:p>
          <a:p>
            <a:pPr>
              <a:defRPr/>
            </a:pPr>
            <a:r>
              <a:rPr lang="nn-NO" sz="2000" dirty="0">
                <a:latin typeface="+mj-lt"/>
                <a:ea typeface="Cambria Math" pitchFamily="18" charset="0"/>
              </a:rPr>
              <a:t>for(; i&lt;4; i++)</a:t>
            </a:r>
          </a:p>
          <a:p>
            <a:pPr>
              <a:defRPr/>
            </a:pPr>
            <a:r>
              <a:rPr lang="nn-NO" sz="2000" dirty="0">
                <a:latin typeface="+mj-lt"/>
                <a:ea typeface="Cambria Math" pitchFamily="18" charset="0"/>
              </a:rPr>
              <a:t>      alert("test i ="+i+"&lt;br&gt;");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43563" y="2555875"/>
            <a:ext cx="3286125" cy="101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n-NO" sz="2000" dirty="0">
                <a:latin typeface="+mj-lt"/>
                <a:ea typeface="Cambria Math" pitchFamily="18" charset="0"/>
              </a:rPr>
              <a:t>for(i=0; i&lt;4; i++){</a:t>
            </a:r>
          </a:p>
          <a:p>
            <a:pPr>
              <a:defRPr/>
            </a:pPr>
            <a:r>
              <a:rPr lang="nn-NO" sz="2000" dirty="0">
                <a:latin typeface="+mj-lt"/>
                <a:ea typeface="Cambria Math" pitchFamily="18" charset="0"/>
              </a:rPr>
              <a:t>      alert("test i ="+i+"&lt;br&gt;");</a:t>
            </a:r>
          </a:p>
          <a:p>
            <a:pPr>
              <a:defRPr/>
            </a:pPr>
            <a:r>
              <a:rPr lang="nn-NO" sz="2000" dirty="0">
                <a:latin typeface="+mj-lt"/>
                <a:ea typeface="Cambria Math" pitchFamily="18" charset="0"/>
              </a:rPr>
              <a:t>}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Mots-clés "break" et "continue"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dirty="0">
                <a:latin typeface="Calibri" charset="0"/>
                <a:cs typeface="Cambria Math" charset="0"/>
              </a:rPr>
              <a:t>The instruction '</a:t>
            </a:r>
            <a:r>
              <a:rPr lang="en-US" b="1" dirty="0">
                <a:latin typeface="Calibri" charset="0"/>
                <a:cs typeface="Cambria Math" charset="0"/>
              </a:rPr>
              <a:t>break</a:t>
            </a:r>
            <a:r>
              <a:rPr lang="en-US" dirty="0">
                <a:latin typeface="Calibri" charset="0"/>
                <a:cs typeface="Cambria Math" charset="0"/>
              </a:rPr>
              <a:t>' </a:t>
            </a:r>
            <a:r>
              <a:rPr lang="en-US" dirty="0" smtClean="0">
                <a:latin typeface="Calibri" charset="0"/>
                <a:cs typeface="Cambria Math" charset="0"/>
              </a:rPr>
              <a:t>is used to jump out of the loop </a:t>
            </a:r>
            <a:r>
              <a:rPr lang="en-US" dirty="0">
                <a:latin typeface="Calibri" charset="0"/>
                <a:cs typeface="Cambria Math" charset="0"/>
              </a:rPr>
              <a:t>or switch current instruction block </a:t>
            </a:r>
            <a:r>
              <a:rPr lang="en-US" dirty="0" smtClean="0">
                <a:latin typeface="Calibri" charset="0"/>
                <a:cs typeface="Cambria Math" charset="0"/>
              </a:rPr>
              <a:t>to </a:t>
            </a:r>
            <a:r>
              <a:rPr lang="en-US" dirty="0">
                <a:latin typeface="Calibri" charset="0"/>
                <a:cs typeface="Cambria Math" charset="0"/>
              </a:rPr>
              <a:t>the statement immediately following the loop or block.</a:t>
            </a:r>
            <a:endParaRPr lang="fr-FR" dirty="0"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endParaRPr lang="fr-FR" dirty="0"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endParaRPr lang="fr-FR" dirty="0" smtClean="0"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endParaRPr lang="fr-FR" dirty="0">
              <a:latin typeface="Calibri" charset="0"/>
              <a:cs typeface="Cambria Math" charset="0"/>
            </a:endParaRPr>
          </a:p>
          <a:p>
            <a:pPr algn="just">
              <a:spcBef>
                <a:spcPct val="0"/>
              </a:spcBef>
            </a:pPr>
            <a:r>
              <a:rPr lang="en-US" dirty="0">
                <a:latin typeface="Calibri" charset="0"/>
                <a:cs typeface="Cambria Math" charset="0"/>
              </a:rPr>
              <a:t>The statement '</a:t>
            </a:r>
            <a:r>
              <a:rPr lang="en-US" b="1" dirty="0">
                <a:latin typeface="Calibri" charset="0"/>
                <a:cs typeface="Cambria Math" charset="0"/>
              </a:rPr>
              <a:t>continue</a:t>
            </a:r>
            <a:r>
              <a:rPr lang="en-US" dirty="0">
                <a:latin typeface="Calibri" charset="0"/>
                <a:cs typeface="Cambria Math" charset="0"/>
              </a:rPr>
              <a:t>' to </a:t>
            </a:r>
            <a:r>
              <a:rPr lang="en-US" dirty="0" smtClean="0">
                <a:latin typeface="Calibri" charset="0"/>
                <a:cs typeface="Cambria Math" charset="0"/>
              </a:rPr>
              <a:t>start over the</a:t>
            </a:r>
            <a:r>
              <a:rPr lang="en-US" b="1" dirty="0" smtClean="0">
                <a:latin typeface="Calibri" charset="0"/>
                <a:cs typeface="Cambria Math" charset="0"/>
              </a:rPr>
              <a:t> </a:t>
            </a:r>
            <a:r>
              <a:rPr lang="en-US" dirty="0" smtClean="0">
                <a:latin typeface="Calibri" charset="0"/>
                <a:cs typeface="Cambria Math" charset="0"/>
              </a:rPr>
              <a:t>loop or </a:t>
            </a:r>
            <a:r>
              <a:rPr lang="en-US" dirty="0">
                <a:latin typeface="Calibri" charset="0"/>
                <a:cs typeface="Cambria Math" charset="0"/>
              </a:rPr>
              <a:t>statement block </a:t>
            </a:r>
            <a:r>
              <a:rPr lang="en-US" dirty="0" smtClean="0">
                <a:latin typeface="Calibri" charset="0"/>
                <a:cs typeface="Cambria Math" charset="0"/>
              </a:rPr>
              <a:t>by </a:t>
            </a:r>
            <a:r>
              <a:rPr lang="en-US" dirty="0">
                <a:latin typeface="Calibri" charset="0"/>
                <a:cs typeface="Cambria Math" charset="0"/>
              </a:rPr>
              <a:t>transferring control to the first instruction of the loop or block.</a:t>
            </a:r>
            <a:endParaRPr lang="fr-FR" dirty="0" smtClean="0"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endParaRPr lang="fr-FR" dirty="0">
              <a:latin typeface="Calibri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447245-F034-AE4E-8C6C-BB00617E9CF7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31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2273894"/>
            <a:ext cx="3786187" cy="1477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n-NO" dirty="0">
                <a:latin typeface="+mj-lt"/>
                <a:ea typeface="Cambria Math" pitchFamily="18" charset="0"/>
              </a:rPr>
              <a:t>for(i=0; i&lt;6; i++){</a:t>
            </a:r>
          </a:p>
          <a:p>
            <a:pPr>
              <a:defRPr/>
            </a:pPr>
            <a:r>
              <a:rPr lang="nn-NO" dirty="0">
                <a:latin typeface="+mj-lt"/>
                <a:ea typeface="Cambria Math" pitchFamily="18" charset="0"/>
              </a:rPr>
              <a:t>      document.write("i ="+i+"&lt;br&gt;");</a:t>
            </a:r>
          </a:p>
          <a:p>
            <a:pPr>
              <a:defRPr/>
            </a:pPr>
            <a:r>
              <a:rPr lang="nn-NO" dirty="0">
                <a:latin typeface="+mj-lt"/>
                <a:ea typeface="Cambria Math" pitchFamily="18" charset="0"/>
              </a:rPr>
              <a:t>      if (i&gt;3) </a:t>
            </a:r>
            <a:r>
              <a:rPr lang="nn-NO" b="1" dirty="0">
                <a:latin typeface="+mj-lt"/>
                <a:ea typeface="Cambria Math" pitchFamily="18" charset="0"/>
              </a:rPr>
              <a:t>break;</a:t>
            </a:r>
          </a:p>
          <a:p>
            <a:pPr>
              <a:defRPr/>
            </a:pPr>
            <a:r>
              <a:rPr lang="nn-NO" dirty="0">
                <a:latin typeface="+mj-lt"/>
                <a:ea typeface="Cambria Math" pitchFamily="18" charset="0"/>
              </a:rPr>
              <a:t>      alert("i="+i);</a:t>
            </a:r>
          </a:p>
          <a:p>
            <a:pPr>
              <a:defRPr/>
            </a:pPr>
            <a:r>
              <a:rPr lang="nn-NO" dirty="0">
                <a:latin typeface="+mj-lt"/>
                <a:ea typeface="Cambria Math" pitchFamily="18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177" y="4829636"/>
            <a:ext cx="3643313" cy="1477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n-NO" dirty="0">
                <a:latin typeface="+mj-lt"/>
                <a:ea typeface="Cambria Math" pitchFamily="18" charset="0"/>
              </a:rPr>
              <a:t>for(i=0; i&lt;6; i++){</a:t>
            </a:r>
          </a:p>
          <a:p>
            <a:pPr>
              <a:defRPr/>
            </a:pPr>
            <a:r>
              <a:rPr lang="nn-NO" dirty="0">
                <a:latin typeface="+mj-lt"/>
                <a:ea typeface="Cambria Math" pitchFamily="18" charset="0"/>
              </a:rPr>
              <a:t>      document.write("i ="+i+"&lt;br&gt;");</a:t>
            </a:r>
          </a:p>
          <a:p>
            <a:pPr>
              <a:defRPr/>
            </a:pPr>
            <a:r>
              <a:rPr lang="nn-NO" dirty="0">
                <a:latin typeface="+mj-lt"/>
                <a:ea typeface="Cambria Math" pitchFamily="18" charset="0"/>
              </a:rPr>
              <a:t>      if (i&gt;3) </a:t>
            </a:r>
            <a:r>
              <a:rPr lang="nn-NO" b="1" dirty="0">
                <a:latin typeface="+mj-lt"/>
                <a:ea typeface="Cambria Math" pitchFamily="18" charset="0"/>
              </a:rPr>
              <a:t>continue</a:t>
            </a:r>
            <a:r>
              <a:rPr lang="nn-NO" dirty="0">
                <a:latin typeface="+mj-lt"/>
                <a:ea typeface="Cambria Math" pitchFamily="18" charset="0"/>
              </a:rPr>
              <a:t>;</a:t>
            </a:r>
          </a:p>
          <a:p>
            <a:pPr>
              <a:defRPr/>
            </a:pPr>
            <a:r>
              <a:rPr lang="nn-NO" dirty="0">
                <a:latin typeface="+mj-lt"/>
                <a:ea typeface="Cambria Math" pitchFamily="18" charset="0"/>
              </a:rPr>
              <a:t>      alert("i="+i);</a:t>
            </a:r>
          </a:p>
          <a:p>
            <a:pPr>
              <a:defRPr/>
            </a:pPr>
            <a:r>
              <a:rPr lang="nn-NO" dirty="0">
                <a:latin typeface="+mj-lt"/>
                <a:ea typeface="Cambria Math" pitchFamily="18" charset="0"/>
              </a:rPr>
              <a:t>}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Sommaire</a:t>
            </a:r>
          </a:p>
        </p:txBody>
      </p:sp>
      <p:sp>
        <p:nvSpPr>
          <p:cNvPr id="16386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>
                <a:latin typeface="Calibri" charset="0"/>
              </a:rPr>
              <a:t>Introduction to </a:t>
            </a:r>
            <a:r>
              <a:rPr lang="en-GB" sz="3200" dirty="0" smtClean="0">
                <a:latin typeface="Calibri" charset="0"/>
              </a:rPr>
              <a:t>JavaScript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Data </a:t>
            </a:r>
            <a:r>
              <a:rPr lang="en-GB" sz="3200" dirty="0">
                <a:latin typeface="Calibri" charset="0"/>
              </a:rPr>
              <a:t>type and Syntax </a:t>
            </a:r>
            <a:endParaRPr lang="en-GB" sz="3200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Operation </a:t>
            </a:r>
            <a:r>
              <a:rPr lang="en-GB" sz="3200" dirty="0">
                <a:latin typeface="Calibri" charset="0"/>
              </a:rPr>
              <a:t>and Control structure </a:t>
            </a:r>
            <a:endParaRPr lang="en-GB" sz="3200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Object </a:t>
            </a:r>
            <a:r>
              <a:rPr lang="en-GB" sz="3200" dirty="0">
                <a:latin typeface="Calibri" charset="0"/>
              </a:rPr>
              <a:t>and Array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Functions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DOM (Document Object Model)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Events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Conclusion</a:t>
            </a:r>
          </a:p>
        </p:txBody>
      </p:sp>
      <p:sp>
        <p:nvSpPr>
          <p:cNvPr id="16387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E262E6-5687-E445-A5B0-4C30153C6F84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520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Objet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dirty="0" smtClean="0">
                <a:latin typeface="Calibri" charset="0"/>
              </a:rPr>
              <a:t>Object is an instance of a class. An object is defined by:</a:t>
            </a:r>
          </a:p>
          <a:p>
            <a:pPr lvl="1">
              <a:spcBef>
                <a:spcPct val="0"/>
              </a:spcBef>
            </a:pPr>
            <a:r>
              <a:rPr lang="en-GB" dirty="0" smtClean="0">
                <a:latin typeface="Calibri" charset="0"/>
              </a:rPr>
              <a:t>Properties</a:t>
            </a:r>
          </a:p>
          <a:p>
            <a:pPr lvl="1">
              <a:spcBef>
                <a:spcPct val="0"/>
              </a:spcBef>
            </a:pPr>
            <a:r>
              <a:rPr lang="en-GB" dirty="0" smtClean="0">
                <a:latin typeface="Calibri" charset="0"/>
              </a:rPr>
              <a:t>Functions or procedures</a:t>
            </a:r>
          </a:p>
          <a:p>
            <a:pPr>
              <a:spcBef>
                <a:spcPct val="0"/>
              </a:spcBef>
            </a:pPr>
            <a:r>
              <a:rPr lang="en-GB" dirty="0" smtClean="0">
                <a:latin typeface="Calibri" charset="0"/>
              </a:rPr>
              <a:t>Class is a object model. It group all the objects which have the same characteristic. 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Calibri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2FB9F5-18C5-5842-85C2-F9A847927D7E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7188" y="4286250"/>
            <a:ext cx="1571625" cy="928688"/>
          </a:xfrm>
          <a:prstGeom prst="ellipse">
            <a:avLst/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sz="2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Object</a:t>
            </a:r>
            <a:endParaRPr lang="fr-FR" sz="20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28875" y="4000500"/>
            <a:ext cx="2500313" cy="500063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sz="2000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Properties</a:t>
            </a:r>
            <a:endParaRPr lang="fr-FR" sz="2000" dirty="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28875" y="5143500"/>
            <a:ext cx="2786063" cy="500063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sz="2000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Functions</a:t>
            </a:r>
            <a:r>
              <a:rPr lang="fr-FR" sz="2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 or </a:t>
            </a:r>
            <a:r>
              <a:rPr lang="fr-FR" sz="2000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procedures</a:t>
            </a:r>
            <a:endParaRPr lang="fr-FR" sz="2000" dirty="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6" idx="6"/>
            <a:endCxn id="7" idx="1"/>
          </p:cNvCxnSpPr>
          <p:nvPr/>
        </p:nvCxnSpPr>
        <p:spPr>
          <a:xfrm flipV="1">
            <a:off x="1928813" y="4251325"/>
            <a:ext cx="500062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8" idx="1"/>
          </p:cNvCxnSpPr>
          <p:nvPr/>
        </p:nvCxnSpPr>
        <p:spPr>
          <a:xfrm>
            <a:off x="1928813" y="4751388"/>
            <a:ext cx="500062" cy="642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57813" y="3429000"/>
            <a:ext cx="3500437" cy="2428875"/>
            <a:chOff x="5429256" y="3571876"/>
            <a:chExt cx="3500430" cy="2428892"/>
          </a:xfrm>
        </p:grpSpPr>
        <p:grpSp>
          <p:nvGrpSpPr>
            <p:cNvPr id="61452" name="Group 46"/>
            <p:cNvGrpSpPr>
              <a:grpSpLocks/>
            </p:cNvGrpSpPr>
            <p:nvPr/>
          </p:nvGrpSpPr>
          <p:grpSpPr bwMode="auto">
            <a:xfrm>
              <a:off x="5643570" y="3571876"/>
              <a:ext cx="3286116" cy="2428892"/>
              <a:chOff x="5572132" y="2928934"/>
              <a:chExt cx="3286116" cy="2428892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5572130" y="3286125"/>
                <a:ext cx="3286118" cy="2071701"/>
              </a:xfrm>
              <a:prstGeom prst="rect">
                <a:avLst/>
              </a:prstGeom>
              <a:gradFill rotWithShape="1">
                <a:gsLst>
                  <a:gs pos="0">
                    <a:srgbClr val="A3C4FF"/>
                  </a:gs>
                  <a:gs pos="35001">
                    <a:srgbClr val="BFD5FF"/>
                  </a:gs>
                  <a:gs pos="100000">
                    <a:srgbClr val="E5EEFF"/>
                  </a:gs>
                </a:gsLst>
                <a:lin ang="16200000" scaled="1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fr-FR" sz="2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-</a:t>
                </a:r>
              </a:p>
              <a:p>
                <a:pPr>
                  <a:defRPr/>
                </a:pPr>
                <a:r>
                  <a:rPr lang="fr-FR" sz="2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-</a:t>
                </a:r>
              </a:p>
              <a:p>
                <a:pPr>
                  <a:defRPr/>
                </a:pPr>
                <a:r>
                  <a:rPr lang="fr-FR" sz="2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-</a:t>
                </a:r>
              </a:p>
              <a:p>
                <a:pPr>
                  <a:defRPr/>
                </a:pPr>
                <a:r>
                  <a:rPr lang="fr-FR" sz="2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-</a:t>
                </a:r>
              </a:p>
              <a:p>
                <a:pPr>
                  <a:defRPr/>
                </a:pPr>
                <a:r>
                  <a:rPr lang="fr-FR" sz="2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-</a:t>
                </a:r>
              </a:p>
              <a:p>
                <a:pPr>
                  <a:defRPr/>
                </a:pPr>
                <a:r>
                  <a:rPr lang="fr-FR" sz="2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-</a:t>
                </a:r>
              </a:p>
              <a:p>
                <a:pPr>
                  <a:defRPr/>
                </a:pPr>
                <a:r>
                  <a:rPr lang="fr-FR" sz="2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-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5572130" y="2928934"/>
                <a:ext cx="3286118" cy="500067"/>
              </a:xfrm>
              <a:prstGeom prst="rect">
                <a:avLst/>
              </a:prstGeom>
              <a:gradFill rotWithShape="1">
                <a:gsLst>
                  <a:gs pos="0">
                    <a:srgbClr val="A3C4FF"/>
                  </a:gs>
                  <a:gs pos="35001">
                    <a:srgbClr val="BFD5FF"/>
                  </a:gs>
                  <a:gs pos="100000">
                    <a:srgbClr val="E5EEFF"/>
                  </a:gs>
                </a:gsLst>
                <a:lin ang="16200000" scaled="1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fr-FR" sz="2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Objet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10800000" flipH="1">
                <a:off x="5572130" y="4214818"/>
                <a:ext cx="328611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Brace 12"/>
            <p:cNvSpPr/>
            <p:nvPr/>
          </p:nvSpPr>
          <p:spPr>
            <a:xfrm>
              <a:off x="5429256" y="4071943"/>
              <a:ext cx="142875" cy="78581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2000"/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5429256" y="4929199"/>
              <a:ext cx="142875" cy="107156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20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143630" y="4214819"/>
              <a:ext cx="2500307" cy="500065"/>
            </a:xfrm>
            <a:prstGeom prst="rect">
              <a:avLst/>
            </a:prstGeom>
            <a:noFill/>
            <a:ln>
              <a:noFill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fr-FR" sz="20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Liste </a:t>
              </a:r>
              <a:r>
                <a:rPr lang="fr-FR" sz="20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of </a:t>
              </a:r>
              <a:r>
                <a:rPr lang="fr-FR" sz="2000" dirty="0" err="1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properties</a:t>
              </a:r>
              <a:endParaRPr lang="fr-FR" sz="2000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143630" y="5357827"/>
              <a:ext cx="2285995" cy="500065"/>
            </a:xfrm>
            <a:prstGeom prst="rect">
              <a:avLst/>
            </a:prstGeom>
            <a:noFill/>
            <a:ln>
              <a:noFill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fr-FR" sz="2000" dirty="0">
                  <a:solidFill>
                    <a:srgbClr val="000000"/>
                  </a:solidFill>
                  <a:latin typeface="Calibri" charset="0"/>
                  <a:cs typeface="Arial" charset="0"/>
                </a:rPr>
                <a:t>Liste des </a:t>
              </a:r>
              <a:r>
                <a:rPr lang="fr-FR" sz="2000" dirty="0" err="1" smtClean="0">
                  <a:solidFill>
                    <a:srgbClr val="000000"/>
                  </a:solidFill>
                  <a:latin typeface="Calibri" charset="0"/>
                  <a:cs typeface="Arial" charset="0"/>
                </a:rPr>
                <a:t>function</a:t>
              </a:r>
              <a:endParaRPr lang="fr-FR" sz="2000" dirty="0">
                <a:solidFill>
                  <a:srgbClr val="000000"/>
                </a:solidFill>
                <a:latin typeface="Calibri" charset="0"/>
                <a:cs typeface="Arial" charset="0"/>
              </a:endParaRPr>
            </a:p>
          </p:txBody>
        </p:sp>
      </p:grp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Exemple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081CA4-3898-E540-A799-1E6901D978E2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34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071813" y="2000250"/>
            <a:ext cx="1571625" cy="928688"/>
          </a:xfrm>
          <a:prstGeom prst="ellipse">
            <a:avLst/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dirty="0" smtClean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Personne class</a:t>
            </a:r>
            <a:endParaRPr lang="fr-FR" dirty="0">
              <a:solidFill>
                <a:schemeClr val="dk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625" y="1285875"/>
            <a:ext cx="2286000" cy="2357438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-</a:t>
            </a:r>
          </a:p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-</a:t>
            </a:r>
          </a:p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-Nom : string</a:t>
            </a:r>
          </a:p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-</a:t>
            </a:r>
            <a:r>
              <a:rPr lang="en-GB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Prénom</a:t>
            </a:r>
            <a:r>
              <a:rPr lang="en-GB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 : string</a:t>
            </a:r>
          </a:p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-Age : integer</a:t>
            </a:r>
          </a:p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-</a:t>
            </a:r>
            <a:r>
              <a:rPr lang="en-GB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Sexe</a:t>
            </a:r>
            <a:r>
              <a:rPr lang="en-GB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 : character</a:t>
            </a:r>
          </a:p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-</a:t>
            </a:r>
            <a:r>
              <a:rPr lang="en-GB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Adr</a:t>
            </a:r>
            <a:r>
              <a:rPr lang="en-GB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 : string</a:t>
            </a:r>
          </a:p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-</a:t>
            </a:r>
            <a:r>
              <a:rPr lang="en-GB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Tél</a:t>
            </a:r>
            <a:r>
              <a:rPr lang="en-GB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 : string</a:t>
            </a:r>
          </a:p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- …etc.</a:t>
            </a:r>
          </a:p>
          <a:p>
            <a:pPr>
              <a:defRPr/>
            </a:pPr>
            <a:endParaRPr lang="en-GB" dirty="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72063" y="1500188"/>
            <a:ext cx="3286125" cy="1857375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fr-FR">
                <a:solidFill>
                  <a:srgbClr val="000000"/>
                </a:solidFill>
                <a:latin typeface="Calibri" charset="0"/>
                <a:cs typeface="Arial" charset="0"/>
              </a:rPr>
              <a:t>-Afficher() : void</a:t>
            </a:r>
          </a:p>
          <a:p>
            <a:pPr>
              <a:defRPr/>
            </a:pPr>
            <a:r>
              <a:rPr lang="fr-FR">
                <a:solidFill>
                  <a:srgbClr val="000000"/>
                </a:solidFill>
                <a:latin typeface="Calibri" charset="0"/>
                <a:cs typeface="Arial" charset="0"/>
              </a:rPr>
              <a:t>-changer_Adr(chaîne) : void</a:t>
            </a:r>
          </a:p>
          <a:p>
            <a:pPr>
              <a:defRPr/>
            </a:pPr>
            <a:r>
              <a:rPr lang="fr-FR">
                <a:solidFill>
                  <a:srgbClr val="000000"/>
                </a:solidFill>
                <a:latin typeface="Calibri" charset="0"/>
                <a:cs typeface="Arial" charset="0"/>
              </a:rPr>
              <a:t>-Incrément_Age(entier) : entier</a:t>
            </a:r>
          </a:p>
          <a:p>
            <a:pPr>
              <a:defRPr/>
            </a:pPr>
            <a:r>
              <a:rPr lang="fr-FR">
                <a:solidFill>
                  <a:srgbClr val="000000"/>
                </a:solidFill>
                <a:latin typeface="Calibri" charset="0"/>
                <a:cs typeface="Arial" charset="0"/>
              </a:rPr>
              <a:t>-</a:t>
            </a:r>
          </a:p>
          <a:p>
            <a:pPr>
              <a:defRPr/>
            </a:pPr>
            <a:r>
              <a:rPr lang="fr-FR">
                <a:solidFill>
                  <a:srgbClr val="000000"/>
                </a:solidFill>
                <a:latin typeface="Calibri" charset="0"/>
                <a:cs typeface="Arial" charset="0"/>
              </a:rPr>
              <a:t>- …….etc.</a:t>
            </a:r>
          </a:p>
        </p:txBody>
      </p:sp>
      <p:cxnSp>
        <p:nvCxnSpPr>
          <p:cNvPr id="8" name="Straight Arrow Connector 7"/>
          <p:cNvCxnSpPr>
            <a:stCxn id="5" idx="6"/>
            <a:endCxn id="7" idx="1"/>
          </p:cNvCxnSpPr>
          <p:nvPr/>
        </p:nvCxnSpPr>
        <p:spPr>
          <a:xfrm flipV="1">
            <a:off x="4643438" y="2428875"/>
            <a:ext cx="42862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3"/>
          </p:cNvCxnSpPr>
          <p:nvPr/>
        </p:nvCxnSpPr>
        <p:spPr>
          <a:xfrm rot="10800000">
            <a:off x="2714625" y="2463800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8625" y="1071563"/>
            <a:ext cx="2286000" cy="500062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Attributs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72063" y="1071563"/>
            <a:ext cx="3286125" cy="500062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>
                <a:solidFill>
                  <a:srgbClr val="000000"/>
                </a:solidFill>
                <a:latin typeface="Calibri" charset="0"/>
                <a:cs typeface="Arial" charset="0"/>
              </a:rPr>
              <a:t>Méthodes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5750" y="3571875"/>
            <a:ext cx="8143875" cy="2928938"/>
            <a:chOff x="857224" y="3571876"/>
            <a:chExt cx="8143932" cy="2928958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643307" y="4786322"/>
              <a:ext cx="1571636" cy="928693"/>
            </a:xfrm>
            <a:prstGeom prst="ellipse">
              <a:avLst/>
            </a:prstGeom>
            <a:gradFill rotWithShape="1">
              <a:gsLst>
                <a:gs pos="0">
                  <a:srgbClr val="FFA2A1"/>
                </a:gs>
                <a:gs pos="35001">
                  <a:srgbClr val="FFBEBD"/>
                </a:gs>
                <a:gs pos="100000">
                  <a:srgbClr val="FFE5E5"/>
                </a:gs>
              </a:gsLst>
              <a:lin ang="16200000" scaled="1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fr-FR" dirty="0" smtClean="0">
                  <a:solidFill>
                    <a:schemeClr val="dk1"/>
                  </a:solidFill>
                  <a:latin typeface="+mj-lt"/>
                  <a:ea typeface="+mn-ea"/>
                  <a:cs typeface="+mn-cs"/>
                </a:rPr>
                <a:t>Personne </a:t>
              </a:r>
              <a:r>
                <a:rPr lang="fr-FR" dirty="0" err="1" smtClean="0">
                  <a:solidFill>
                    <a:schemeClr val="dk1"/>
                  </a:solidFill>
                  <a:latin typeface="+mj-lt"/>
                  <a:ea typeface="+mn-ea"/>
                  <a:cs typeface="+mn-cs"/>
                </a:rPr>
                <a:t>object</a:t>
              </a:r>
              <a:endParaRPr lang="fr-FR" dirty="0">
                <a:solidFill>
                  <a:schemeClr val="dk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00100" y="4071942"/>
              <a:ext cx="2286016" cy="2357453"/>
            </a:xfrm>
            <a:prstGeom prst="rect">
              <a:avLst/>
            </a:prstGeom>
            <a:gradFill rotWithShape="1">
              <a:gsLst>
                <a:gs pos="0">
                  <a:srgbClr val="A3C4FF"/>
                </a:gs>
                <a:gs pos="35001">
                  <a:srgbClr val="BFD5FF"/>
                </a:gs>
                <a:gs pos="100000">
                  <a:srgbClr val="E5EEFF"/>
                </a:gs>
              </a:gsLst>
              <a:lin ang="162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-</a:t>
              </a:r>
            </a:p>
            <a:p>
              <a:pPr>
                <a:defRPr/>
              </a:pP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-</a:t>
              </a:r>
            </a:p>
            <a:p>
              <a:pPr>
                <a:defRPr/>
              </a:pP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-Nom : "</a:t>
              </a:r>
              <a:r>
                <a:rPr lang="fr-FR" b="1">
                  <a:solidFill>
                    <a:srgbClr val="000000"/>
                  </a:solidFill>
                  <a:latin typeface="Calibri" charset="0"/>
                  <a:cs typeface="Arial" charset="0"/>
                </a:rPr>
                <a:t>Titi</a:t>
              </a: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"</a:t>
              </a:r>
            </a:p>
            <a:p>
              <a:pPr>
                <a:defRPr/>
              </a:pP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-Prénom : "</a:t>
              </a:r>
              <a:r>
                <a:rPr lang="fr-FR" b="1">
                  <a:solidFill>
                    <a:srgbClr val="000000"/>
                  </a:solidFill>
                  <a:latin typeface="Calibri" charset="0"/>
                  <a:cs typeface="Arial" charset="0"/>
                </a:rPr>
                <a:t>Toto</a:t>
              </a: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"</a:t>
              </a:r>
            </a:p>
            <a:p>
              <a:pPr>
                <a:defRPr/>
              </a:pP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-Age : </a:t>
              </a:r>
              <a:r>
                <a:rPr lang="fr-FR" b="1">
                  <a:solidFill>
                    <a:srgbClr val="000000"/>
                  </a:solidFill>
                  <a:latin typeface="Calibri" charset="0"/>
                  <a:cs typeface="Arial" charset="0"/>
                </a:rPr>
                <a:t>25</a:t>
              </a:r>
            </a:p>
            <a:p>
              <a:pPr>
                <a:defRPr/>
              </a:pP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-Sexe : </a:t>
              </a:r>
              <a:r>
                <a:rPr lang="fr-FR" b="1">
                  <a:solidFill>
                    <a:srgbClr val="000000"/>
                  </a:solidFill>
                  <a:latin typeface="Calibri" charset="0"/>
                  <a:cs typeface="Arial" charset="0"/>
                </a:rPr>
                <a:t>M</a:t>
              </a:r>
            </a:p>
            <a:p>
              <a:pPr>
                <a:defRPr/>
              </a:pP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-Adr : </a:t>
              </a:r>
              <a:r>
                <a:rPr lang="fr-FR" b="1">
                  <a:solidFill>
                    <a:srgbClr val="000000"/>
                  </a:solidFill>
                  <a:latin typeface="Calibri" charset="0"/>
                  <a:cs typeface="Arial" charset="0"/>
                </a:rPr>
                <a:t>France</a:t>
              </a:r>
            </a:p>
            <a:p>
              <a:pPr>
                <a:defRPr/>
              </a:pP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-Tél : </a:t>
              </a:r>
              <a:r>
                <a:rPr lang="fr-FR" b="1">
                  <a:solidFill>
                    <a:srgbClr val="000000"/>
                  </a:solidFill>
                  <a:latin typeface="Calibri" charset="0"/>
                  <a:cs typeface="Arial" charset="0"/>
                </a:rPr>
                <a:t>+331111211</a:t>
              </a:r>
            </a:p>
            <a:p>
              <a:pPr>
                <a:defRPr/>
              </a:pP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- …etc.</a:t>
              </a:r>
            </a:p>
            <a:p>
              <a:pPr>
                <a:defRPr/>
              </a:pPr>
              <a:endParaRPr lang="fr-FR">
                <a:solidFill>
                  <a:srgbClr val="000000"/>
                </a:solidFill>
                <a:latin typeface="Calibri" charset="0"/>
                <a:cs typeface="Arial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643571" y="4286256"/>
              <a:ext cx="3286148" cy="1928826"/>
            </a:xfrm>
            <a:prstGeom prst="rect">
              <a:avLst/>
            </a:prstGeom>
            <a:gradFill rotWithShape="1">
              <a:gsLst>
                <a:gs pos="0">
                  <a:srgbClr val="A3C4FF"/>
                </a:gs>
                <a:gs pos="35001">
                  <a:srgbClr val="BFD5FF"/>
                </a:gs>
                <a:gs pos="100000">
                  <a:srgbClr val="E5EEFF"/>
                </a:gs>
              </a:gsLst>
              <a:lin ang="162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-Afficher() : void</a:t>
              </a:r>
            </a:p>
            <a:p>
              <a:pPr>
                <a:defRPr/>
              </a:pP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-changer_Adr(chaîne) : void</a:t>
              </a:r>
            </a:p>
            <a:p>
              <a:pPr>
                <a:defRPr/>
              </a:pP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-Incrément_Age(entier) : entier</a:t>
              </a:r>
            </a:p>
            <a:p>
              <a:pPr>
                <a:defRPr/>
              </a:pP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-</a:t>
              </a:r>
            </a:p>
            <a:p>
              <a:pPr>
                <a:defRPr/>
              </a:pP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-……etc.</a:t>
              </a:r>
            </a:p>
          </p:txBody>
        </p:sp>
        <p:cxnSp>
          <p:nvCxnSpPr>
            <p:cNvPr id="16" name="Straight Arrow Connector 15"/>
            <p:cNvCxnSpPr>
              <a:stCxn id="13" idx="6"/>
              <a:endCxn id="15" idx="1"/>
            </p:cNvCxnSpPr>
            <p:nvPr/>
          </p:nvCxnSpPr>
          <p:spPr>
            <a:xfrm>
              <a:off x="5214943" y="525146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4" idx="3"/>
            </p:cNvCxnSpPr>
            <p:nvPr/>
          </p:nvCxnSpPr>
          <p:spPr>
            <a:xfrm rot="10800000">
              <a:off x="3286116" y="5251462"/>
              <a:ext cx="35719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00100" y="3857628"/>
              <a:ext cx="2286016" cy="500066"/>
            </a:xfrm>
            <a:prstGeom prst="rect">
              <a:avLst/>
            </a:prstGeom>
            <a:gradFill rotWithShape="1">
              <a:gsLst>
                <a:gs pos="0">
                  <a:srgbClr val="A3C4FF"/>
                </a:gs>
                <a:gs pos="35001">
                  <a:srgbClr val="BFD5FF"/>
                </a:gs>
                <a:gs pos="100000">
                  <a:srgbClr val="E5EEFF"/>
                </a:gs>
              </a:gsLst>
              <a:lin ang="162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fr-FR" dirty="0">
                  <a:solidFill>
                    <a:schemeClr val="dk1"/>
                  </a:solidFill>
                  <a:latin typeface="+mj-lt"/>
                  <a:ea typeface="+mn-ea"/>
                  <a:cs typeface="+mn-cs"/>
                </a:rPr>
                <a:t>Attributs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643571" y="3929066"/>
              <a:ext cx="3286148" cy="500065"/>
            </a:xfrm>
            <a:prstGeom prst="rect">
              <a:avLst/>
            </a:prstGeom>
            <a:gradFill rotWithShape="1">
              <a:gsLst>
                <a:gs pos="0">
                  <a:srgbClr val="A3C4FF"/>
                </a:gs>
                <a:gs pos="35001">
                  <a:srgbClr val="BFD5FF"/>
                </a:gs>
                <a:gs pos="100000">
                  <a:srgbClr val="E5EEFF"/>
                </a:gs>
              </a:gsLst>
              <a:lin ang="162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fr-FR">
                  <a:solidFill>
                    <a:srgbClr val="000000"/>
                  </a:solidFill>
                  <a:latin typeface="Calibri" charset="0"/>
                  <a:cs typeface="Arial" charset="0"/>
                </a:rPr>
                <a:t>Méthodes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7224" y="3786190"/>
              <a:ext cx="8143932" cy="27146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6183" y="3571876"/>
              <a:ext cx="1702108" cy="3693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fr-FR" dirty="0" smtClean="0">
                  <a:latin typeface="Calibri" charset="0"/>
                </a:rPr>
                <a:t>In the </a:t>
              </a:r>
              <a:r>
                <a:rPr lang="fr-FR" dirty="0" err="1" smtClean="0">
                  <a:latin typeface="Calibri" charset="0"/>
                </a:rPr>
                <a:t>execution</a:t>
              </a:r>
              <a:endParaRPr lang="fr-FR" dirty="0" smtClean="0">
                <a:latin typeface="Calibri" charset="0"/>
              </a:endParaRPr>
            </a:p>
          </p:txBody>
        </p:sp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3 façons pour créer un objet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dirty="0" smtClean="0">
                <a:latin typeface="Calibri" charset="0"/>
                <a:cs typeface="Cambria Math" charset="0"/>
              </a:rPr>
              <a:t>By using </a:t>
            </a:r>
            <a:r>
              <a:rPr lang="en-GB" b="1" dirty="0" smtClean="0">
                <a:solidFill>
                  <a:srgbClr val="FF0000"/>
                </a:solidFill>
                <a:latin typeface="Calibri" charset="0"/>
                <a:cs typeface="Cambria Math" charset="0"/>
              </a:rPr>
              <a:t>object  literal.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 sz="2000" dirty="0" smtClean="0">
                <a:latin typeface="Calibri" charset="0"/>
                <a:cs typeface="Cambria Math" charset="0"/>
              </a:rPr>
              <a:t>Ex: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var</a:t>
            </a:r>
            <a:r>
              <a:rPr lang="en-GB" sz="2000" dirty="0" smtClean="0">
                <a:latin typeface="Calibri" charset="0"/>
                <a:cs typeface="Cambria Math" charset="0"/>
              </a:rPr>
              <a:t>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un_etudiant</a:t>
            </a:r>
            <a:r>
              <a:rPr lang="en-GB" sz="2000" dirty="0" smtClean="0">
                <a:latin typeface="Calibri" charset="0"/>
                <a:cs typeface="Cambria Math" charset="0"/>
              </a:rPr>
              <a:t>= {id: "e2005i05",  nom: "Tito",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sexe</a:t>
            </a:r>
            <a:r>
              <a:rPr lang="en-GB" sz="2000" dirty="0" smtClean="0">
                <a:latin typeface="Calibri" charset="0"/>
                <a:cs typeface="Cambria Math" charset="0"/>
              </a:rPr>
              <a:t>: 'M',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ecole</a:t>
            </a:r>
            <a:r>
              <a:rPr lang="en-GB" sz="2000" dirty="0" smtClean="0">
                <a:latin typeface="Calibri" charset="0"/>
                <a:cs typeface="Cambria Math" charset="0"/>
              </a:rPr>
              <a:t>: "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itc</a:t>
            </a:r>
            <a:r>
              <a:rPr lang="en-GB" sz="2000" dirty="0" smtClean="0">
                <a:latin typeface="Calibri" charset="0"/>
                <a:cs typeface="Cambria Math" charset="0"/>
              </a:rPr>
              <a:t>"}</a:t>
            </a:r>
            <a:endParaRPr lang="en-GB" dirty="0" smtClean="0"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r>
              <a:rPr lang="en-GB" dirty="0" smtClean="0">
                <a:latin typeface="Calibri" charset="0"/>
                <a:cs typeface="Cambria Math" charset="0"/>
              </a:rPr>
              <a:t>By using the keyword </a:t>
            </a:r>
            <a:r>
              <a:rPr lang="en-GB" b="1" dirty="0" smtClean="0">
                <a:solidFill>
                  <a:srgbClr val="FF0000"/>
                </a:solidFill>
                <a:latin typeface="Calibri" charset="0"/>
                <a:cs typeface="Cambria Math" charset="0"/>
              </a:rPr>
              <a:t>new Object()</a:t>
            </a:r>
            <a:r>
              <a:rPr lang="en-GB" dirty="0" smtClean="0">
                <a:latin typeface="Calibri" charset="0"/>
                <a:cs typeface="Cambria Math" charset="0"/>
              </a:rPr>
              <a:t> to create a null object and then we insert the value  of each property.  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 sz="2000" b="1" dirty="0" err="1" smtClean="0">
                <a:latin typeface="Calibri" charset="0"/>
                <a:cs typeface="Cambria Math" charset="0"/>
              </a:rPr>
              <a:t>var</a:t>
            </a:r>
            <a:r>
              <a:rPr lang="en-GB" sz="2000" b="1" dirty="0" smtClean="0">
                <a:latin typeface="Calibri" charset="0"/>
                <a:cs typeface="Cambria Math" charset="0"/>
              </a:rPr>
              <a:t>  </a:t>
            </a:r>
            <a:r>
              <a:rPr lang="en-GB" sz="2000" dirty="0" smtClean="0">
                <a:latin typeface="Calibri" charset="0"/>
                <a:cs typeface="Cambria Math" charset="0"/>
              </a:rPr>
              <a:t>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un_etudiant</a:t>
            </a:r>
            <a:r>
              <a:rPr lang="en-GB" sz="2000" dirty="0" smtClean="0">
                <a:latin typeface="Calibri" charset="0"/>
                <a:cs typeface="Cambria Math" charset="0"/>
              </a:rPr>
              <a:t> = new Object();</a:t>
            </a:r>
          </a:p>
          <a:p>
            <a:pPr lvl="1">
              <a:spcBef>
                <a:spcPct val="0"/>
              </a:spcBef>
              <a:buNone/>
            </a:pPr>
            <a:r>
              <a:rPr lang="en-GB" sz="2000" dirty="0" smtClean="0">
                <a:latin typeface="Calibri" charset="0"/>
                <a:cs typeface="Cambria Math" charset="0"/>
              </a:rPr>
              <a:t>	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un_etudiant.id</a:t>
            </a:r>
            <a:r>
              <a:rPr lang="en-GB" sz="2000" dirty="0" smtClean="0">
                <a:latin typeface="Calibri" charset="0"/>
                <a:cs typeface="Cambria Math" charset="0"/>
              </a:rPr>
              <a:t> = "e2005i05";	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un_etudiant</a:t>
            </a:r>
            <a:r>
              <a:rPr lang="en-GB" sz="2000" dirty="0" smtClean="0">
                <a:latin typeface="Calibri" charset="0"/>
                <a:cs typeface="Cambria Math" charset="0"/>
              </a:rPr>
              <a:t>[</a:t>
            </a:r>
            <a:r>
              <a:rPr lang="en-GB" sz="2000" dirty="0">
                <a:latin typeface="Calibri" charset="0"/>
                <a:cs typeface="Cambria Math" charset="0"/>
              </a:rPr>
              <a:t>"</a:t>
            </a:r>
            <a:r>
              <a:rPr lang="en-GB" sz="2000" dirty="0" smtClean="0">
                <a:latin typeface="Calibri" charset="0"/>
                <a:cs typeface="Cambria Math" charset="0"/>
              </a:rPr>
              <a:t>nom</a:t>
            </a:r>
            <a:r>
              <a:rPr lang="en-GB" sz="2000" dirty="0">
                <a:latin typeface="Calibri" charset="0"/>
                <a:cs typeface="Cambria Math" charset="0"/>
              </a:rPr>
              <a:t>"</a:t>
            </a:r>
            <a:r>
              <a:rPr lang="en-GB" sz="2000" dirty="0" smtClean="0">
                <a:latin typeface="Calibri" charset="0"/>
                <a:cs typeface="Cambria Math" charset="0"/>
              </a:rPr>
              <a:t>]= "Tito";</a:t>
            </a:r>
          </a:p>
          <a:p>
            <a:pPr lvl="1">
              <a:spcBef>
                <a:spcPct val="0"/>
              </a:spcBef>
              <a:buNone/>
            </a:pPr>
            <a:r>
              <a:rPr lang="en-GB" sz="2000" dirty="0" smtClean="0">
                <a:latin typeface="Calibri" charset="0"/>
                <a:cs typeface="Cambria Math" charset="0"/>
              </a:rPr>
              <a:t>	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un_etudiant.sexe</a:t>
            </a:r>
            <a:r>
              <a:rPr lang="en-GB" sz="2000" dirty="0" smtClean="0">
                <a:latin typeface="Calibri" charset="0"/>
                <a:cs typeface="Cambria Math" charset="0"/>
              </a:rPr>
              <a:t>='M';	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un_etudiant</a:t>
            </a:r>
            <a:r>
              <a:rPr lang="en-GB" sz="2000" dirty="0" smtClean="0">
                <a:latin typeface="Calibri" charset="0"/>
                <a:cs typeface="Cambria Math" charset="0"/>
              </a:rPr>
              <a:t>[</a:t>
            </a:r>
            <a:r>
              <a:rPr lang="en-GB" sz="2000" dirty="0">
                <a:latin typeface="Calibri" charset="0"/>
                <a:cs typeface="Cambria Math" charset="0"/>
              </a:rPr>
              <a:t>"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ecole</a:t>
            </a:r>
            <a:r>
              <a:rPr lang="en-GB" sz="2000" dirty="0">
                <a:latin typeface="Calibri" charset="0"/>
                <a:cs typeface="Cambria Math" charset="0"/>
              </a:rPr>
              <a:t>"</a:t>
            </a:r>
            <a:r>
              <a:rPr lang="en-GB" sz="2000" dirty="0" smtClean="0">
                <a:latin typeface="Calibri" charset="0"/>
                <a:cs typeface="Cambria Math" charset="0"/>
              </a:rPr>
              <a:t>] = "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itc</a:t>
            </a:r>
            <a:r>
              <a:rPr lang="en-GB" sz="2000" dirty="0" smtClean="0">
                <a:latin typeface="Calibri" charset="0"/>
                <a:cs typeface="Cambria Math" charset="0"/>
              </a:rPr>
              <a:t>";</a:t>
            </a:r>
          </a:p>
          <a:p>
            <a:pPr>
              <a:spcBef>
                <a:spcPct val="0"/>
              </a:spcBef>
            </a:pPr>
            <a:r>
              <a:rPr lang="en-GB" dirty="0" smtClean="0">
                <a:latin typeface="Calibri" charset="0"/>
                <a:cs typeface="Cambria Math" charset="0"/>
              </a:rPr>
              <a:t>We can create and use the </a:t>
            </a:r>
            <a:r>
              <a:rPr lang="en-GB" b="1" dirty="0" smtClean="0">
                <a:solidFill>
                  <a:srgbClr val="FF0000"/>
                </a:solidFill>
                <a:latin typeface="Calibri" charset="0"/>
                <a:cs typeface="Cambria Math" charset="0"/>
              </a:rPr>
              <a:t>constructor.</a:t>
            </a:r>
          </a:p>
          <a:p>
            <a:pPr lvl="1">
              <a:spcBef>
                <a:spcPct val="0"/>
              </a:spcBef>
              <a:buFont typeface="Courier New" charset="0"/>
              <a:buChar char="o"/>
            </a:pPr>
            <a:r>
              <a:rPr lang="en-GB" sz="2000" dirty="0" smtClean="0">
                <a:latin typeface="Calibri" charset="0"/>
                <a:cs typeface="Cambria Math" charset="0"/>
              </a:rPr>
              <a:t>function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Etudiant</a:t>
            </a:r>
            <a:r>
              <a:rPr lang="en-GB" sz="2000" dirty="0" smtClean="0">
                <a:latin typeface="Calibri" charset="0"/>
                <a:cs typeface="Cambria Math" charset="0"/>
              </a:rPr>
              <a:t>(_id,  _nom, _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sexe</a:t>
            </a:r>
            <a:r>
              <a:rPr lang="en-GB" sz="2000" dirty="0" smtClean="0">
                <a:latin typeface="Calibri" charset="0"/>
                <a:cs typeface="Cambria Math" charset="0"/>
              </a:rPr>
              <a:t>, _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ecole</a:t>
            </a:r>
            <a:r>
              <a:rPr lang="en-GB" sz="2000" dirty="0" smtClean="0">
                <a:latin typeface="Calibri" charset="0"/>
                <a:cs typeface="Cambria Math" charset="0"/>
              </a:rPr>
              <a:t>){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 sz="2000" dirty="0" smtClean="0">
                <a:latin typeface="Calibri" charset="0"/>
                <a:cs typeface="Cambria Math" charset="0"/>
              </a:rPr>
              <a:t>  		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this.id</a:t>
            </a:r>
            <a:r>
              <a:rPr lang="en-GB" sz="2000" dirty="0" smtClean="0">
                <a:latin typeface="Calibri" charset="0"/>
                <a:cs typeface="Cambria Math" charset="0"/>
              </a:rPr>
              <a:t> = _id;    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this.nom</a:t>
            </a:r>
            <a:r>
              <a:rPr lang="en-GB" sz="2000" dirty="0" smtClean="0">
                <a:latin typeface="Calibri" charset="0"/>
                <a:cs typeface="Cambria Math" charset="0"/>
              </a:rPr>
              <a:t> = _nom;	    //Mot-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clé</a:t>
            </a:r>
            <a:r>
              <a:rPr lang="en-GB" sz="2000" dirty="0" smtClean="0">
                <a:latin typeface="Calibri" charset="0"/>
                <a:cs typeface="Cambria Math" charset="0"/>
              </a:rPr>
              <a:t> "this"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est</a:t>
            </a:r>
            <a:r>
              <a:rPr lang="en-GB" sz="2000" dirty="0" smtClean="0">
                <a:latin typeface="Calibri" charset="0"/>
                <a:cs typeface="Cambria Math" charset="0"/>
              </a:rPr>
              <a:t>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nécessaire</a:t>
            </a:r>
            <a:endParaRPr lang="en-GB" sz="2000" dirty="0" smtClean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 sz="2000" dirty="0" smtClean="0">
                <a:latin typeface="Calibri" charset="0"/>
                <a:cs typeface="Cambria Math" charset="0"/>
              </a:rPr>
              <a:t>		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this.sexe</a:t>
            </a:r>
            <a:r>
              <a:rPr lang="en-GB" sz="2000" dirty="0" smtClean="0">
                <a:latin typeface="Calibri" charset="0"/>
                <a:cs typeface="Cambria Math" charset="0"/>
              </a:rPr>
              <a:t> = _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sexe</a:t>
            </a:r>
            <a:r>
              <a:rPr lang="en-GB" sz="2000" dirty="0" smtClean="0">
                <a:latin typeface="Calibri" charset="0"/>
                <a:cs typeface="Cambria Math" charset="0"/>
              </a:rPr>
              <a:t>;      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this.ecole</a:t>
            </a:r>
            <a:r>
              <a:rPr lang="en-GB" sz="2000" dirty="0" smtClean="0">
                <a:latin typeface="Calibri" charset="0"/>
                <a:cs typeface="Cambria Math" charset="0"/>
              </a:rPr>
              <a:t> = _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ecol</a:t>
            </a:r>
            <a:r>
              <a:rPr lang="en-GB" sz="2000" dirty="0" smtClean="0">
                <a:latin typeface="Calibri" charset="0"/>
                <a:cs typeface="Cambria Math" charset="0"/>
              </a:rPr>
              <a:t>;	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 sz="2000" dirty="0" smtClean="0">
                <a:latin typeface="Calibri" charset="0"/>
                <a:cs typeface="Cambria Math" charset="0"/>
              </a:rPr>
              <a:t>	}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 sz="2000" dirty="0" smtClean="0">
                <a:latin typeface="Calibri" charset="0"/>
                <a:cs typeface="Cambria Math" charset="0"/>
              </a:rPr>
              <a:t>	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var</a:t>
            </a:r>
            <a:r>
              <a:rPr lang="en-GB" sz="2000" dirty="0" smtClean="0">
                <a:latin typeface="Calibri" charset="0"/>
                <a:cs typeface="Cambria Math" charset="0"/>
              </a:rPr>
              <a:t> 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un_etudiant</a:t>
            </a:r>
            <a:r>
              <a:rPr lang="en-GB" sz="2000" dirty="0" smtClean="0">
                <a:latin typeface="Calibri" charset="0"/>
                <a:cs typeface="Cambria Math" charset="0"/>
              </a:rPr>
              <a:t> = new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Etudiant</a:t>
            </a:r>
            <a:r>
              <a:rPr lang="en-GB" sz="2000" dirty="0" smtClean="0">
                <a:latin typeface="Calibri" charset="0"/>
                <a:cs typeface="Cambria Math" charset="0"/>
              </a:rPr>
              <a:t>("e2005i05", "Tito", "M", "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itc</a:t>
            </a:r>
            <a:r>
              <a:rPr lang="en-GB" sz="2000" dirty="0" smtClean="0">
                <a:latin typeface="Calibri" charset="0"/>
                <a:cs typeface="Cambria Math" charset="0"/>
              </a:rPr>
              <a:t>");</a:t>
            </a:r>
          </a:p>
          <a:p>
            <a:pPr>
              <a:spcBef>
                <a:spcPct val="0"/>
              </a:spcBef>
            </a:pPr>
            <a:endParaRPr lang="en-GB" dirty="0" smtClean="0"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endParaRPr lang="en-GB" dirty="0">
              <a:latin typeface="Calibri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66C726-03CF-A541-9BAB-493E458DDD37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35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charset="0"/>
              </a:rPr>
              <a:t>Itérations particulières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spcBef>
                <a:spcPct val="0"/>
              </a:spcBef>
              <a:buFont typeface="Wingdings" charset="0"/>
              <a:buChar char="§"/>
            </a:pPr>
            <a:r>
              <a:rPr lang="en-US" dirty="0" smtClean="0">
                <a:latin typeface="Calibri" charset="0"/>
              </a:rPr>
              <a:t>We can access to the object property by:</a:t>
            </a:r>
          </a:p>
          <a:p>
            <a:pPr marL="628650" lvl="2" indent="-457200">
              <a:spcBef>
                <a:spcPct val="0"/>
              </a:spcBef>
              <a:buFont typeface="Arial"/>
              <a:buChar char="•"/>
            </a:pPr>
            <a:r>
              <a:rPr lang="en-US" dirty="0" smtClean="0">
                <a:latin typeface="Calibri" charset="0"/>
              </a:rPr>
              <a:t>Syntax: </a:t>
            </a:r>
            <a:r>
              <a:rPr lang="en-US" sz="2000" b="1" dirty="0" err="1" smtClean="0">
                <a:latin typeface="Calibri" charset="0"/>
              </a:rPr>
              <a:t>objecName.propertyName</a:t>
            </a:r>
            <a:r>
              <a:rPr lang="en-US" sz="2000" b="1" dirty="0" smtClean="0">
                <a:latin typeface="Calibri" charset="0"/>
              </a:rPr>
              <a:t> </a:t>
            </a:r>
            <a:r>
              <a:rPr lang="en-US" sz="2000" dirty="0" smtClean="0">
                <a:latin typeface="Calibri" charset="0"/>
              </a:rPr>
              <a:t>or </a:t>
            </a:r>
          </a:p>
          <a:p>
            <a:pPr marL="1085850" lvl="4" indent="0">
              <a:spcBef>
                <a:spcPct val="0"/>
              </a:spcBef>
              <a:buNone/>
            </a:pPr>
            <a:r>
              <a:rPr lang="en-US" b="1" dirty="0" smtClean="0">
                <a:latin typeface="Calibri" charset="0"/>
              </a:rPr>
              <a:t>         </a:t>
            </a:r>
            <a:r>
              <a:rPr lang="en-US" b="1" dirty="0" err="1" smtClean="0">
                <a:latin typeface="Calibri" charset="0"/>
              </a:rPr>
              <a:t>objectName</a:t>
            </a:r>
            <a:r>
              <a:rPr lang="en-US" b="1" dirty="0" smtClean="0">
                <a:latin typeface="Calibri" charset="0"/>
              </a:rPr>
              <a:t>[</a:t>
            </a:r>
            <a:r>
              <a:rPr lang="fr-FR" b="1" dirty="0" smtClean="0">
                <a:latin typeface="Calibri" charset="0"/>
                <a:cs typeface="Cambria Math" charset="0"/>
              </a:rPr>
              <a:t>"</a:t>
            </a:r>
            <a:r>
              <a:rPr lang="fr-FR" b="1" dirty="0" err="1" smtClean="0">
                <a:latin typeface="Calibri" charset="0"/>
                <a:cs typeface="Cambria Math" charset="0"/>
              </a:rPr>
              <a:t>propertyName</a:t>
            </a:r>
            <a:r>
              <a:rPr lang="fr-FR" b="1" dirty="0" smtClean="0">
                <a:latin typeface="Calibri" charset="0"/>
                <a:cs typeface="Cambria Math" charset="0"/>
              </a:rPr>
              <a:t> "</a:t>
            </a:r>
            <a:r>
              <a:rPr lang="en-US" b="1" dirty="0" smtClean="0">
                <a:latin typeface="Calibri" charset="0"/>
              </a:rPr>
              <a:t>]</a:t>
            </a:r>
          </a:p>
          <a:p>
            <a:pPr marL="171450" lvl="2" indent="0">
              <a:spcBef>
                <a:spcPct val="0"/>
              </a:spcBef>
              <a:buNone/>
            </a:pPr>
            <a:r>
              <a:rPr lang="en-US" dirty="0" err="1" smtClean="0">
                <a:latin typeface="Calibri" charset="0"/>
              </a:rPr>
              <a:t>var</a:t>
            </a:r>
            <a:r>
              <a:rPr lang="en-US" dirty="0" smtClean="0">
                <a:latin typeface="Calibri" charset="0"/>
              </a:rPr>
              <a:t> 	</a:t>
            </a:r>
            <a:r>
              <a:rPr lang="en-US" dirty="0" smtClean="0">
                <a:latin typeface="Calibri" charset="0"/>
                <a:cs typeface="Cambria Math" charset="0"/>
              </a:rPr>
              <a:t>tab= {1: "2005i05", </a:t>
            </a:r>
            <a:r>
              <a:rPr lang="en-US" dirty="0" err="1" smtClean="0">
                <a:latin typeface="Calibri" charset="0"/>
                <a:cs typeface="Cambria Math" charset="0"/>
              </a:rPr>
              <a:t>a:"Tito</a:t>
            </a:r>
            <a:r>
              <a:rPr lang="en-US" dirty="0" smtClean="0">
                <a:latin typeface="Calibri" charset="0"/>
                <a:cs typeface="Cambria Math" charset="0"/>
              </a:rPr>
              <a:t>", 7 : 8 , </a:t>
            </a:r>
            <a:r>
              <a:rPr lang="en-US" dirty="0" err="1" smtClean="0">
                <a:latin typeface="Calibri" charset="0"/>
                <a:cs typeface="Cambria Math" charset="0"/>
              </a:rPr>
              <a:t>ecole</a:t>
            </a:r>
            <a:r>
              <a:rPr lang="en-US" dirty="0" smtClean="0">
                <a:latin typeface="Calibri" charset="0"/>
                <a:cs typeface="Cambria Math" charset="0"/>
              </a:rPr>
              <a:t>: "</a:t>
            </a:r>
            <a:r>
              <a:rPr lang="en-US" dirty="0" err="1" smtClean="0">
                <a:latin typeface="Calibri" charset="0"/>
                <a:cs typeface="Cambria Math" charset="0"/>
              </a:rPr>
              <a:t>itc</a:t>
            </a:r>
            <a:r>
              <a:rPr lang="en-US" dirty="0" smtClean="0">
                <a:latin typeface="Calibri" charset="0"/>
                <a:cs typeface="Cambria Math" charset="0"/>
              </a:rPr>
              <a:t>"}</a:t>
            </a:r>
          </a:p>
          <a:p>
            <a:pPr marL="457200" lvl="2">
              <a:spcBef>
                <a:spcPct val="0"/>
              </a:spcBef>
              <a:buNone/>
            </a:pPr>
            <a:r>
              <a:rPr lang="en-US" dirty="0" smtClean="0">
                <a:latin typeface="Calibri" charset="0"/>
                <a:cs typeface="Cambria Math" charset="0"/>
              </a:rPr>
              <a:t>		tab[</a:t>
            </a:r>
            <a:r>
              <a:rPr lang="fr-FR" dirty="0">
                <a:latin typeface="Calibri" charset="0"/>
                <a:cs typeface="Cambria Math" charset="0"/>
              </a:rPr>
              <a:t>"</a:t>
            </a:r>
            <a:r>
              <a:rPr lang="en-US" dirty="0" smtClean="0">
                <a:latin typeface="Calibri" charset="0"/>
                <a:cs typeface="Cambria Math" charset="0"/>
              </a:rPr>
              <a:t>1</a:t>
            </a:r>
            <a:r>
              <a:rPr lang="fr-FR" dirty="0" smtClean="0">
                <a:latin typeface="Calibri" charset="0"/>
                <a:cs typeface="Cambria Math" charset="0"/>
              </a:rPr>
              <a:t>"</a:t>
            </a:r>
            <a:r>
              <a:rPr lang="en-US" dirty="0" smtClean="0">
                <a:latin typeface="Calibri" charset="0"/>
                <a:cs typeface="Cambria Math" charset="0"/>
              </a:rPr>
              <a:t>] , tab.1  have the same meaning, return the value </a:t>
            </a:r>
            <a:r>
              <a:rPr lang="en-US" b="1" dirty="0" smtClean="0">
                <a:latin typeface="Calibri" charset="0"/>
                <a:cs typeface="Cambria Math" charset="0"/>
              </a:rPr>
              <a:t>2005i05</a:t>
            </a:r>
          </a:p>
          <a:p>
            <a:pPr marL="457200" lvl="2">
              <a:spcBef>
                <a:spcPct val="0"/>
              </a:spcBef>
              <a:buNone/>
            </a:pPr>
            <a:r>
              <a:rPr lang="en-US" dirty="0" smtClean="0">
                <a:latin typeface="Calibri" charset="0"/>
                <a:cs typeface="Cambria Math" charset="0"/>
              </a:rPr>
              <a:t>	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cs typeface="Cambria Math" charset="0"/>
              </a:rPr>
              <a:t>We can even access to the object property by writing as below:</a:t>
            </a:r>
          </a:p>
          <a:p>
            <a:pPr marL="0" lvl="1">
              <a:spcBef>
                <a:spcPct val="0"/>
              </a:spcBef>
              <a:buFont typeface="Arial" charset="0"/>
              <a:buNone/>
            </a:pPr>
            <a:r>
              <a:rPr lang="en-US" dirty="0" smtClean="0">
                <a:latin typeface="Calibri" charset="0"/>
                <a:cs typeface="Cambria Math" charset="0"/>
              </a:rPr>
              <a:t>	tab["</a:t>
            </a:r>
            <a:r>
              <a:rPr lang="en-US" dirty="0" err="1" smtClean="0">
                <a:latin typeface="Calibri" charset="0"/>
                <a:cs typeface="Cambria Math" charset="0"/>
              </a:rPr>
              <a:t>ec</a:t>
            </a:r>
            <a:r>
              <a:rPr lang="en-US" dirty="0" smtClean="0">
                <a:latin typeface="Calibri" charset="0"/>
                <a:cs typeface="Cambria Math" charset="0"/>
              </a:rPr>
              <a:t>"+"ole"]  return "</a:t>
            </a:r>
            <a:r>
              <a:rPr lang="en-US" dirty="0" err="1" smtClean="0">
                <a:latin typeface="Calibri" charset="0"/>
                <a:cs typeface="Cambria Math" charset="0"/>
              </a:rPr>
              <a:t>itc</a:t>
            </a:r>
            <a:r>
              <a:rPr lang="en-US" dirty="0" smtClean="0">
                <a:latin typeface="Calibri" charset="0"/>
                <a:cs typeface="Cambria Math" charset="0"/>
              </a:rPr>
              <a:t>"</a:t>
            </a:r>
          </a:p>
          <a:p>
            <a:pPr marL="0" lvl="1">
              <a:spcBef>
                <a:spcPct val="0"/>
              </a:spcBef>
              <a:buFont typeface="Arial" charset="0"/>
              <a:buNone/>
            </a:pPr>
            <a:r>
              <a:rPr lang="en-US" dirty="0" smtClean="0">
                <a:latin typeface="Calibri" charset="0"/>
                <a:cs typeface="Cambria Math" charset="0"/>
              </a:rPr>
              <a:t>	</a:t>
            </a:r>
            <a:endParaRPr lang="en-US" dirty="0">
              <a:latin typeface="Calibri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8F40E0-AE99-2A4C-83CB-3F8DA0E23158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36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98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charset="0"/>
              </a:rPr>
              <a:t>Itérations particulières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GB" dirty="0" smtClean="0">
                <a:latin typeface="Calibri" charset="0"/>
                <a:cs typeface="Cambria Math" charset="0"/>
              </a:rPr>
              <a:t>We can execute the instruction for every object property : 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GB" u="sng" dirty="0" smtClean="0">
                <a:latin typeface="Calibri" charset="0"/>
                <a:cs typeface="Cambria Math" charset="0"/>
              </a:rPr>
              <a:t>Syntax</a:t>
            </a:r>
            <a:r>
              <a:rPr lang="en-GB" dirty="0" smtClean="0">
                <a:latin typeface="Calibri" charset="0"/>
                <a:cs typeface="Cambria Math" charset="0"/>
              </a:rPr>
              <a:t> :  </a:t>
            </a:r>
            <a:r>
              <a:rPr lang="en-GB" b="1" dirty="0" smtClean="0">
                <a:solidFill>
                  <a:srgbClr val="C00000"/>
                </a:solidFill>
                <a:latin typeface="Calibri" charset="0"/>
                <a:cs typeface="Cambria Math" charset="0"/>
              </a:rPr>
              <a:t>for (</a:t>
            </a:r>
            <a:r>
              <a:rPr lang="en-GB" dirty="0" smtClean="0">
                <a:latin typeface="Calibri" charset="0"/>
              </a:rPr>
              <a:t>variable </a:t>
            </a:r>
            <a:r>
              <a:rPr lang="en-GB" b="1" dirty="0" smtClean="0">
                <a:solidFill>
                  <a:srgbClr val="C00000"/>
                </a:solidFill>
                <a:latin typeface="Calibri" charset="0"/>
                <a:cs typeface="Cambria Math" charset="0"/>
              </a:rPr>
              <a:t>in</a:t>
            </a:r>
            <a:r>
              <a:rPr lang="en-GB" dirty="0" smtClean="0">
                <a:solidFill>
                  <a:srgbClr val="C00000"/>
                </a:solidFill>
                <a:latin typeface="Calibri" charset="0"/>
                <a:cs typeface="Cambria Math" charset="0"/>
              </a:rPr>
              <a:t>  </a:t>
            </a:r>
            <a:r>
              <a:rPr lang="en-GB" dirty="0" smtClean="0">
                <a:latin typeface="Calibri" charset="0"/>
              </a:rPr>
              <a:t>Object</a:t>
            </a:r>
            <a:r>
              <a:rPr lang="en-GB" b="1" dirty="0" smtClean="0">
                <a:solidFill>
                  <a:srgbClr val="C00000"/>
                </a:solidFill>
                <a:latin typeface="Calibri" charset="0"/>
                <a:cs typeface="Cambria Math" charset="0"/>
              </a:rPr>
              <a:t>)</a:t>
            </a:r>
            <a:r>
              <a:rPr lang="en-GB" dirty="0" smtClean="0">
                <a:solidFill>
                  <a:srgbClr val="C00000"/>
                </a:solidFill>
                <a:latin typeface="Calibri" charset="0"/>
                <a:cs typeface="Cambria Math" charset="0"/>
              </a:rPr>
              <a:t> {       </a:t>
            </a:r>
            <a:r>
              <a:rPr lang="en-GB" dirty="0" smtClean="0">
                <a:latin typeface="Calibri" charset="0"/>
              </a:rPr>
              <a:t>instructions;</a:t>
            </a:r>
            <a:r>
              <a:rPr lang="en-GB" dirty="0" smtClean="0">
                <a:solidFill>
                  <a:srgbClr val="C00000"/>
                </a:solidFill>
                <a:latin typeface="Calibri" charset="0"/>
                <a:cs typeface="Cambria Math" charset="0"/>
              </a:rPr>
              <a:t>	}</a:t>
            </a:r>
            <a:r>
              <a:rPr lang="en-GB" u="sng" dirty="0" smtClean="0">
                <a:latin typeface="Calibri" charset="0"/>
                <a:cs typeface="Cambria Math" charset="0"/>
              </a:rPr>
              <a:t>Example</a:t>
            </a:r>
            <a:r>
              <a:rPr lang="en-GB" dirty="0" smtClean="0">
                <a:latin typeface="Calibri" charset="0"/>
                <a:cs typeface="Cambria Math" charset="0"/>
              </a:rPr>
              <a:t>:  for (</a:t>
            </a:r>
            <a:r>
              <a:rPr lang="en-GB" dirty="0" err="1" smtClean="0">
                <a:latin typeface="Calibri" charset="0"/>
                <a:cs typeface="Cambria Math" charset="0"/>
              </a:rPr>
              <a:t>var</a:t>
            </a:r>
            <a:r>
              <a:rPr lang="en-GB" dirty="0" smtClean="0">
                <a:latin typeface="Calibri" charset="0"/>
                <a:cs typeface="Cambria Math" charset="0"/>
              </a:rPr>
              <a:t>  </a:t>
            </a:r>
            <a:r>
              <a:rPr lang="en-GB" dirty="0" err="1" smtClean="0">
                <a:latin typeface="Calibri" charset="0"/>
                <a:cs typeface="Cambria Math" charset="0"/>
              </a:rPr>
              <a:t>ele</a:t>
            </a:r>
            <a:r>
              <a:rPr lang="en-GB" dirty="0" smtClean="0">
                <a:latin typeface="Calibri" charset="0"/>
                <a:cs typeface="Cambria Math" charset="0"/>
              </a:rPr>
              <a:t>  in  </a:t>
            </a:r>
            <a:r>
              <a:rPr lang="en-GB" dirty="0" err="1" smtClean="0">
                <a:latin typeface="Calibri" charset="0"/>
                <a:cs typeface="Cambria Math" charset="0"/>
              </a:rPr>
              <a:t>un_etudiant</a:t>
            </a:r>
            <a:r>
              <a:rPr lang="en-GB" dirty="0" smtClean="0">
                <a:latin typeface="Calibri" charset="0"/>
                <a:cs typeface="Cambria Math" charset="0"/>
              </a:rPr>
              <a:t>){</a:t>
            </a:r>
          </a:p>
          <a:p>
            <a:pPr algn="just">
              <a:spcBef>
                <a:spcPct val="0"/>
              </a:spcBef>
              <a:buFont typeface="Wingdings" charset="0"/>
              <a:buNone/>
            </a:pPr>
            <a:r>
              <a:rPr lang="en-GB" dirty="0" smtClean="0">
                <a:latin typeface="Calibri" charset="0"/>
                <a:cs typeface="Cambria Math" charset="0"/>
              </a:rPr>
              <a:t>			    </a:t>
            </a:r>
            <a:r>
              <a:rPr lang="en-GB" dirty="0" err="1" smtClean="0">
                <a:latin typeface="Calibri" charset="0"/>
                <a:cs typeface="Cambria Math" charset="0"/>
              </a:rPr>
              <a:t>document.write</a:t>
            </a:r>
            <a:r>
              <a:rPr lang="en-GB" dirty="0" smtClean="0">
                <a:latin typeface="Calibri" charset="0"/>
                <a:cs typeface="Cambria Math" charset="0"/>
              </a:rPr>
              <a:t>("prop :" + </a:t>
            </a:r>
            <a:r>
              <a:rPr lang="en-GB" dirty="0" err="1" smtClean="0">
                <a:latin typeface="Calibri" charset="0"/>
                <a:cs typeface="Cambria Math" charset="0"/>
              </a:rPr>
              <a:t>un_etudiant</a:t>
            </a:r>
            <a:r>
              <a:rPr lang="en-GB" dirty="0" smtClean="0">
                <a:latin typeface="Calibri" charset="0"/>
                <a:cs typeface="Cambria Math" charset="0"/>
              </a:rPr>
              <a:t>[</a:t>
            </a:r>
            <a:r>
              <a:rPr lang="en-GB" dirty="0" err="1" smtClean="0">
                <a:latin typeface="Calibri" charset="0"/>
                <a:cs typeface="Cambria Math" charset="0"/>
              </a:rPr>
              <a:t>ele</a:t>
            </a:r>
            <a:r>
              <a:rPr lang="en-GB" dirty="0" smtClean="0">
                <a:latin typeface="Calibri" charset="0"/>
                <a:cs typeface="Cambria Math" charset="0"/>
              </a:rPr>
              <a:t>]);</a:t>
            </a:r>
          </a:p>
          <a:p>
            <a:pPr algn="just">
              <a:spcBef>
                <a:spcPct val="0"/>
              </a:spcBef>
              <a:buFont typeface="Wingdings" charset="0"/>
              <a:buNone/>
            </a:pPr>
            <a:r>
              <a:rPr lang="en-GB" dirty="0" smtClean="0">
                <a:latin typeface="Calibri" charset="0"/>
                <a:cs typeface="Cambria Math" charset="0"/>
              </a:rPr>
              <a:t>			}</a:t>
            </a:r>
          </a:p>
          <a:p>
            <a:pPr algn="just"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 charset="0"/>
                <a:cs typeface="Cambria Math" charset="0"/>
              </a:rPr>
              <a:t>w</a:t>
            </a:r>
            <a:r>
              <a:rPr lang="en-GB" dirty="0" err="1" smtClean="0">
                <a:solidFill>
                  <a:srgbClr val="000000"/>
                </a:solidFill>
                <a:latin typeface="Calibri" charset="0"/>
                <a:cs typeface="Cambria Math" charset="0"/>
              </a:rPr>
              <a:t>ith</a:t>
            </a:r>
            <a:r>
              <a:rPr lang="en-GB" dirty="0" smtClean="0">
                <a:solidFill>
                  <a:srgbClr val="000000"/>
                </a:solidFill>
                <a:latin typeface="Calibri" charset="0"/>
                <a:cs typeface="Cambria Math" charset="0"/>
              </a:rPr>
              <a:t>: keyword </a:t>
            </a:r>
            <a:r>
              <a:rPr lang="en-GB" dirty="0" smtClean="0">
                <a:latin typeface="Calibri" charset="0"/>
                <a:cs typeface="Cambria Math" charset="0"/>
              </a:rPr>
              <a:t>to access object </a:t>
            </a:r>
            <a:r>
              <a:rPr lang="en-GB" dirty="0">
                <a:latin typeface="Calibri" charset="0"/>
                <a:cs typeface="Cambria Math" charset="0"/>
              </a:rPr>
              <a:t>properties </a:t>
            </a:r>
            <a:r>
              <a:rPr lang="en-GB" dirty="0" smtClean="0">
                <a:latin typeface="Calibri" charset="0"/>
                <a:cs typeface="Cambria Math" charset="0"/>
              </a:rPr>
              <a:t>without repeated call of object.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GB" dirty="0" smtClean="0">
                <a:latin typeface="Calibri" charset="0"/>
                <a:cs typeface="Cambria Math" charset="0"/>
              </a:rPr>
              <a:t>     </a:t>
            </a:r>
            <a:r>
              <a:rPr lang="en-GB" u="sng" dirty="0" smtClean="0">
                <a:latin typeface="Calibri" charset="0"/>
                <a:cs typeface="Cambria Math" charset="0"/>
              </a:rPr>
              <a:t>Syntax</a:t>
            </a:r>
            <a:r>
              <a:rPr lang="en-GB" dirty="0" smtClean="0">
                <a:latin typeface="Calibri" charset="0"/>
                <a:cs typeface="Cambria Math" charset="0"/>
              </a:rPr>
              <a:t> :	</a:t>
            </a:r>
            <a:r>
              <a:rPr lang="en-GB" b="1" dirty="0" smtClean="0">
                <a:solidFill>
                  <a:srgbClr val="C00000"/>
                </a:solidFill>
                <a:latin typeface="Calibri" charset="0"/>
                <a:cs typeface="Cambria Math" charset="0"/>
              </a:rPr>
              <a:t>with</a:t>
            </a:r>
            <a:r>
              <a:rPr lang="en-GB" dirty="0" smtClean="0">
                <a:solidFill>
                  <a:srgbClr val="C00000"/>
                </a:solidFill>
                <a:latin typeface="Calibri" charset="0"/>
                <a:cs typeface="Cambria Math" charset="0"/>
              </a:rPr>
              <a:t>(</a:t>
            </a:r>
            <a:r>
              <a:rPr lang="en-GB" dirty="0" smtClean="0">
                <a:latin typeface="Calibri" charset="0"/>
              </a:rPr>
              <a:t>Objet</a:t>
            </a:r>
            <a:r>
              <a:rPr lang="en-GB" dirty="0" smtClean="0">
                <a:solidFill>
                  <a:srgbClr val="C00000"/>
                </a:solidFill>
                <a:latin typeface="Calibri" charset="0"/>
                <a:cs typeface="Cambria Math" charset="0"/>
              </a:rPr>
              <a:t>){  </a:t>
            </a:r>
            <a:r>
              <a:rPr lang="en-GB" dirty="0" smtClean="0">
                <a:latin typeface="Calibri" charset="0"/>
              </a:rPr>
              <a:t>instructions;</a:t>
            </a:r>
            <a:r>
              <a:rPr lang="en-GB" dirty="0" smtClean="0">
                <a:solidFill>
                  <a:srgbClr val="C00000"/>
                </a:solidFill>
                <a:latin typeface="Calibri" charset="0"/>
                <a:cs typeface="Cambria Math" charset="0"/>
              </a:rPr>
              <a:t> 	}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GB" dirty="0" smtClean="0">
                <a:solidFill>
                  <a:srgbClr val="C00000"/>
                </a:solidFill>
                <a:latin typeface="Calibri" charset="0"/>
                <a:cs typeface="Cambria Math" charset="0"/>
              </a:rPr>
              <a:t>     </a:t>
            </a:r>
            <a:r>
              <a:rPr lang="en-GB" u="sng" dirty="0" smtClean="0">
                <a:latin typeface="Calibri" charset="0"/>
                <a:cs typeface="Cambria Math" charset="0"/>
              </a:rPr>
              <a:t>Example</a:t>
            </a:r>
            <a:r>
              <a:rPr lang="en-GB" dirty="0" smtClean="0">
                <a:latin typeface="Calibri" charset="0"/>
                <a:cs typeface="Cambria Math" charset="0"/>
              </a:rPr>
              <a:t>: 	with (</a:t>
            </a:r>
            <a:r>
              <a:rPr lang="en-GB" dirty="0" err="1" smtClean="0">
                <a:latin typeface="Calibri" charset="0"/>
                <a:cs typeface="Cambria Math" charset="0"/>
              </a:rPr>
              <a:t>un_etudiant</a:t>
            </a:r>
            <a:r>
              <a:rPr lang="en-GB" dirty="0" smtClean="0">
                <a:latin typeface="Calibri" charset="0"/>
                <a:cs typeface="Cambria Math" charset="0"/>
              </a:rPr>
              <a:t>) {  id = "e2006i23";	}</a:t>
            </a:r>
          </a:p>
          <a:p>
            <a:pPr algn="just">
              <a:spcBef>
                <a:spcPct val="0"/>
              </a:spcBef>
              <a:buFont typeface="Wingdings" charset="0"/>
              <a:buNone/>
            </a:pPr>
            <a:r>
              <a:rPr lang="en-GB" dirty="0" smtClean="0">
                <a:latin typeface="Calibri" charset="0"/>
                <a:cs typeface="Cambria Math" charset="0"/>
              </a:rPr>
              <a:t>			with (document.form1) {</a:t>
            </a:r>
          </a:p>
          <a:p>
            <a:pPr algn="just">
              <a:spcBef>
                <a:spcPct val="0"/>
              </a:spcBef>
              <a:buFont typeface="Wingdings" charset="0"/>
              <a:buNone/>
            </a:pPr>
            <a:r>
              <a:rPr lang="en-GB" dirty="0" smtClean="0">
                <a:latin typeface="Calibri" charset="0"/>
                <a:cs typeface="Cambria Math" charset="0"/>
              </a:rPr>
              <a:t>				nom = nom + </a:t>
            </a:r>
            <a:r>
              <a:rPr lang="en-GB" dirty="0" err="1" smtClean="0">
                <a:latin typeface="Calibri" charset="0"/>
                <a:cs typeface="Cambria Math" charset="0"/>
              </a:rPr>
              <a:t>prenom</a:t>
            </a:r>
            <a:r>
              <a:rPr lang="en-GB" dirty="0" smtClean="0">
                <a:latin typeface="Calibri" charset="0"/>
                <a:cs typeface="Cambria Math" charset="0"/>
              </a:rPr>
              <a:t>;    </a:t>
            </a:r>
            <a:r>
              <a:rPr lang="en-GB" dirty="0" err="1" smtClean="0">
                <a:latin typeface="Calibri" charset="0"/>
                <a:cs typeface="Cambria Math" charset="0"/>
              </a:rPr>
              <a:t>sexe</a:t>
            </a:r>
            <a:r>
              <a:rPr lang="en-GB" dirty="0" smtClean="0">
                <a:latin typeface="Calibri" charset="0"/>
                <a:cs typeface="Cambria Math" charset="0"/>
              </a:rPr>
              <a:t> = 'M';</a:t>
            </a:r>
          </a:p>
          <a:p>
            <a:pPr algn="just">
              <a:spcBef>
                <a:spcPct val="0"/>
              </a:spcBef>
              <a:buFont typeface="Wingdings" charset="0"/>
              <a:buNone/>
            </a:pPr>
            <a:r>
              <a:rPr lang="en-GB" dirty="0" smtClean="0">
                <a:latin typeface="Calibri" charset="0"/>
                <a:cs typeface="Cambria Math" charset="0"/>
              </a:rPr>
              <a:t>			}</a:t>
            </a:r>
          </a:p>
          <a:p>
            <a:pPr algn="just">
              <a:spcBef>
                <a:spcPct val="0"/>
              </a:spcBef>
            </a:pPr>
            <a:endParaRPr lang="en-GB" dirty="0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A37EB6-D084-2342-ADD9-DC5B8ABB4C92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37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Tableau (Array)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dirty="0" smtClean="0">
                <a:latin typeface="Calibri" charset="0"/>
                <a:cs typeface="Cambria Math" charset="0"/>
              </a:rPr>
              <a:t>"Array" is an structure data type which allows to stores multiple value at the same time.</a:t>
            </a:r>
          </a:p>
          <a:p>
            <a:pPr>
              <a:spcBef>
                <a:spcPct val="0"/>
              </a:spcBef>
            </a:pPr>
            <a:endParaRPr lang="en-GB" sz="1000" dirty="0" smtClean="0"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r>
              <a:rPr lang="en-GB" dirty="0" smtClean="0">
                <a:latin typeface="Calibri" charset="0"/>
                <a:cs typeface="Cambria Math" charset="0"/>
              </a:rPr>
              <a:t>In JavaScript we have literal array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 sz="2000" dirty="0" smtClean="0">
                <a:latin typeface="Calibri" charset="0"/>
                <a:cs typeface="Cambria Math" charset="0"/>
              </a:rPr>
              <a:t>	Array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Couleur</a:t>
            </a:r>
            <a:r>
              <a:rPr lang="en-GB" sz="2000" dirty="0" smtClean="0">
                <a:latin typeface="Calibri" charset="0"/>
                <a:cs typeface="Cambria Math" charset="0"/>
              </a:rPr>
              <a:t> : 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var</a:t>
            </a:r>
            <a:r>
              <a:rPr lang="en-GB" sz="2000" dirty="0" smtClean="0">
                <a:latin typeface="Calibri" charset="0"/>
                <a:cs typeface="Cambria Math" charset="0"/>
              </a:rPr>
              <a:t>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Couleur</a:t>
            </a:r>
            <a:r>
              <a:rPr lang="en-GB" sz="2000" dirty="0" smtClean="0">
                <a:latin typeface="Calibri" charset="0"/>
                <a:cs typeface="Cambria Math" charset="0"/>
              </a:rPr>
              <a:t> = ["rouge", "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jaune</a:t>
            </a:r>
            <a:r>
              <a:rPr lang="en-GB" sz="2000" dirty="0" smtClean="0">
                <a:latin typeface="Calibri" charset="0"/>
                <a:cs typeface="Cambria Math" charset="0"/>
              </a:rPr>
              <a:t>", "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vert</a:t>
            </a:r>
            <a:r>
              <a:rPr lang="en-GB" sz="2000" dirty="0" smtClean="0">
                <a:latin typeface="Calibri" charset="0"/>
                <a:cs typeface="Cambria Math" charset="0"/>
              </a:rPr>
              <a:t>", "bleu"];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 sz="2000" dirty="0">
                <a:latin typeface="Calibri" charset="0"/>
                <a:cs typeface="Cambria Math" charset="0"/>
              </a:rPr>
              <a:t> </a:t>
            </a:r>
            <a:r>
              <a:rPr lang="en-GB" sz="2000" dirty="0" smtClean="0">
                <a:latin typeface="Calibri" charset="0"/>
                <a:cs typeface="Cambria Math" charset="0"/>
              </a:rPr>
              <a:t>	Access to array element :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Couleur</a:t>
            </a:r>
            <a:r>
              <a:rPr lang="en-GB" sz="2000" dirty="0" smtClean="0">
                <a:latin typeface="Calibri" charset="0"/>
                <a:cs typeface="Cambria Math" charset="0"/>
              </a:rPr>
              <a:t>[0] </a:t>
            </a:r>
            <a:r>
              <a:rPr lang="en-US" sz="2000" dirty="0" smtClean="0">
                <a:latin typeface="Calibri" charset="0"/>
                <a:cs typeface="Cambria Math" charset="0"/>
                <a:sym typeface="Wingdings"/>
              </a:rPr>
              <a:t> </a:t>
            </a:r>
            <a:r>
              <a:rPr lang="en-GB" sz="2000" dirty="0" smtClean="0">
                <a:latin typeface="Calibri" charset="0"/>
                <a:cs typeface="Cambria Math" charset="0"/>
              </a:rPr>
              <a:t> "rouge"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endParaRPr lang="en-GB" sz="1000" dirty="0" smtClean="0"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r>
              <a:rPr lang="en-GB" dirty="0" smtClean="0">
                <a:latin typeface="Calibri" charset="0"/>
                <a:cs typeface="Cambria Math" charset="0"/>
              </a:rPr>
              <a:t>In array, there can also be empty element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 sz="2000" dirty="0" smtClean="0">
                <a:latin typeface="Calibri" charset="0"/>
                <a:cs typeface="Cambria Math" charset="0"/>
              </a:rPr>
              <a:t>	Ex: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Couleur</a:t>
            </a:r>
            <a:r>
              <a:rPr lang="en-GB" sz="2000" dirty="0" smtClean="0">
                <a:latin typeface="Calibri" charset="0"/>
                <a:cs typeface="Cambria Math" charset="0"/>
              </a:rPr>
              <a:t> = ["rouge", , , , "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vert</a:t>
            </a:r>
            <a:r>
              <a:rPr lang="en-GB" sz="2000" dirty="0" smtClean="0">
                <a:latin typeface="Calibri" charset="0"/>
                <a:cs typeface="Cambria Math" charset="0"/>
              </a:rPr>
              <a:t>", "bleu"];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 sz="2000" dirty="0" smtClean="0">
                <a:latin typeface="Calibri" charset="0"/>
                <a:cs typeface="Cambria Math" charset="0"/>
              </a:rPr>
              <a:t>	Access to array element :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Couleur</a:t>
            </a:r>
            <a:r>
              <a:rPr lang="en-GB" sz="2000" dirty="0" smtClean="0">
                <a:latin typeface="Calibri" charset="0"/>
                <a:cs typeface="Cambria Math" charset="0"/>
              </a:rPr>
              <a:t>[4] </a:t>
            </a:r>
            <a:r>
              <a:rPr lang="en-US" sz="2000" dirty="0" smtClean="0">
                <a:latin typeface="Calibri" charset="0"/>
                <a:cs typeface="Cambria Math" charset="0"/>
                <a:sym typeface="Wingdings"/>
              </a:rPr>
              <a:t></a:t>
            </a:r>
            <a:r>
              <a:rPr lang="en-GB" sz="2000" dirty="0" smtClean="0">
                <a:latin typeface="Calibri" charset="0"/>
                <a:cs typeface="Cambria Math" charset="0"/>
              </a:rPr>
              <a:t> ”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vert</a:t>
            </a:r>
            <a:r>
              <a:rPr lang="en-GB" sz="2000" dirty="0" smtClean="0">
                <a:latin typeface="Calibri" charset="0"/>
                <a:cs typeface="Cambria Math" charset="0"/>
              </a:rPr>
              <a:t>"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 sz="2000" dirty="0" smtClean="0">
                <a:latin typeface="Calibri" charset="0"/>
                <a:cs typeface="Cambria Math" charset="0"/>
              </a:rPr>
              <a:t>			              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Couleur</a:t>
            </a:r>
            <a:r>
              <a:rPr lang="en-GB" sz="2000" dirty="0" smtClean="0">
                <a:latin typeface="Calibri" charset="0"/>
                <a:cs typeface="Cambria Math" charset="0"/>
              </a:rPr>
              <a:t>[1] </a:t>
            </a:r>
            <a:r>
              <a:rPr lang="en-US" sz="2000" dirty="0" smtClean="0">
                <a:latin typeface="Calibri" charset="0"/>
                <a:cs typeface="Cambria Math" charset="0"/>
                <a:sym typeface="Wingdings"/>
              </a:rPr>
              <a:t></a:t>
            </a:r>
            <a:r>
              <a:rPr lang="en-GB" sz="2000" dirty="0" smtClean="0">
                <a:latin typeface="Calibri" charset="0"/>
                <a:cs typeface="Cambria Math" charset="0"/>
              </a:rPr>
              <a:t> </a:t>
            </a:r>
            <a:r>
              <a:rPr lang="en-GB" sz="2000" dirty="0" smtClean="0">
                <a:solidFill>
                  <a:srgbClr val="FF0000"/>
                </a:solidFill>
                <a:latin typeface="Calibri" charset="0"/>
                <a:cs typeface="Cambria Math" charset="0"/>
              </a:rPr>
              <a:t>undefined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endParaRPr lang="en-GB" sz="1000" dirty="0" smtClean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</a:pPr>
            <a:r>
              <a:rPr lang="en-GB" dirty="0" smtClean="0">
                <a:latin typeface="Calibri" charset="0"/>
                <a:cs typeface="Cambria Math" charset="0"/>
              </a:rPr>
              <a:t>If the comma “,” is put at the last, it will be ignored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 sz="2000" dirty="0" smtClean="0">
                <a:latin typeface="Calibri" charset="0"/>
                <a:cs typeface="Cambria Math" charset="0"/>
              </a:rPr>
              <a:t>	Ex: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Couleur</a:t>
            </a:r>
            <a:r>
              <a:rPr lang="en-GB" sz="2000" dirty="0" smtClean="0">
                <a:latin typeface="Calibri" charset="0"/>
                <a:cs typeface="Cambria Math" charset="0"/>
              </a:rPr>
              <a:t> = ["rouge", , , , "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vert</a:t>
            </a:r>
            <a:r>
              <a:rPr lang="en-GB" sz="2000" dirty="0" smtClean="0">
                <a:latin typeface="Calibri" charset="0"/>
                <a:cs typeface="Cambria Math" charset="0"/>
              </a:rPr>
              <a:t>", "bleu"</a:t>
            </a:r>
            <a:r>
              <a:rPr lang="en-GB" sz="2000" b="1" dirty="0" smtClean="0">
                <a:solidFill>
                  <a:srgbClr val="FF0000"/>
                </a:solidFill>
                <a:latin typeface="Calibri" charset="0"/>
                <a:cs typeface="Cambria Math" charset="0"/>
              </a:rPr>
              <a:t>, </a:t>
            </a:r>
            <a:r>
              <a:rPr lang="en-GB" sz="2000" dirty="0" smtClean="0">
                <a:latin typeface="Calibri" charset="0"/>
                <a:cs typeface="Cambria Math" charset="0"/>
              </a:rPr>
              <a:t>];</a:t>
            </a:r>
          </a:p>
          <a:p>
            <a:pPr>
              <a:spcBef>
                <a:spcPct val="0"/>
              </a:spcBef>
            </a:pPr>
            <a:endParaRPr lang="en-GB" dirty="0">
              <a:latin typeface="Calibri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3959E0-3F0A-E34A-B582-C43AD4DBEC29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38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4 façons pour créer un tableau (Array)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sz="2000" dirty="0" smtClean="0">
                <a:latin typeface="Calibri" charset="0"/>
                <a:cs typeface="Cambria Math" charset="0"/>
              </a:rPr>
              <a:t>Array is also an object in JavaScript. </a:t>
            </a:r>
            <a:r>
              <a:rPr lang="en-US" sz="2000" dirty="0" smtClean="0">
                <a:latin typeface="Calibri" charset="0"/>
                <a:cs typeface="Cambria Math" charset="0"/>
              </a:rPr>
              <a:t>W</a:t>
            </a:r>
            <a:r>
              <a:rPr lang="en-GB" sz="2000" dirty="0" smtClean="0">
                <a:latin typeface="Calibri" charset="0"/>
                <a:cs typeface="Cambria Math" charset="0"/>
              </a:rPr>
              <a:t>e can use keyword "</a:t>
            </a:r>
            <a:r>
              <a:rPr lang="en-GB" b="1" dirty="0" smtClean="0">
                <a:latin typeface="Calibri" charset="0"/>
                <a:cs typeface="Cambria Math" charset="0"/>
              </a:rPr>
              <a:t>new Array()</a:t>
            </a:r>
            <a:r>
              <a:rPr lang="en-GB" sz="2000" dirty="0" smtClean="0">
                <a:latin typeface="Calibri" charset="0"/>
                <a:cs typeface="Cambria Math" charset="0"/>
              </a:rPr>
              <a:t>" to create an empty array and we can assign the value later. 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 sz="2000" dirty="0" smtClean="0">
                <a:latin typeface="Calibri" charset="0"/>
                <a:cs typeface="Cambria Math" charset="0"/>
              </a:rPr>
              <a:t>		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var</a:t>
            </a:r>
            <a:r>
              <a:rPr lang="en-GB" sz="2000" dirty="0" smtClean="0">
                <a:latin typeface="Calibri" charset="0"/>
                <a:cs typeface="Cambria Math" charset="0"/>
              </a:rPr>
              <a:t> 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couleur</a:t>
            </a:r>
            <a:r>
              <a:rPr lang="en-GB" sz="2000" dirty="0" smtClean="0">
                <a:latin typeface="Calibri" charset="0"/>
                <a:cs typeface="Cambria Math" charset="0"/>
              </a:rPr>
              <a:t> = new Array();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 sz="2000" dirty="0" smtClean="0">
                <a:latin typeface="Calibri" charset="0"/>
                <a:cs typeface="Cambria Math" charset="0"/>
              </a:rPr>
              <a:t>		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couleur</a:t>
            </a:r>
            <a:r>
              <a:rPr lang="en-GB" sz="2000" dirty="0" smtClean="0">
                <a:latin typeface="Calibri" charset="0"/>
                <a:cs typeface="Cambria Math" charset="0"/>
              </a:rPr>
              <a:t>[0]="red";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couleur</a:t>
            </a:r>
            <a:r>
              <a:rPr lang="en-GB" sz="2000" dirty="0" smtClean="0">
                <a:latin typeface="Calibri" charset="0"/>
                <a:cs typeface="Cambria Math" charset="0"/>
              </a:rPr>
              <a:t>[4]="yellow";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couleur</a:t>
            </a:r>
            <a:r>
              <a:rPr lang="en-GB" sz="2000" dirty="0" smtClean="0">
                <a:latin typeface="Calibri" charset="0"/>
                <a:cs typeface="Cambria Math" charset="0"/>
              </a:rPr>
              <a:t>[2]="black";  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endParaRPr lang="en-GB" sz="2000" dirty="0" smtClean="0"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r>
              <a:rPr lang="en-GB" sz="2000" dirty="0" smtClean="0">
                <a:latin typeface="Calibri" charset="0"/>
                <a:cs typeface="Cambria Math" charset="0"/>
              </a:rPr>
              <a:t>We can use "</a:t>
            </a:r>
            <a:r>
              <a:rPr lang="en-GB" b="1" dirty="0">
                <a:latin typeface="Calibri" charset="0"/>
                <a:cs typeface="Cambria Math" charset="0"/>
              </a:rPr>
              <a:t>new Array(</a:t>
            </a:r>
            <a:r>
              <a:rPr lang="en-GB" b="1" dirty="0">
                <a:solidFill>
                  <a:srgbClr val="FF0000"/>
                </a:solidFill>
                <a:latin typeface="Calibri" charset="0"/>
                <a:cs typeface="Cambria Math" charset="0"/>
              </a:rPr>
              <a:t>élément1, élement2, …, </a:t>
            </a:r>
            <a:r>
              <a:rPr lang="en-GB" b="1" dirty="0" err="1">
                <a:solidFill>
                  <a:srgbClr val="FF0000"/>
                </a:solidFill>
                <a:latin typeface="Calibri" charset="0"/>
                <a:cs typeface="Cambria Math" charset="0"/>
              </a:rPr>
              <a:t>élémentN</a:t>
            </a:r>
            <a:r>
              <a:rPr lang="en-GB" b="1" dirty="0">
                <a:latin typeface="Calibri" charset="0"/>
                <a:cs typeface="Cambria Math" charset="0"/>
              </a:rPr>
              <a:t>)</a:t>
            </a:r>
            <a:r>
              <a:rPr lang="en-GB" sz="2000" dirty="0">
                <a:latin typeface="Calibri" charset="0"/>
                <a:cs typeface="Cambria Math" charset="0"/>
              </a:rPr>
              <a:t>" </a:t>
            </a:r>
            <a:r>
              <a:rPr lang="en-GB" sz="2000" dirty="0" smtClean="0">
                <a:latin typeface="Calibri" charset="0"/>
                <a:cs typeface="Cambria Math" charset="0"/>
              </a:rPr>
              <a:t>to create an array of </a:t>
            </a:r>
            <a:r>
              <a:rPr lang="en-GB" sz="2000" dirty="0" smtClean="0">
                <a:solidFill>
                  <a:srgbClr val="C0504D"/>
                </a:solidFill>
                <a:latin typeface="Calibri" charset="0"/>
                <a:cs typeface="Cambria Math" charset="0"/>
              </a:rPr>
              <a:t>N </a:t>
            </a:r>
            <a:r>
              <a:rPr lang="en-GB" sz="2000" dirty="0" smtClean="0">
                <a:latin typeface="Calibri" charset="0"/>
                <a:cs typeface="Cambria Math" charset="0"/>
              </a:rPr>
              <a:t>element and define the value directly</a:t>
            </a:r>
            <a:endParaRPr lang="en-GB" sz="2000" dirty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  <a:buNone/>
            </a:pPr>
            <a:r>
              <a:rPr lang="en-GB" sz="2000" dirty="0">
                <a:latin typeface="Calibri" charset="0"/>
                <a:cs typeface="Cambria Math" charset="0"/>
              </a:rPr>
              <a:t>		</a:t>
            </a:r>
            <a:r>
              <a:rPr lang="en-GB" sz="2000" dirty="0" err="1">
                <a:latin typeface="Calibri" charset="0"/>
                <a:cs typeface="Cambria Math" charset="0"/>
              </a:rPr>
              <a:t>var</a:t>
            </a:r>
            <a:r>
              <a:rPr lang="en-GB" sz="2000" dirty="0">
                <a:latin typeface="Calibri" charset="0"/>
                <a:cs typeface="Cambria Math" charset="0"/>
              </a:rPr>
              <a:t>  </a:t>
            </a:r>
            <a:r>
              <a:rPr lang="en-GB" sz="2000" dirty="0" err="1">
                <a:latin typeface="Calibri" charset="0"/>
                <a:cs typeface="Cambria Math" charset="0"/>
              </a:rPr>
              <a:t>couleur</a:t>
            </a:r>
            <a:r>
              <a:rPr lang="en-GB" sz="2000" dirty="0">
                <a:latin typeface="Calibri" charset="0"/>
                <a:cs typeface="Cambria Math" charset="0"/>
              </a:rPr>
              <a:t> = new Array(4, "test", 46, true,  2)</a:t>
            </a:r>
            <a:r>
              <a:rPr lang="en-GB" sz="2000" dirty="0" smtClean="0">
                <a:latin typeface="Calibri" charset="0"/>
                <a:cs typeface="Cambria Math" charset="0"/>
              </a:rPr>
              <a:t>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endParaRPr lang="en-GB" sz="1000" dirty="0" smtClean="0"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r>
              <a:rPr lang="en-GB" sz="2000" dirty="0" smtClean="0">
                <a:latin typeface="Calibri" charset="0"/>
                <a:cs typeface="Cambria Math" charset="0"/>
              </a:rPr>
              <a:t>We use "</a:t>
            </a:r>
            <a:r>
              <a:rPr lang="en-GB" b="1" dirty="0" smtClean="0">
                <a:latin typeface="Calibri" charset="0"/>
                <a:cs typeface="Cambria Math" charset="0"/>
              </a:rPr>
              <a:t>new Array(</a:t>
            </a:r>
            <a:r>
              <a:rPr lang="en-GB" b="1" dirty="0" smtClean="0">
                <a:solidFill>
                  <a:srgbClr val="FF0000"/>
                </a:solidFill>
                <a:latin typeface="Calibri" charset="0"/>
                <a:cs typeface="Cambria Math" charset="0"/>
              </a:rPr>
              <a:t>N</a:t>
            </a:r>
            <a:r>
              <a:rPr lang="en-GB" b="1" dirty="0" smtClean="0">
                <a:latin typeface="Calibri" charset="0"/>
                <a:cs typeface="Cambria Math" charset="0"/>
              </a:rPr>
              <a:t>)"</a:t>
            </a:r>
            <a:r>
              <a:rPr lang="en-GB" sz="2000" dirty="0" smtClean="0">
                <a:latin typeface="Calibri" charset="0"/>
                <a:cs typeface="Cambria Math" charset="0"/>
              </a:rPr>
              <a:t> to create an empty array, having </a:t>
            </a:r>
            <a:r>
              <a:rPr lang="en-GB" sz="2000" dirty="0">
                <a:latin typeface="Calibri" charset="0"/>
                <a:cs typeface="Cambria Math" charset="0"/>
              </a:rPr>
              <a:t>N</a:t>
            </a:r>
            <a:r>
              <a:rPr lang="en-GB" sz="2000" dirty="0" smtClean="0">
                <a:latin typeface="Calibri" charset="0"/>
                <a:cs typeface="Cambria Math" charset="0"/>
              </a:rPr>
              <a:t> element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GB" sz="2000" dirty="0" smtClean="0">
                <a:latin typeface="Calibri" charset="0"/>
                <a:cs typeface="Cambria Math" charset="0"/>
              </a:rPr>
              <a:t>		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var</a:t>
            </a:r>
            <a:r>
              <a:rPr lang="en-GB" sz="2000" dirty="0" smtClean="0">
                <a:latin typeface="Calibri" charset="0"/>
                <a:cs typeface="Cambria Math" charset="0"/>
              </a:rPr>
              <a:t>  </a:t>
            </a:r>
            <a:r>
              <a:rPr lang="en-GB" sz="2000" dirty="0" err="1" smtClean="0">
                <a:latin typeface="Calibri" charset="0"/>
                <a:cs typeface="Cambria Math" charset="0"/>
              </a:rPr>
              <a:t>couleur</a:t>
            </a:r>
            <a:r>
              <a:rPr lang="en-GB" sz="2000" dirty="0" smtClean="0">
                <a:latin typeface="Calibri" charset="0"/>
                <a:cs typeface="Cambria Math" charset="0"/>
              </a:rPr>
              <a:t> = new Array(5);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endParaRPr lang="en-GB" sz="1000" dirty="0" smtClean="0"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endParaRPr lang="en-GB" dirty="0">
              <a:latin typeface="Calibri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EC1149-26AC-4448-83CA-363EDCC7A37A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39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latin typeface="Calibri" charset="0"/>
              </a:rPr>
              <a:t>Main </a:t>
            </a:r>
            <a:r>
              <a:rPr lang="fr-FR" dirty="0" err="1" smtClean="0">
                <a:latin typeface="Calibri" charset="0"/>
              </a:rPr>
              <a:t>features</a:t>
            </a:r>
            <a:endParaRPr lang="fr-FR" dirty="0">
              <a:latin typeface="Calibri" charset="0"/>
            </a:endParaRPr>
          </a:p>
        </p:txBody>
      </p:sp>
      <p:sp>
        <p:nvSpPr>
          <p:cNvPr id="20482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GB" dirty="0">
                <a:latin typeface="Calibri" charset="0"/>
                <a:cs typeface="Cambria Math" charset="0"/>
              </a:rPr>
              <a:t>JS is an interpreted programming language , weak typing. </a:t>
            </a:r>
          </a:p>
          <a:p>
            <a:pPr algn="just" eaLnBrk="1" hangingPunct="1">
              <a:spcBef>
                <a:spcPct val="0"/>
              </a:spcBef>
            </a:pPr>
            <a:endParaRPr lang="en-GB" dirty="0">
              <a:latin typeface="Calibri" charset="0"/>
              <a:cs typeface="Cambria Math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GB" dirty="0">
              <a:latin typeface="Calibri" charset="0"/>
              <a:cs typeface="Cambria Math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GB" dirty="0">
                <a:latin typeface="Calibri" charset="0"/>
                <a:cs typeface="Cambria Math" charset="0"/>
              </a:rPr>
              <a:t>The basic data type are simples (number, string and boolean)</a:t>
            </a:r>
          </a:p>
          <a:p>
            <a:pPr algn="just" eaLnBrk="1" hangingPunct="1">
              <a:spcBef>
                <a:spcPct val="0"/>
              </a:spcBef>
            </a:pPr>
            <a:r>
              <a:rPr lang="en-GB" dirty="0">
                <a:latin typeface="Calibri" charset="0"/>
                <a:cs typeface="Cambria Math" charset="0"/>
              </a:rPr>
              <a:t>Functions and variables can be declared any where.</a:t>
            </a:r>
            <a:endParaRPr lang="en-GB" altLang="ja-JP" dirty="0">
              <a:latin typeface="Calibri" charset="0"/>
              <a:cs typeface="Cambria Math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GB" dirty="0">
                <a:latin typeface="Calibri" charset="0"/>
                <a:cs typeface="Cambria Math" charset="0"/>
              </a:rPr>
              <a:t>It is an object based but not object oriented programming language.</a:t>
            </a:r>
          </a:p>
          <a:p>
            <a:pPr algn="just" eaLnBrk="1" hangingPunct="1">
              <a:spcBef>
                <a:spcPct val="0"/>
              </a:spcBef>
            </a:pPr>
            <a:r>
              <a:rPr lang="en-GB" dirty="0">
                <a:latin typeface="Calibri" charset="0"/>
                <a:cs typeface="Cambria Math" charset="0"/>
              </a:rPr>
              <a:t>Object is simple, it has its own properties(attributes) and functions. </a:t>
            </a:r>
          </a:p>
          <a:p>
            <a:pPr algn="just" eaLnBrk="1" hangingPunct="1">
              <a:spcBef>
                <a:spcPct val="0"/>
              </a:spcBef>
            </a:pPr>
            <a:r>
              <a:rPr lang="en-GB" altLang="ja-JP" dirty="0">
                <a:latin typeface="Calibri" charset="0"/>
                <a:cs typeface="Cambria Math" charset="0"/>
              </a:rPr>
              <a:t>It has a system garbage collector which is automatically triggered.</a:t>
            </a:r>
          </a:p>
          <a:p>
            <a:pPr algn="just" eaLnBrk="1" hangingPunct="1">
              <a:spcBef>
                <a:spcPct val="0"/>
              </a:spcBef>
            </a:pPr>
            <a:r>
              <a:rPr lang="en-GB" dirty="0">
                <a:latin typeface="Calibri" charset="0"/>
                <a:cs typeface="Cambria Math" charset="0"/>
              </a:rPr>
              <a:t>.......</a:t>
            </a:r>
            <a:endParaRPr lang="en-GB" dirty="0">
              <a:latin typeface="Calibri" charset="0"/>
            </a:endParaRPr>
          </a:p>
        </p:txBody>
      </p:sp>
      <p:sp>
        <p:nvSpPr>
          <p:cNvPr id="20483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C5266A-6406-3C4C-9AF5-C6EA9F5DF17E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574675" y="692150"/>
            <a:ext cx="8294688" cy="1928813"/>
            <a:chOff x="676617" y="4000500"/>
            <a:chExt cx="8294935" cy="1928813"/>
          </a:xfrm>
        </p:grpSpPr>
        <p:sp>
          <p:nvSpPr>
            <p:cNvPr id="7" name="Rectangle 6"/>
            <p:cNvSpPr/>
            <p:nvPr/>
          </p:nvSpPr>
          <p:spPr>
            <a:xfrm>
              <a:off x="5679690" y="5120358"/>
              <a:ext cx="329186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800" b="1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Garamond" pitchFamily="18" charset="0"/>
                  <a:ea typeface="+mn-ea"/>
                  <a:cs typeface="+mn-cs"/>
                </a:rPr>
                <a:t>Compiling</a:t>
              </a:r>
              <a:r>
                <a:rPr lang="fr-FR" sz="28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Garamond" pitchFamily="18" charset="0"/>
                  <a:ea typeface="+mn-ea"/>
                  <a:cs typeface="+mn-cs"/>
                </a:rPr>
                <a:t> </a:t>
              </a:r>
              <a:r>
                <a:rPr lang="fr-FR" sz="2800" b="1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Garamond" pitchFamily="18" charset="0"/>
                  <a:ea typeface="+mn-ea"/>
                  <a:cs typeface="+mn-cs"/>
                </a:rPr>
                <a:t>language</a:t>
              </a:r>
              <a:endParaRPr lang="fr-F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aramond" pitchFamily="18" charset="0"/>
                <a:ea typeface="+mn-ea"/>
                <a:cs typeface="+mn-cs"/>
              </a:endParaRPr>
            </a:p>
          </p:txBody>
        </p:sp>
        <p:grpSp>
          <p:nvGrpSpPr>
            <p:cNvPr id="20487" name="Group 7"/>
            <p:cNvGrpSpPr>
              <a:grpSpLocks/>
            </p:cNvGrpSpPr>
            <p:nvPr/>
          </p:nvGrpSpPr>
          <p:grpSpPr bwMode="auto">
            <a:xfrm>
              <a:off x="676617" y="4000500"/>
              <a:ext cx="4824558" cy="1928813"/>
              <a:chOff x="676617" y="4000500"/>
              <a:chExt cx="4824558" cy="192881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76617" y="5048920"/>
                <a:ext cx="355047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sz="2800" b="1" dirty="0" err="1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Garamond" pitchFamily="18" charset="0"/>
                    <a:ea typeface="+mn-ea"/>
                    <a:cs typeface="+mn-cs"/>
                  </a:rPr>
                  <a:t>Interpreted</a:t>
                </a:r>
                <a:r>
                  <a:rPr lang="fr-FR" sz="2800" b="1" dirty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Garamond" pitchFamily="18" charset="0"/>
                    <a:ea typeface="+mn-ea"/>
                    <a:cs typeface="+mn-cs"/>
                  </a:rPr>
                  <a:t> </a:t>
                </a:r>
                <a:r>
                  <a:rPr lang="fr-FR" sz="2800" b="1" dirty="0" err="1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Garamond" pitchFamily="18" charset="0"/>
                    <a:ea typeface="+mn-ea"/>
                    <a:cs typeface="+mn-cs"/>
                  </a:rPr>
                  <a:t>language</a:t>
                </a:r>
                <a:r>
                  <a:rPr lang="fr-FR" sz="2800" b="1" dirty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Garamond" pitchFamily="18" charset="0"/>
                    <a:ea typeface="+mn-ea"/>
                    <a:cs typeface="+mn-cs"/>
                  </a:rPr>
                  <a:t>?</a:t>
                </a:r>
              </a:p>
            </p:txBody>
          </p:sp>
          <p:grpSp>
            <p:nvGrpSpPr>
              <p:cNvPr id="20489" name="Group 23"/>
              <p:cNvGrpSpPr>
                <a:grpSpLocks/>
              </p:cNvGrpSpPr>
              <p:nvPr/>
            </p:nvGrpSpPr>
            <p:grpSpPr bwMode="auto">
              <a:xfrm>
                <a:off x="3688882" y="4000500"/>
                <a:ext cx="1812293" cy="1928813"/>
                <a:chOff x="3689159" y="3500438"/>
                <a:chExt cx="1812017" cy="1928826"/>
              </a:xfrm>
            </p:grpSpPr>
            <p:sp>
              <p:nvSpPr>
                <p:cNvPr id="11" name="Oval 10"/>
                <p:cNvSpPr>
                  <a:spLocks noChangeArrowheads="1"/>
                </p:cNvSpPr>
                <p:nvPr/>
              </p:nvSpPr>
              <p:spPr bwMode="auto">
                <a:xfrm>
                  <a:off x="4286886" y="4286256"/>
                  <a:ext cx="1214290" cy="114300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BE86"/>
                    </a:gs>
                    <a:gs pos="35001">
                      <a:srgbClr val="FFD0AA"/>
                    </a:gs>
                    <a:gs pos="100000">
                      <a:srgbClr val="FFEBDB"/>
                    </a:gs>
                  </a:gsLst>
                  <a:lin ang="16200000" scaled="1"/>
                </a:gradFill>
                <a:ln w="9525">
                  <a:solidFill>
                    <a:srgbClr val="F69240"/>
                  </a:solidFill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r-FR">
                    <a:solidFill>
                      <a:schemeClr val="dk1"/>
                    </a:solidFill>
                    <a:latin typeface="Garamond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572000" y="3500438"/>
                  <a:ext cx="748923" cy="144655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800" b="1" dirty="0">
                      <a:ln w="17780" cmpd="sng">
                        <a:solidFill>
                          <a:schemeClr val="accent1">
                            <a:tint val="3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1">
                              <a:tint val="63000"/>
                              <a:sat val="105000"/>
                            </a:schemeClr>
                          </a:gs>
                          <a:gs pos="90000">
                            <a:schemeClr val="accent1">
                              <a:shade val="50000"/>
                              <a:satMod val="100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55000" dist="50800" dir="5400000" algn="tl">
                          <a:srgbClr val="000000">
                            <a:alpha val="33000"/>
                          </a:srgbClr>
                        </a:outerShdw>
                      </a:effectLst>
                      <a:latin typeface="Garamond" pitchFamily="18" charset="0"/>
                      <a:ea typeface="Cambria Math" pitchFamily="18" charset="0"/>
                      <a:cs typeface="+mn-cs"/>
                    </a:rPr>
                    <a:t>_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572000" y="3714752"/>
                  <a:ext cx="748923" cy="144655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800" b="1" dirty="0">
                      <a:ln w="17780" cmpd="sng">
                        <a:solidFill>
                          <a:schemeClr val="accent1">
                            <a:tint val="3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1">
                              <a:tint val="63000"/>
                              <a:sat val="105000"/>
                            </a:schemeClr>
                          </a:gs>
                          <a:gs pos="90000">
                            <a:schemeClr val="accent1">
                              <a:shade val="50000"/>
                              <a:satMod val="100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55000" dist="50800" dir="5400000" algn="tl">
                          <a:srgbClr val="000000">
                            <a:alpha val="33000"/>
                          </a:srgbClr>
                        </a:outerShdw>
                      </a:effectLst>
                      <a:latin typeface="Garamond" pitchFamily="18" charset="0"/>
                      <a:ea typeface="Cambria Math" pitchFamily="18" charset="0"/>
                      <a:cs typeface="+mn-cs"/>
                    </a:rPr>
                    <a:t>_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rot="17802444">
                  <a:off x="4114916" y="3952509"/>
                  <a:ext cx="595035" cy="1446549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800" b="1" dirty="0">
                      <a:ln w="17780" cmpd="sng">
                        <a:solidFill>
                          <a:schemeClr val="accent1">
                            <a:tint val="3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1">
                              <a:tint val="63000"/>
                              <a:sat val="105000"/>
                            </a:schemeClr>
                          </a:gs>
                          <a:gs pos="90000">
                            <a:schemeClr val="accent1">
                              <a:shade val="50000"/>
                              <a:satMod val="100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55000" dist="50800" dir="5400000" algn="tl">
                          <a:srgbClr val="000000">
                            <a:alpha val="33000"/>
                          </a:srgbClr>
                        </a:outerShdw>
                      </a:effectLst>
                      <a:latin typeface="Garamond" pitchFamily="18" charset="0"/>
                      <a:ea typeface="Cambria Math" pitchFamily="18" charset="0"/>
                      <a:cs typeface="+mn-cs"/>
                    </a:rPr>
                    <a:t>_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Taille d'un tableau (Array)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cs typeface="Cambria Math" charset="0"/>
              </a:rPr>
              <a:t>Array is an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cs typeface="Cambria Math" charset="0"/>
              </a:rPr>
              <a:t>objet</a:t>
            </a:r>
            <a:r>
              <a:rPr lang="en-US" dirty="0" smtClean="0">
                <a:latin typeface="Calibri" charset="0"/>
                <a:cs typeface="Cambria Math" charset="0"/>
              </a:rPr>
              <a:t> that we can know about its size by accessing to the property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cs typeface="Cambria Math" charset="0"/>
              </a:rPr>
              <a:t>length. </a:t>
            </a:r>
            <a:endParaRPr lang="en-US" sz="1000" dirty="0" smtClean="0">
              <a:solidFill>
                <a:srgbClr val="FF0000"/>
              </a:solidFill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cs typeface="Cambria Math" charset="0"/>
              </a:rPr>
              <a:t>Array size is changed when we add the new element into it. </a:t>
            </a:r>
            <a:r>
              <a:rPr lang="en-US" sz="2000" dirty="0" smtClean="0">
                <a:latin typeface="Calibri" charset="0"/>
                <a:cs typeface="Cambria Math" charset="0"/>
              </a:rPr>
              <a:t>Example:  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2000" dirty="0" smtClean="0">
                <a:latin typeface="Calibri" charset="0"/>
                <a:cs typeface="Cambria Math" charset="0"/>
              </a:rPr>
              <a:t>	       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var</a:t>
            </a:r>
            <a:r>
              <a:rPr lang="en-US" sz="2000" dirty="0" smtClean="0">
                <a:latin typeface="Calibri" charset="0"/>
                <a:cs typeface="Cambria Math" charset="0"/>
              </a:rPr>
              <a:t>  tab = new Array(5);  // 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tab.length</a:t>
            </a:r>
            <a:r>
              <a:rPr lang="en-US" sz="2000" dirty="0" smtClean="0">
                <a:latin typeface="Calibri" charset="0"/>
                <a:cs typeface="Cambria Math" charset="0"/>
              </a:rPr>
              <a:t> return the value 5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2000" dirty="0" smtClean="0">
                <a:latin typeface="Calibri" charset="0"/>
                <a:cs typeface="Cambria Math" charset="0"/>
              </a:rPr>
              <a:t>	       tab[17] = "bonjour";        //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tab.length</a:t>
            </a:r>
            <a:r>
              <a:rPr lang="en-US" sz="2000" dirty="0" smtClean="0">
                <a:latin typeface="Calibri" charset="0"/>
                <a:cs typeface="Cambria Math" charset="0"/>
              </a:rPr>
              <a:t> return the value 18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sz="1000" dirty="0" smtClean="0"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cs typeface="Cambria Math" charset="0"/>
              </a:rPr>
              <a:t>The maximum size of array is 2</a:t>
            </a:r>
            <a:r>
              <a:rPr lang="en-US" baseline="30000" dirty="0" smtClean="0">
                <a:latin typeface="Calibri" charset="0"/>
                <a:cs typeface="Cambria Math" charset="0"/>
              </a:rPr>
              <a:t>32</a:t>
            </a:r>
            <a:r>
              <a:rPr lang="en-US" dirty="0" smtClean="0">
                <a:latin typeface="Calibri" charset="0"/>
                <a:cs typeface="Cambria Math" charset="0"/>
              </a:rPr>
              <a:t> -1 </a:t>
            </a:r>
          </a:p>
          <a:p>
            <a:pPr>
              <a:spcBef>
                <a:spcPct val="0"/>
              </a:spcBef>
            </a:pPr>
            <a:endParaRPr lang="en-US" sz="1000" dirty="0" smtClean="0"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cs typeface="Cambria Math" charset="0"/>
              </a:rPr>
              <a:t>There is no two dimension array in </a:t>
            </a:r>
            <a:r>
              <a:rPr lang="en-US" dirty="0" err="1" smtClean="0">
                <a:latin typeface="Calibri" charset="0"/>
                <a:cs typeface="Cambria Math" charset="0"/>
              </a:rPr>
              <a:t>javaScript</a:t>
            </a:r>
            <a:r>
              <a:rPr lang="en-US" dirty="0" smtClean="0">
                <a:latin typeface="Calibri" charset="0"/>
                <a:cs typeface="Cambria Math" charset="0"/>
              </a:rPr>
              <a:t>, but we can represent in the form of “Array of Array”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dirty="0" smtClean="0">
                <a:latin typeface="Calibri" charset="0"/>
                <a:cs typeface="Cambria Math" charset="0"/>
              </a:rPr>
              <a:t>	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Exemple</a:t>
            </a:r>
            <a:r>
              <a:rPr lang="en-US" sz="2000" dirty="0" smtClean="0">
                <a:latin typeface="Calibri" charset="0"/>
                <a:cs typeface="Cambria Math" charset="0"/>
              </a:rPr>
              <a:t> :  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var</a:t>
            </a:r>
            <a:r>
              <a:rPr lang="en-US" sz="2000" dirty="0" smtClean="0">
                <a:latin typeface="Calibri" charset="0"/>
                <a:cs typeface="Cambria Math" charset="0"/>
              </a:rPr>
              <a:t> tab= new Array(2);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2000" dirty="0">
                <a:latin typeface="Calibri" charset="0"/>
                <a:cs typeface="Cambria Math" charset="0"/>
              </a:rPr>
              <a:t>	</a:t>
            </a:r>
            <a:r>
              <a:rPr lang="en-US" sz="2000" dirty="0" smtClean="0">
                <a:latin typeface="Calibri" charset="0"/>
                <a:cs typeface="Cambria Math" charset="0"/>
              </a:rPr>
              <a:t>	tab[0]=2;</a:t>
            </a:r>
          </a:p>
          <a:p>
            <a:pPr>
              <a:spcBef>
                <a:spcPct val="0"/>
              </a:spcBef>
              <a:buNone/>
            </a:pPr>
            <a:r>
              <a:rPr lang="en-US" sz="2000" dirty="0" smtClean="0">
                <a:latin typeface="Calibri" charset="0"/>
                <a:cs typeface="Cambria Math" charset="0"/>
              </a:rPr>
              <a:t>		tab[1]= new Array(6); tab[1][5]=</a:t>
            </a:r>
            <a:r>
              <a:rPr lang="en-US" sz="2000" dirty="0">
                <a:latin typeface="Calibri" charset="0"/>
                <a:cs typeface="Cambria Math" charset="0"/>
              </a:rPr>
              <a:t>"</a:t>
            </a:r>
            <a:r>
              <a:rPr lang="en-US" sz="2000" dirty="0" smtClean="0">
                <a:latin typeface="Calibri" charset="0"/>
                <a:cs typeface="Cambria Math" charset="0"/>
              </a:rPr>
              <a:t>Hello</a:t>
            </a:r>
            <a:r>
              <a:rPr lang="en-US" sz="2000" dirty="0">
                <a:latin typeface="Calibri" charset="0"/>
                <a:cs typeface="Cambria Math" charset="0"/>
              </a:rPr>
              <a:t>"</a:t>
            </a:r>
            <a:r>
              <a:rPr lang="en-US" sz="2000" dirty="0" smtClean="0">
                <a:latin typeface="Calibri" charset="0"/>
                <a:cs typeface="Cambria Math" charset="0"/>
              </a:rPr>
              <a:t>;</a:t>
            </a: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734ACB-C77A-124D-831A-97A42515CD54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40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Sommaire</a:t>
            </a:r>
          </a:p>
        </p:txBody>
      </p:sp>
      <p:sp>
        <p:nvSpPr>
          <p:cNvPr id="16386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>
                <a:latin typeface="Calibri" charset="0"/>
              </a:rPr>
              <a:t>Introduction to </a:t>
            </a:r>
            <a:r>
              <a:rPr lang="en-GB" sz="3200" dirty="0" smtClean="0">
                <a:latin typeface="Calibri" charset="0"/>
              </a:rPr>
              <a:t>JavaScript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Data </a:t>
            </a:r>
            <a:r>
              <a:rPr lang="en-GB" sz="3200" dirty="0">
                <a:latin typeface="Calibri" charset="0"/>
              </a:rPr>
              <a:t>type and Syntax </a:t>
            </a:r>
            <a:endParaRPr lang="en-GB" sz="3200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Operation </a:t>
            </a:r>
            <a:r>
              <a:rPr lang="en-GB" sz="3200" dirty="0">
                <a:latin typeface="Calibri" charset="0"/>
              </a:rPr>
              <a:t>and Control structure </a:t>
            </a:r>
            <a:endParaRPr lang="en-GB" sz="3200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Object </a:t>
            </a:r>
            <a:r>
              <a:rPr lang="en-GB" sz="3200" dirty="0">
                <a:latin typeface="Calibri" charset="0"/>
              </a:rPr>
              <a:t>and </a:t>
            </a:r>
            <a:r>
              <a:rPr lang="en-GB" sz="3200" dirty="0" smtClean="0">
                <a:latin typeface="Calibri" charset="0"/>
              </a:rPr>
              <a:t>Array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Functions</a:t>
            </a:r>
            <a:endParaRPr lang="en-GB" sz="3200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DOM (Document Object Model)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Events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Conclusion</a:t>
            </a:r>
          </a:p>
        </p:txBody>
      </p:sp>
      <p:sp>
        <p:nvSpPr>
          <p:cNvPr id="16387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E262E6-5687-E445-A5B0-4C30153C6F84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41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520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Fonctions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dirty="0" smtClean="0">
                <a:latin typeface="Calibri" charset="0"/>
              </a:rPr>
              <a:t>Objective</a:t>
            </a:r>
            <a:endParaRPr lang="fr-FR" dirty="0">
              <a:latin typeface="Calibri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charset="0"/>
                <a:cs typeface="Cambria Math" charset="0"/>
              </a:rPr>
              <a:t>A</a:t>
            </a:r>
            <a:r>
              <a:rPr lang="en-US" sz="2000" dirty="0" smtClean="0">
                <a:latin typeface="Calibri" charset="0"/>
                <a:cs typeface="Cambria Math" charset="0"/>
              </a:rPr>
              <a:t> </a:t>
            </a:r>
            <a:r>
              <a:rPr lang="en-US" sz="2000" dirty="0">
                <a:latin typeface="Calibri" charset="0"/>
                <a:cs typeface="Cambria Math" charset="0"/>
              </a:rPr>
              <a:t>set of instructions </a:t>
            </a:r>
            <a:r>
              <a:rPr lang="en-US" sz="2000" dirty="0" smtClean="0">
                <a:latin typeface="Calibri" charset="0"/>
                <a:cs typeface="Cambria Math" charset="0"/>
              </a:rPr>
              <a:t>grouped in a code block, performing </a:t>
            </a:r>
            <a:r>
              <a:rPr lang="en-US" sz="2000" dirty="0">
                <a:latin typeface="Calibri" charset="0"/>
                <a:cs typeface="Cambria Math" charset="0"/>
              </a:rPr>
              <a:t>an operation "</a:t>
            </a:r>
            <a:r>
              <a:rPr lang="en-US" sz="2000" dirty="0" smtClean="0">
                <a:latin typeface="Calibri" charset="0"/>
                <a:cs typeface="Cambria Math" charset="0"/>
              </a:rPr>
              <a:t>complex”</a:t>
            </a:r>
            <a:endParaRPr lang="en-US" sz="2000" dirty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 smtClean="0">
                <a:latin typeface="Calibri" charset="0"/>
                <a:cs typeface="Cambria Math" charset="0"/>
              </a:rPr>
              <a:t>Each </a:t>
            </a:r>
            <a:r>
              <a:rPr lang="en-US" sz="2000" dirty="0">
                <a:latin typeface="Calibri" charset="0"/>
                <a:cs typeface="Cambria Math" charset="0"/>
              </a:rPr>
              <a:t>block is identified by a name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charset="0"/>
                <a:cs typeface="Cambria Math" charset="0"/>
              </a:rPr>
              <a:t>It can be invoked (executed) as many times as </a:t>
            </a:r>
            <a:r>
              <a:rPr lang="en-US" sz="2000" dirty="0" smtClean="0">
                <a:latin typeface="Calibri" charset="0"/>
                <a:cs typeface="Cambria Math" charset="0"/>
              </a:rPr>
              <a:t>needs </a:t>
            </a:r>
            <a:r>
              <a:rPr lang="en-US" sz="2000" dirty="0">
                <a:latin typeface="Calibri" charset="0"/>
                <a:cs typeface="Cambria Math" charset="0"/>
              </a:rPr>
              <a:t>within JavaScript </a:t>
            </a:r>
            <a:r>
              <a:rPr lang="en-US" sz="2000" dirty="0" smtClean="0">
                <a:latin typeface="Calibri" charset="0"/>
                <a:cs typeface="Cambria Math" charset="0"/>
              </a:rPr>
              <a:t>tag</a:t>
            </a:r>
            <a:endParaRPr lang="en-US" sz="2000" dirty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 smtClean="0">
                <a:latin typeface="Calibri" charset="0"/>
                <a:cs typeface="Cambria Math" charset="0"/>
              </a:rPr>
              <a:t>It helps to </a:t>
            </a:r>
            <a:r>
              <a:rPr lang="en-US" sz="2000" dirty="0">
                <a:latin typeface="Calibri" charset="0"/>
                <a:cs typeface="Cambria Math" charset="0"/>
              </a:rPr>
              <a:t>avoids rewriting </a:t>
            </a:r>
            <a:r>
              <a:rPr lang="en-US" sz="2000" dirty="0" smtClean="0">
                <a:latin typeface="Calibri" charset="0"/>
                <a:cs typeface="Cambria Math" charset="0"/>
              </a:rPr>
              <a:t>same </a:t>
            </a:r>
            <a:r>
              <a:rPr lang="en-US" sz="2000" dirty="0">
                <a:latin typeface="Calibri" charset="0"/>
                <a:cs typeface="Cambria Math" charset="0"/>
              </a:rPr>
              <a:t>code several times in a </a:t>
            </a:r>
            <a:r>
              <a:rPr lang="en-US" sz="2000" dirty="0" smtClean="0">
                <a:latin typeface="Calibri" charset="0"/>
                <a:cs typeface="Cambria Math" charset="0"/>
              </a:rPr>
              <a:t>program</a:t>
            </a:r>
            <a:endParaRPr lang="fr-FR" dirty="0">
              <a:latin typeface="Calibri" charset="0"/>
              <a:cs typeface="Cambria Math" charset="0"/>
            </a:endParaRPr>
          </a:p>
          <a:p>
            <a:pPr marL="457200" lvl="1" indent="0">
              <a:spcBef>
                <a:spcPct val="0"/>
              </a:spcBef>
              <a:buNone/>
            </a:pPr>
            <a:endParaRPr lang="fr-FR" dirty="0">
              <a:latin typeface="Calibri" charset="0"/>
            </a:endParaRPr>
          </a:p>
          <a:p>
            <a:pPr lvl="1">
              <a:spcBef>
                <a:spcPct val="0"/>
              </a:spcBef>
            </a:pPr>
            <a:endParaRPr lang="fr-FR" dirty="0">
              <a:latin typeface="Calibri" charset="0"/>
            </a:endParaRPr>
          </a:p>
          <a:p>
            <a:pPr lvl="1">
              <a:spcBef>
                <a:spcPct val="0"/>
              </a:spcBef>
            </a:pPr>
            <a:endParaRPr lang="fr-FR" sz="1000" dirty="0">
              <a:latin typeface="Calibri" charset="0"/>
              <a:cs typeface="Cambria Math" charset="0"/>
            </a:endParaRPr>
          </a:p>
          <a:p>
            <a:pPr marL="457200" lvl="1" indent="0">
              <a:spcBef>
                <a:spcPct val="0"/>
              </a:spcBef>
              <a:buNone/>
            </a:pPr>
            <a:endParaRPr lang="fr-FR" sz="2000" dirty="0" smtClean="0">
              <a:latin typeface="Calibri" charset="0"/>
              <a:cs typeface="Cambria Math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B150F9-C82A-6F4A-BA91-0E6486716127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42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7664" y="4005064"/>
            <a:ext cx="5929313" cy="13239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2000">
                <a:latin typeface="Calibri" charset="0"/>
                <a:cs typeface="Cambria Math" charset="0"/>
              </a:rPr>
              <a:t>function  nom_fonction(parametre1, param2, …) {</a:t>
            </a:r>
          </a:p>
          <a:p>
            <a:pPr>
              <a:defRPr/>
            </a:pPr>
            <a:r>
              <a:rPr lang="fr-FR" sz="2000">
                <a:latin typeface="Calibri" charset="0"/>
                <a:cs typeface="Cambria Math" charset="0"/>
              </a:rPr>
              <a:t>	Instructions;</a:t>
            </a:r>
          </a:p>
          <a:p>
            <a:pPr>
              <a:defRPr/>
            </a:pPr>
            <a:r>
              <a:rPr lang="fr-FR" sz="2000">
                <a:latin typeface="Calibri" charset="0"/>
                <a:cs typeface="Cambria Math" charset="0"/>
              </a:rPr>
              <a:t>	[return  variable;]</a:t>
            </a:r>
          </a:p>
          <a:p>
            <a:pPr>
              <a:defRPr/>
            </a:pPr>
            <a:r>
              <a:rPr lang="fr-FR" sz="2000">
                <a:latin typeface="Calibri" charset="0"/>
                <a:cs typeface="Cambria Math" charset="0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Exemple d'une fonction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721B5C-4C44-484C-A176-FB5CDB3E9443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43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2" y="1276350"/>
            <a:ext cx="6592217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Create an constructor of an object: </a:t>
            </a:r>
          </a:p>
          <a:p>
            <a:pPr lvl="1"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function Point(_x, _y){</a:t>
            </a:r>
          </a:p>
          <a:p>
            <a:pPr lvl="2">
              <a:defRPr/>
            </a:pPr>
            <a:r>
              <a:rPr lang="en-GB" sz="2400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this.x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 = _x;</a:t>
            </a:r>
          </a:p>
          <a:p>
            <a:pPr lvl="2">
              <a:defRPr/>
            </a:pPr>
            <a:r>
              <a:rPr lang="en-GB" sz="2400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this.y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 = _y;</a:t>
            </a:r>
          </a:p>
          <a:p>
            <a:pPr lvl="1"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}</a:t>
            </a:r>
          </a:p>
          <a:p>
            <a:pPr lvl="1">
              <a:defRPr/>
            </a:pPr>
            <a:r>
              <a:rPr lang="en-GB" sz="2400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monPoint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 = new Point(4, 56);</a:t>
            </a:r>
            <a:endParaRPr lang="en-GB" sz="2400" dirty="0">
              <a:solidFill>
                <a:srgbClr val="000000"/>
              </a:solidFill>
              <a:latin typeface="Calibri" charset="0"/>
              <a:ea typeface="ＭＳ Ｐゴシック" charset="0"/>
              <a:cs typeface="Cambria Math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63" y="4062413"/>
            <a:ext cx="7429500" cy="1938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Create function in another function:</a:t>
            </a:r>
          </a:p>
          <a:p>
            <a:pPr lvl="1"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function distance(x1,y1){</a:t>
            </a:r>
          </a:p>
          <a:p>
            <a:pPr lvl="2"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function  </a:t>
            </a:r>
            <a:r>
              <a:rPr lang="en-GB" sz="2400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sqr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(x) {return  x*x;}	//local</a:t>
            </a:r>
          </a:p>
          <a:p>
            <a:pPr lvl="2"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    return </a:t>
            </a:r>
            <a:r>
              <a:rPr lang="en-GB" sz="2400" dirty="0" err="1" smtClean="0">
                <a:solidFill>
                  <a:srgbClr val="558ED5"/>
                </a:solidFill>
                <a:latin typeface="Calibri" charset="0"/>
                <a:ea typeface="ＭＳ Ｐゴシック" charset="0"/>
                <a:cs typeface="Cambria Math" charset="0"/>
              </a:rPr>
              <a:t>Math.</a:t>
            </a:r>
            <a:r>
              <a:rPr lang="en-GB" sz="2400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sqrt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(</a:t>
            </a:r>
            <a:r>
              <a:rPr lang="en-GB" sz="2400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sqr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(this.x-x1) + </a:t>
            </a:r>
            <a:r>
              <a:rPr lang="en-GB" sz="2400" dirty="0" err="1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sqr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(this.y-y1));</a:t>
            </a:r>
          </a:p>
          <a:p>
            <a:pPr lvl="1"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Cambria Math" charset="0"/>
              </a:rPr>
              <a:t>}</a:t>
            </a:r>
            <a:endParaRPr lang="en-GB" sz="2400" dirty="0">
              <a:solidFill>
                <a:srgbClr val="000000"/>
              </a:solidFill>
              <a:latin typeface="Calibri" charset="0"/>
              <a:ea typeface="ＭＳ Ｐゴシック" charset="0"/>
              <a:cs typeface="Cambria Math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charset="0"/>
              </a:rPr>
              <a:t>Portées des variables</a:t>
            </a: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372204-0179-4946-A642-BC3222682757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44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3" y="1143000"/>
            <a:ext cx="4071937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 </a:t>
            </a:r>
            <a:r>
              <a:rPr lang="fr-FR" sz="2000" dirty="0" err="1">
                <a:latin typeface="+mj-lt"/>
                <a:ea typeface="Cambria Math" pitchFamily="18" charset="0"/>
                <a:cs typeface="Arial" charset="0"/>
              </a:rPr>
              <a:t>function</a:t>
            </a: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 cube(nb){</a:t>
            </a:r>
          </a:p>
          <a:p>
            <a:pPr lvl="1">
              <a:defRPr/>
            </a:pP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var  v = nb*nb*nb;</a:t>
            </a: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 }</a:t>
            </a:r>
          </a:p>
          <a:p>
            <a:pPr>
              <a:defRPr/>
            </a:pPr>
            <a:endParaRPr lang="fr-FR" sz="2000" dirty="0">
              <a:latin typeface="+mj-lt"/>
              <a:ea typeface="Cambria Math" pitchFamily="18" charset="0"/>
              <a:cs typeface="Arial" charset="0"/>
            </a:endParaRPr>
          </a:p>
          <a:p>
            <a:pPr>
              <a:defRPr/>
            </a:pPr>
            <a:endParaRPr lang="fr-FR" sz="2000" dirty="0">
              <a:latin typeface="+mj-lt"/>
              <a:ea typeface="Cambria Math" pitchFamily="18" charset="0"/>
              <a:cs typeface="Arial" charset="0"/>
            </a:endParaRP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 </a:t>
            </a:r>
            <a:r>
              <a:rPr lang="fr-FR" sz="2000" dirty="0" err="1">
                <a:latin typeface="+mj-lt"/>
                <a:ea typeface="Cambria Math" pitchFamily="18" charset="0"/>
                <a:cs typeface="Arial" charset="0"/>
              </a:rPr>
              <a:t>function</a:t>
            </a: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 cube(nb){</a:t>
            </a:r>
          </a:p>
          <a:p>
            <a:pPr lvl="1">
              <a:defRPr/>
            </a:pP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v = nb*nb*nb;</a:t>
            </a: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 }</a:t>
            </a:r>
          </a:p>
          <a:p>
            <a:pPr>
              <a:defRPr/>
            </a:pPr>
            <a:endParaRPr lang="fr-FR" sz="2000" dirty="0">
              <a:latin typeface="+mj-lt"/>
              <a:ea typeface="Cambria Math" pitchFamily="18" charset="0"/>
              <a:cs typeface="Arial" charset="0"/>
            </a:endParaRPr>
          </a:p>
          <a:p>
            <a:pPr>
              <a:defRPr/>
            </a:pPr>
            <a:endParaRPr lang="fr-FR" sz="2000" dirty="0">
              <a:latin typeface="+mj-lt"/>
              <a:ea typeface="Cambria Math" pitchFamily="18" charset="0"/>
              <a:cs typeface="Arial" charset="0"/>
            </a:endParaRP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 &lt;script </a:t>
            </a:r>
            <a:r>
              <a:rPr lang="fr-FR" sz="2000" dirty="0" err="1">
                <a:latin typeface="+mj-lt"/>
                <a:ea typeface="Cambria Math" pitchFamily="18" charset="0"/>
                <a:cs typeface="Arial" charset="0"/>
              </a:rPr>
              <a:t>language</a:t>
            </a: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="</a:t>
            </a:r>
            <a:r>
              <a:rPr lang="fr-FR" sz="2000" dirty="0" err="1">
                <a:latin typeface="+mj-lt"/>
                <a:ea typeface="Cambria Math" pitchFamily="18" charset="0"/>
                <a:cs typeface="Arial" charset="0"/>
              </a:rPr>
              <a:t>javascript</a:t>
            </a: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"&gt;</a:t>
            </a: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      var v = 1;</a:t>
            </a: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      </a:t>
            </a:r>
            <a:r>
              <a:rPr lang="fr-FR" sz="2000" dirty="0" err="1">
                <a:latin typeface="+mj-lt"/>
                <a:ea typeface="Cambria Math" pitchFamily="18" charset="0"/>
                <a:cs typeface="Arial" charset="0"/>
              </a:rPr>
              <a:t>function</a:t>
            </a: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 cube(nb){</a:t>
            </a:r>
          </a:p>
          <a:p>
            <a:pPr lvl="1">
              <a:defRPr/>
            </a:pP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   var  v = nb*nb*nb;</a:t>
            </a: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      }</a:t>
            </a:r>
          </a:p>
          <a:p>
            <a:pPr>
              <a:defRPr/>
            </a:pPr>
            <a:r>
              <a:rPr lang="fr-FR" sz="2000" dirty="0">
                <a:latin typeface="+mj-lt"/>
                <a:ea typeface="Cambria Math" pitchFamily="18" charset="0"/>
                <a:cs typeface="Arial" charset="0"/>
              </a:rPr>
              <a:t>&lt;/script&gt;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43313" y="1000125"/>
            <a:ext cx="52149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latin typeface="Calibri" charset="0"/>
                <a:cs typeface="Cambria Math" charset="0"/>
              </a:rPr>
              <a:t>The variable </a:t>
            </a:r>
            <a:r>
              <a:rPr lang="en-US" sz="2000" dirty="0">
                <a:latin typeface="Calibri" charset="0"/>
                <a:cs typeface="Cambria Math" charset="0"/>
              </a:rPr>
              <a:t>'v' in this case is a local variable. If you reference elsewhere in the </a:t>
            </a:r>
            <a:r>
              <a:rPr lang="en-US" sz="2000" dirty="0" smtClean="0">
                <a:latin typeface="Calibri" charset="0"/>
                <a:cs typeface="Cambria Math" charset="0"/>
              </a:rPr>
              <a:t>script outside this function, </a:t>
            </a:r>
            <a:r>
              <a:rPr lang="en-US" sz="2000" dirty="0">
                <a:latin typeface="Calibri" charset="0"/>
                <a:cs typeface="Cambria Math" charset="0"/>
              </a:rPr>
              <a:t>this variable will be unknown to the JavaScript </a:t>
            </a:r>
            <a:r>
              <a:rPr lang="en-US" sz="2000" dirty="0" smtClean="0">
                <a:latin typeface="Calibri" charset="0"/>
                <a:cs typeface="Cambria Math" charset="0"/>
              </a:rPr>
              <a:t>interpreter.</a:t>
            </a:r>
            <a:endParaRPr lang="fr-FR" sz="2000" dirty="0">
              <a:latin typeface="Calibri" charset="0"/>
              <a:cs typeface="Cambria Math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63" y="1071563"/>
            <a:ext cx="2786062" cy="12144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63" y="2714625"/>
            <a:ext cx="2786062" cy="10001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500" y="4214813"/>
            <a:ext cx="3643313" cy="19288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43313" y="2571750"/>
            <a:ext cx="52149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 dirty="0">
                <a:latin typeface="Calibri" charset="0"/>
                <a:cs typeface="Cambria Math" charset="0"/>
              </a:rPr>
              <a:t>If the variable is declared contextually (without using the keyword '</a:t>
            </a:r>
            <a:r>
              <a:rPr lang="en-US" sz="2000" dirty="0" err="1">
                <a:latin typeface="Calibri" charset="0"/>
                <a:cs typeface="Cambria Math" charset="0"/>
              </a:rPr>
              <a:t>var</a:t>
            </a:r>
            <a:r>
              <a:rPr lang="en-US" sz="2000" dirty="0">
                <a:latin typeface="Calibri" charset="0"/>
                <a:cs typeface="Cambria Math" charset="0"/>
              </a:rPr>
              <a:t>'), </a:t>
            </a:r>
            <a:r>
              <a:rPr lang="en-US" sz="2000" dirty="0" smtClean="0">
                <a:latin typeface="Calibri" charset="0"/>
                <a:cs typeface="Cambria Math" charset="0"/>
              </a:rPr>
              <a:t>its </a:t>
            </a:r>
            <a:r>
              <a:rPr lang="en-US" sz="2000" dirty="0">
                <a:latin typeface="Calibri" charset="0"/>
                <a:cs typeface="Cambria Math" charset="0"/>
              </a:rPr>
              <a:t>scope will be </a:t>
            </a:r>
            <a:r>
              <a:rPr lang="en-US" sz="2000" dirty="0" smtClean="0">
                <a:latin typeface="Calibri" charset="0"/>
                <a:cs typeface="Cambria Math" charset="0"/>
              </a:rPr>
              <a:t>global. It can be used both inside and outside the function.</a:t>
            </a:r>
            <a:endParaRPr lang="fr-FR" sz="2000" u="sng" dirty="0">
              <a:latin typeface="Calibri" charset="0"/>
              <a:cs typeface="Cambria Math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0563" y="4286250"/>
            <a:ext cx="43576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 dirty="0">
                <a:latin typeface="Calibri" charset="0"/>
                <a:cs typeface="Cambria Math" charset="0"/>
              </a:rPr>
              <a:t>Variables declared at the beginning of the script, outside </a:t>
            </a:r>
            <a:r>
              <a:rPr lang="en-US" sz="2000" dirty="0" smtClean="0">
                <a:latin typeface="Calibri" charset="0"/>
                <a:cs typeface="Cambria Math" charset="0"/>
              </a:rPr>
              <a:t>functions </a:t>
            </a:r>
            <a:r>
              <a:rPr lang="en-US" sz="2000" dirty="0">
                <a:latin typeface="Calibri" charset="0"/>
                <a:cs typeface="Cambria Math" charset="0"/>
              </a:rPr>
              <a:t>are always global, whether declared with '</a:t>
            </a:r>
            <a:r>
              <a:rPr lang="en-US" sz="2000" dirty="0" err="1">
                <a:latin typeface="Calibri" charset="0"/>
                <a:cs typeface="Cambria Math" charset="0"/>
              </a:rPr>
              <a:t>var</a:t>
            </a:r>
            <a:r>
              <a:rPr lang="en-US" sz="2000" dirty="0">
                <a:latin typeface="Calibri" charset="0"/>
                <a:cs typeface="Cambria Math" charset="0"/>
              </a:rPr>
              <a:t>' or contextually.</a:t>
            </a:r>
            <a:endParaRPr lang="fr-FR" sz="2000" dirty="0">
              <a:latin typeface="Calibri" charset="0"/>
              <a:cs typeface="Cambria Math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Fonctions pour l'objet "Array"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38E085-FBD8-8D49-9356-24A2FD26F41B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45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625" y="1220788"/>
          <a:ext cx="8405813" cy="4829174"/>
        </p:xfrm>
        <a:graphic>
          <a:graphicData uri="http://schemas.openxmlformats.org/drawingml/2006/table">
            <a:tbl>
              <a:tblPr/>
              <a:tblGrid>
                <a:gridCol w="1497013"/>
                <a:gridCol w="6908800"/>
              </a:tblGrid>
              <a:tr h="541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Méthode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Description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1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sort()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Trier alphabétiquement des éléments du tableau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41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reverse()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Inverser les éléments du tableau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41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push(…)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Insérer quelques nouveaux éléments dans le tableau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41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pop()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Supprimer et retourner le dernier élément du tableau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188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toString()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Retourner une chaîne de caractères contenant les valeurs de tous les éléments du tableau, séparées par le virgule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933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…Etc.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Cambria Math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Fonctions pour l'objet "Math"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C6B988-C0CC-DD43-B185-A7E21E8F899D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46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8125" y="1000125"/>
          <a:ext cx="8691563" cy="5572125"/>
        </p:xfrm>
        <a:graphic>
          <a:graphicData uri="http://schemas.openxmlformats.org/drawingml/2006/table">
            <a:tbl>
              <a:tblPr/>
              <a:tblGrid>
                <a:gridCol w="2190750"/>
                <a:gridCol w="6500813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Méthode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abs(val)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Retourne la valeur absolue d'une valeur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ceil(val)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ceil(5.14)= 6;                 ceil(5.5)= 6;                   ceil(5.74)= 6;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exp(val)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Retourne la valeur exponentielle d'une valeur donnée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floor(val)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floor(5.14)= 5;               floor(5.5)= 5;               floor(5.74)= 5;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round(val)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round(5.14)= 5;            round(5.5)= 6;             round(5.74)= 6;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cos(val), sin(val), acos(val), asin(val), tan(val)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Cambria Math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log(val)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Logarithme de base </a:t>
                      </a: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e 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d'une valeur entrée</a:t>
                      </a:r>
                      <a:endParaRPr kumimoji="0" lang="fr-F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Cambria Math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sqrt(val)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Racine carrée d'une valeur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random()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Retourne une valeur aléatoire entre 0 et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max(val1, val2)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Trouver la valeur max entre 2 valeurs données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min(val1, val2)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Trouver la valeur min entre 2 valeurs données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pow(val1, val2)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Retourne une valeur (val1</a:t>
                      </a:r>
                      <a:r>
                        <a:rPr kumimoji="0" lang="fr-F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val2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Fonctions pour l'objet "String"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FA15A4-5ABA-C44B-9CBA-99FC38C31F40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47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99480"/>
              </p:ext>
            </p:extLst>
          </p:nvPr>
        </p:nvGraphicFramePr>
        <p:xfrm>
          <a:off x="357188" y="1214438"/>
          <a:ext cx="8215312" cy="5486400"/>
        </p:xfrm>
        <a:graphic>
          <a:graphicData uri="http://schemas.openxmlformats.org/drawingml/2006/table">
            <a:tbl>
              <a:tblPr/>
              <a:tblGrid>
                <a:gridCol w="3929062"/>
                <a:gridCol w="428625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Méthode (valeur)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Méthode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(caractéristique d'affichage)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charAt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(position)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anchor(nom_a_donner)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indexOf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(sous-chaîne,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start_position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big(), bold()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lastIndexOf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(sous-</a:t>
                      </a: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chaîne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,start_position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blink()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substring(position1, position2)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fixed()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toLowerCase()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italics()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toUpperCase()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link(URL)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toUpperCase()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small()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Cambria Math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strike()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sub()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sup()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fontsize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(Size)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Fonctions pour l'objet "Date"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19F770-DF92-7841-97C4-716CCC02B4BC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48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125" y="1057275"/>
          <a:ext cx="8929688" cy="5178428"/>
        </p:xfrm>
        <a:graphic>
          <a:graphicData uri="http://schemas.openxmlformats.org/drawingml/2006/table">
            <a:tbl>
              <a:tblPr/>
              <a:tblGrid>
                <a:gridCol w="2128838"/>
                <a:gridCol w="6800850"/>
              </a:tblGrid>
              <a:tr h="514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Méthode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Description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01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getDay()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Retourner un nombre entier représentant le jour de la semaine.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0: Dimanche, 1: Lundi, 2: Mardi, 3: Mercredi, ……, 6: Samedi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getHours()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Retourner l'heure d'un objet "Date"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getMinutes()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Retourner les minutes d'un objet "Date"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getSeconds()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Retourner les secondes d'un objet "Date"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getTime()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Retourner un nombre d'entier en millisecondes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getMonth()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Retourner le mois d'un objet "Date"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getYear()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Retourner l'année d'un objet "Date"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setDate(Day)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Initialiser le jour à un objet "Date"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setMonth(Month)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Initialiser le mois à un objet "Date"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setYear(Year)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Initialiser l'année à un objet "Date"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setTime(ms)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mbria Math" charset="0"/>
                        </a:rPr>
                        <a:t>Initialiser le temps (milliseconde) à un objet.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Sommaire</a:t>
            </a:r>
          </a:p>
        </p:txBody>
      </p:sp>
      <p:sp>
        <p:nvSpPr>
          <p:cNvPr id="16386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>
                <a:latin typeface="Calibri" charset="0"/>
              </a:rPr>
              <a:t>Introduction to </a:t>
            </a:r>
            <a:r>
              <a:rPr lang="en-GB" sz="3200" dirty="0" smtClean="0">
                <a:latin typeface="Calibri" charset="0"/>
              </a:rPr>
              <a:t>JavaScript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Data </a:t>
            </a:r>
            <a:r>
              <a:rPr lang="en-GB" sz="3200" dirty="0">
                <a:latin typeface="Calibri" charset="0"/>
              </a:rPr>
              <a:t>type and Syntax </a:t>
            </a:r>
            <a:endParaRPr lang="en-GB" sz="3200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Operation </a:t>
            </a:r>
            <a:r>
              <a:rPr lang="en-GB" sz="3200" dirty="0">
                <a:latin typeface="Calibri" charset="0"/>
              </a:rPr>
              <a:t>and Control structure </a:t>
            </a:r>
            <a:endParaRPr lang="en-GB" sz="3200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Object </a:t>
            </a:r>
            <a:r>
              <a:rPr lang="en-GB" sz="3200" dirty="0">
                <a:latin typeface="Calibri" charset="0"/>
              </a:rPr>
              <a:t>and </a:t>
            </a:r>
            <a:r>
              <a:rPr lang="en-GB" sz="3200" dirty="0" smtClean="0">
                <a:latin typeface="Calibri" charset="0"/>
              </a:rPr>
              <a:t>Array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Functions</a:t>
            </a:r>
            <a:endParaRPr lang="en-GB" sz="3200" dirty="0">
              <a:latin typeface="Calibri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DOM </a:t>
            </a:r>
            <a:r>
              <a:rPr lang="en-GB" sz="3200" dirty="0">
                <a:latin typeface="Calibri" charset="0"/>
              </a:rPr>
              <a:t>(Document Object Model)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Events</a:t>
            </a: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Conclusion</a:t>
            </a:r>
          </a:p>
        </p:txBody>
      </p:sp>
      <p:sp>
        <p:nvSpPr>
          <p:cNvPr id="16387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E262E6-5687-E445-A5B0-4C30153C6F84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49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520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latin typeface="Calibri" charset="0"/>
              </a:rPr>
              <a:t>JavaScript Avantages</a:t>
            </a:r>
          </a:p>
        </p:txBody>
      </p:sp>
      <p:sp>
        <p:nvSpPr>
          <p:cNvPr id="2253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>
                <a:latin typeface="Calibri" charset="0"/>
                <a:cs typeface="Cambria Math" charset="0"/>
              </a:rPr>
              <a:t>JavaScript code is embedded directly into the HTML document (or in another file. 'Js')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>
                <a:latin typeface="Calibri" charset="0"/>
                <a:cs typeface="Cambria Math" charset="0"/>
              </a:rPr>
              <a:t>Is quick to load and simple enough to understand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>
                <a:latin typeface="Calibri" charset="0"/>
                <a:cs typeface="Cambria Math" charset="0"/>
              </a:rPr>
              <a:t>Make your web pages comes to live, more attractive and interactive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>
                <a:latin typeface="Calibri" charset="0"/>
                <a:cs typeface="Cambria Math" charset="0"/>
              </a:rPr>
              <a:t>Manipulate information quickly at the client side before submitting to server (check data types: integer, string, date, ...)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>
                <a:latin typeface="Calibri" charset="0"/>
                <a:cs typeface="Cambria Math" charset="0"/>
              </a:rPr>
              <a:t>Is reusable (functions, ...)</a:t>
            </a:r>
            <a:endParaRPr lang="fr-FR">
              <a:latin typeface="Calibri" charset="0"/>
            </a:endParaRPr>
          </a:p>
        </p:txBody>
      </p:sp>
      <p:sp>
        <p:nvSpPr>
          <p:cNvPr id="22531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D5C616-D420-A841-BEB4-989E3388D739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DOM (Document Object Model)</a:t>
            </a:r>
          </a:p>
        </p:txBody>
      </p:sp>
      <p:sp>
        <p:nvSpPr>
          <p:cNvPr id="808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E89FF2-7848-0C40-AFE3-59FB6A585D5D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50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sp>
        <p:nvSpPr>
          <p:cNvPr id="29" name="TextBox 28"/>
          <p:cNvSpPr txBox="1"/>
          <p:nvPr/>
        </p:nvSpPr>
        <p:spPr>
          <a:xfrm>
            <a:off x="467544" y="1412776"/>
            <a:ext cx="8352928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The Document Object Model (DOM) is an application programming 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interface (API) for valid HTML and well-formed XML documents. It defines the logical structure of documents and the way a document is accessed and manipulated. </a:t>
            </a:r>
          </a:p>
          <a:p>
            <a:pPr algn="just"/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 algn="just">
              <a:buFont typeface="Wingdings" charset="2"/>
              <a:buChar char="§"/>
            </a:pPr>
            <a:r>
              <a:rPr lang="en-US" sz="2200" dirty="0">
                <a:latin typeface="Calibri"/>
                <a:cs typeface="Calibri"/>
              </a:rPr>
              <a:t>With the </a:t>
            </a:r>
            <a:r>
              <a:rPr lang="en-US" sz="2200" dirty="0" smtClean="0">
                <a:latin typeface="Calibri"/>
                <a:cs typeface="Calibri"/>
              </a:rPr>
              <a:t>DOM, </a:t>
            </a:r>
            <a:r>
              <a:rPr lang="en-US" sz="2200" dirty="0">
                <a:latin typeface="Calibri"/>
                <a:cs typeface="Calibri"/>
              </a:rPr>
              <a:t>programmers can build documents, navigate their structure, and add, modify, or delete </a:t>
            </a:r>
            <a:r>
              <a:rPr lang="en-US" sz="2200" dirty="0" smtClean="0">
                <a:latin typeface="Calibri"/>
                <a:cs typeface="Calibri"/>
              </a:rPr>
              <a:t>elements, content,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dirty="0" smtClean="0">
                <a:latin typeface="Calibri"/>
                <a:cs typeface="Calibri"/>
              </a:rPr>
              <a:t>nything </a:t>
            </a:r>
            <a:r>
              <a:rPr lang="en-US" sz="2200" dirty="0">
                <a:latin typeface="Calibri"/>
                <a:cs typeface="Calibri"/>
              </a:rPr>
              <a:t>found in an HTML or XML </a:t>
            </a:r>
            <a:r>
              <a:rPr lang="en-US" sz="2200" dirty="0" smtClean="0">
                <a:latin typeface="Calibri"/>
                <a:cs typeface="Calibri"/>
              </a:rPr>
              <a:t>document can be accessed. </a:t>
            </a:r>
          </a:p>
          <a:p>
            <a:pPr marL="342900" indent="-342900" algn="just">
              <a:buFont typeface="Wingdings" charset="2"/>
              <a:buChar char="§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 algn="just">
              <a:buFont typeface="Wingdings" charset="2"/>
              <a:buChar char="§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DOM provides a </a:t>
            </a: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standard programming interface that can be used in a wide variety of environments 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and applications. It is designed to be used with any programming languages.</a:t>
            </a:r>
            <a:endParaRPr lang="en-US" sz="2200" dirty="0">
              <a:solidFill>
                <a:srgbClr val="000000"/>
              </a:solidFill>
              <a:latin typeface="Calibri"/>
              <a:cs typeface="Calibri"/>
              <a:hlinkClick r:id="rId2"/>
            </a:endParaRPr>
          </a:p>
          <a:p>
            <a:pPr algn="just"/>
            <a:endParaRPr lang="en-US" sz="2200" dirty="0" smtClean="0">
              <a:solidFill>
                <a:srgbClr val="000000"/>
              </a:solidFill>
              <a:latin typeface="Calibri"/>
              <a:cs typeface="Calibri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13156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DOM (Document Object Model)</a:t>
            </a:r>
          </a:p>
        </p:txBody>
      </p:sp>
      <p:sp>
        <p:nvSpPr>
          <p:cNvPr id="808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E89FF2-7848-0C40-AFE3-59FB6A585D5D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51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grpSp>
        <p:nvGrpSpPr>
          <p:cNvPr id="20" name="Group 19"/>
          <p:cNvGrpSpPr/>
          <p:nvPr/>
        </p:nvGrpSpPr>
        <p:grpSpPr>
          <a:xfrm>
            <a:off x="1043609" y="1484784"/>
            <a:ext cx="6757128" cy="3677801"/>
            <a:chOff x="1062078" y="1412776"/>
            <a:chExt cx="6329439" cy="3270035"/>
          </a:xfrm>
        </p:grpSpPr>
        <p:sp>
          <p:nvSpPr>
            <p:cNvPr id="2" name="Rounded Rectangle 1"/>
            <p:cNvSpPr/>
            <p:nvPr/>
          </p:nvSpPr>
          <p:spPr>
            <a:xfrm>
              <a:off x="2954209" y="1412776"/>
              <a:ext cx="2304256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 DOM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087261" y="3890723"/>
              <a:ext cx="2304256" cy="79208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 DOM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2078" y="3861048"/>
              <a:ext cx="2304256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XML DOM</a:t>
              </a:r>
              <a:endParaRPr lang="en-US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95736" y="3068960"/>
              <a:ext cx="40324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195736" y="3068960"/>
              <a:ext cx="0" cy="7920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28184" y="3068960"/>
              <a:ext cx="0" cy="7920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139952" y="2206317"/>
              <a:ext cx="0" cy="8626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084168" y="1484784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efines </a:t>
            </a:r>
            <a:r>
              <a:rPr lang="en-US" sz="1600" dirty="0"/>
              <a:t>the </a:t>
            </a:r>
            <a:r>
              <a:rPr lang="en-US" sz="1600" dirty="0" smtClean="0"/>
              <a:t>core feature that can access to both XML and HTML doc. 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51520" y="5445224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Core feature + XML feature that can access to only XML doc 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076056" y="551723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Core feature + HTML feature that can access to only HTML doc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387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" charset="0"/>
              </a:rPr>
              <a:t>HTML DOM TREE</a:t>
            </a:r>
            <a:endParaRPr lang="fr-FR" dirty="0">
              <a:latin typeface="Calibri" charset="0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dirty="0">
                <a:latin typeface="Calibri" charset="0"/>
              </a:rPr>
              <a:t>For DOM,  every element that appear in the browser are treated as object and </a:t>
            </a:r>
            <a:r>
              <a:rPr lang="en-US" dirty="0"/>
              <a:t>When a web page is loaded, the browser creates a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 of the </a:t>
            </a:r>
            <a:r>
              <a:rPr lang="en-US" dirty="0" smtClean="0"/>
              <a:t>page and constructed </a:t>
            </a:r>
            <a:r>
              <a:rPr lang="en-US" dirty="0"/>
              <a:t>as a tree of </a:t>
            </a:r>
            <a:r>
              <a:rPr lang="en-US" b="1" dirty="0"/>
              <a:t>Objects</a:t>
            </a:r>
            <a:r>
              <a:rPr lang="en-US" dirty="0" smtClean="0"/>
              <a:t>:</a:t>
            </a:r>
            <a:endParaRPr lang="en-US" dirty="0">
              <a:latin typeface="Calibri" charset="0"/>
            </a:endParaRPr>
          </a:p>
          <a:p>
            <a:pPr algn="just">
              <a:spcBef>
                <a:spcPct val="0"/>
              </a:spcBef>
            </a:pPr>
            <a:r>
              <a:rPr lang="en-US" dirty="0"/>
              <a:t>The most </a:t>
            </a:r>
            <a:r>
              <a:rPr lang="en-US" dirty="0" smtClean="0"/>
              <a:t>common type of </a:t>
            </a:r>
            <a:r>
              <a:rPr lang="en-US" dirty="0"/>
              <a:t>nodes </a:t>
            </a:r>
            <a:r>
              <a:rPr lang="en-US" dirty="0" smtClean="0"/>
              <a:t>in HTML </a:t>
            </a:r>
            <a:r>
              <a:rPr lang="en-US" dirty="0"/>
              <a:t>documents </a:t>
            </a:r>
            <a:r>
              <a:rPr lang="en-US" dirty="0" smtClean="0"/>
              <a:t>are: </a:t>
            </a:r>
          </a:p>
          <a:p>
            <a:pPr lvl="1" algn="just"/>
            <a:r>
              <a:rPr lang="pl-PL" sz="2000" b="1" dirty="0" err="1" smtClean="0"/>
              <a:t>Document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node</a:t>
            </a:r>
            <a:r>
              <a:rPr lang="pl-PL" sz="2000" dirty="0" smtClean="0"/>
              <a:t>: </a:t>
            </a:r>
            <a:r>
              <a:rPr lang="en-US" sz="2000" dirty="0" smtClean="0"/>
              <a:t>Represents </a:t>
            </a:r>
            <a:r>
              <a:rPr lang="en-US" sz="2000" dirty="0"/>
              <a:t>the entire document (the root-node of the DOM </a:t>
            </a:r>
            <a:r>
              <a:rPr lang="en-US" sz="2000" dirty="0" smtClean="0"/>
              <a:t>tree, “</a:t>
            </a:r>
            <a:r>
              <a:rPr lang="en-US" sz="2000" dirty="0" err="1" smtClean="0"/>
              <a:t>window.document</a:t>
            </a:r>
            <a:r>
              <a:rPr lang="en-US" sz="2000" dirty="0" smtClean="0"/>
              <a:t>”)</a:t>
            </a:r>
          </a:p>
          <a:p>
            <a:pPr lvl="1" algn="just"/>
            <a:r>
              <a:rPr lang="en-US" sz="2000" b="1" dirty="0" smtClean="0"/>
              <a:t>Element node</a:t>
            </a:r>
            <a:r>
              <a:rPr lang="en-US" sz="2000" dirty="0" smtClean="0"/>
              <a:t>: </a:t>
            </a:r>
            <a:r>
              <a:rPr lang="en-US" sz="2000" dirty="0"/>
              <a:t>Represents an </a:t>
            </a:r>
            <a:r>
              <a:rPr lang="en-US" sz="2000" dirty="0" smtClean="0"/>
              <a:t>element in the document </a:t>
            </a:r>
            <a:r>
              <a:rPr lang="en-US" sz="2000" dirty="0"/>
              <a:t>(e.g. &lt;body&gt;, &lt;a&gt;, </a:t>
            </a:r>
            <a:r>
              <a:rPr lang="en-US" sz="2000" dirty="0" smtClean="0"/>
              <a:t>&lt;</a:t>
            </a:r>
            <a:r>
              <a:rPr lang="en-US" sz="2000" dirty="0"/>
              <a:t>h1&gt; etc...)</a:t>
            </a:r>
          </a:p>
          <a:p>
            <a:pPr lvl="1" algn="just"/>
            <a:r>
              <a:rPr lang="en-US" sz="2000" b="1" dirty="0" smtClean="0"/>
              <a:t>Attribute node</a:t>
            </a:r>
            <a:r>
              <a:rPr lang="en-US" sz="2000" dirty="0" smtClean="0"/>
              <a:t>: </a:t>
            </a:r>
            <a:r>
              <a:rPr lang="en-US" sz="2000" dirty="0"/>
              <a:t>Represents an attribute</a:t>
            </a:r>
            <a:r>
              <a:rPr lang="en-US" sz="2000" dirty="0" smtClean="0"/>
              <a:t> </a:t>
            </a:r>
            <a:r>
              <a:rPr lang="en-US" sz="2000" dirty="0"/>
              <a:t>(e.g. class="</a:t>
            </a:r>
            <a:r>
              <a:rPr lang="en-US" sz="2000" dirty="0" err="1"/>
              <a:t>funEdges</a:t>
            </a:r>
            <a:r>
              <a:rPr lang="en-US" sz="2000" dirty="0"/>
              <a:t>")</a:t>
            </a:r>
          </a:p>
          <a:p>
            <a:pPr lvl="1" algn="just"/>
            <a:r>
              <a:rPr lang="en-US" sz="2000" b="1" dirty="0" smtClean="0"/>
              <a:t>Text node </a:t>
            </a:r>
            <a:r>
              <a:rPr lang="en-US" sz="2000" dirty="0" smtClean="0"/>
              <a:t>: represent text </a:t>
            </a:r>
            <a:r>
              <a:rPr lang="en-US" sz="2000" dirty="0"/>
              <a:t>characters </a:t>
            </a:r>
            <a:r>
              <a:rPr lang="en-US" sz="2000" dirty="0" smtClean="0"/>
              <a:t>between tag in </a:t>
            </a:r>
            <a:r>
              <a:rPr lang="en-US" sz="2000" dirty="0"/>
              <a:t>an html document including carriage returns and white </a:t>
            </a:r>
            <a:r>
              <a:rPr lang="en-US" sz="2000" dirty="0" smtClean="0"/>
              <a:t>space</a:t>
            </a:r>
          </a:p>
          <a:p>
            <a:pPr algn="just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389600-915D-1543-BB7F-67F048724926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52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charset="0"/>
              </a:rPr>
              <a:t>Accès à un élément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We access to an element by giving the full path </a:t>
            </a:r>
            <a:r>
              <a:rPr lang="en-US" dirty="0">
                <a:latin typeface="Calibri" charset="0"/>
              </a:rPr>
              <a:t>of the object from the outermost containing the referenced object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lvl="1" algn="just">
              <a:spcBef>
                <a:spcPct val="0"/>
              </a:spcBef>
            </a:pPr>
            <a:r>
              <a:rPr lang="en-US" sz="2000" dirty="0">
                <a:latin typeface="Calibri" charset="0"/>
              </a:rPr>
              <a:t>Example: to reach </a:t>
            </a:r>
            <a:r>
              <a:rPr lang="en-US" sz="2000" dirty="0" smtClean="0">
                <a:latin typeface="Calibri" charset="0"/>
              </a:rPr>
              <a:t>the element checkbox, </a:t>
            </a:r>
            <a:r>
              <a:rPr lang="en-US" sz="2000" dirty="0">
                <a:latin typeface="Calibri" charset="0"/>
              </a:rPr>
              <a:t>inside a form, </a:t>
            </a:r>
            <a:r>
              <a:rPr lang="en-US" sz="2000" dirty="0" smtClean="0">
                <a:latin typeface="Calibri" charset="0"/>
              </a:rPr>
              <a:t>we must access by the hierarchy as below: </a:t>
            </a:r>
            <a:endParaRPr lang="fr-FR" dirty="0">
              <a:latin typeface="Calibri" charset="0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389600-915D-1543-BB7F-67F048724926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53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1115616" y="3212976"/>
            <a:ext cx="6984776" cy="2808312"/>
            <a:chOff x="928662" y="4714884"/>
            <a:chExt cx="7000924" cy="178595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28662" y="4714884"/>
              <a:ext cx="1570886" cy="428189"/>
            </a:xfrm>
            <a:prstGeom prst="rect">
              <a:avLst/>
            </a:prstGeom>
            <a:gradFill rotWithShape="1">
              <a:gsLst>
                <a:gs pos="0">
                  <a:srgbClr val="FFA2A1"/>
                </a:gs>
                <a:gs pos="35001">
                  <a:srgbClr val="FFBEBD"/>
                </a:gs>
                <a:gs pos="100000">
                  <a:srgbClr val="FFE5E5"/>
                </a:gs>
              </a:gsLst>
              <a:lin ang="162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fr-FR" dirty="0" err="1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window</a:t>
              </a:r>
              <a:endParaRPr lang="fr-FR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15626" y="5143073"/>
              <a:ext cx="1570887" cy="428189"/>
            </a:xfrm>
            <a:prstGeom prst="rect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fr-FR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document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00429" y="5644456"/>
              <a:ext cx="1570887" cy="428189"/>
            </a:xfrm>
            <a:prstGeom prst="rect">
              <a:avLst/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fr-FR" dirty="0" err="1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forms</a:t>
              </a:r>
              <a:endParaRPr lang="fr-FR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358699" y="6072645"/>
              <a:ext cx="1570887" cy="428189"/>
            </a:xfrm>
            <a:prstGeom prst="rect">
              <a:avLst/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fr-FR" dirty="0" err="1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checkbox</a:t>
              </a:r>
              <a:endParaRPr lang="fr-FR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0" name="Shape 9"/>
            <p:cNvCxnSpPr>
              <a:stCxn id="6" idx="2"/>
              <a:endCxn id="7" idx="1"/>
            </p:cNvCxnSpPr>
            <p:nvPr/>
          </p:nvCxnSpPr>
          <p:spPr>
            <a:xfrm rot="16200000" flipH="1">
              <a:off x="2108358" y="4749900"/>
              <a:ext cx="214094" cy="100044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hape 10"/>
            <p:cNvCxnSpPr>
              <a:stCxn id="7" idx="2"/>
              <a:endCxn id="8" idx="1"/>
            </p:cNvCxnSpPr>
            <p:nvPr/>
          </p:nvCxnSpPr>
          <p:spPr>
            <a:xfrm rot="16200000" flipH="1">
              <a:off x="3856564" y="5214686"/>
              <a:ext cx="287289" cy="100044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8" idx="2"/>
              <a:endCxn id="9" idx="1"/>
            </p:cNvCxnSpPr>
            <p:nvPr/>
          </p:nvCxnSpPr>
          <p:spPr>
            <a:xfrm rot="16200000" flipH="1">
              <a:off x="5715778" y="5643819"/>
              <a:ext cx="214094" cy="107174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64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charset="0"/>
              </a:rPr>
              <a:t>Accès à un élément</a:t>
            </a:r>
          </a:p>
        </p:txBody>
      </p:sp>
      <p:sp>
        <p:nvSpPr>
          <p:cNvPr id="808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E89FF2-7848-0C40-AFE3-59FB6A585D5D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54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t="1097" r="79283" b="64375"/>
          <a:stretch>
            <a:fillRect/>
          </a:stretch>
        </p:blipFill>
        <p:spPr bwMode="auto">
          <a:xfrm>
            <a:off x="214313" y="928688"/>
            <a:ext cx="2428875" cy="2620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t="1097" r="79283" b="64375"/>
          <a:stretch>
            <a:fillRect/>
          </a:stretch>
        </p:blipFill>
        <p:spPr bwMode="auto">
          <a:xfrm>
            <a:off x="214313" y="3724275"/>
            <a:ext cx="2428875" cy="2620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t="1097" r="79283" b="64375"/>
          <a:stretch>
            <a:fillRect/>
          </a:stretch>
        </p:blipFill>
        <p:spPr bwMode="auto">
          <a:xfrm>
            <a:off x="4714875" y="950913"/>
            <a:ext cx="2428875" cy="2620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t="1097" r="79283" b="64375"/>
          <a:stretch>
            <a:fillRect/>
          </a:stretch>
        </p:blipFill>
        <p:spPr bwMode="auto">
          <a:xfrm>
            <a:off x="4714875" y="3665538"/>
            <a:ext cx="2428875" cy="2620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2875" y="857250"/>
            <a:ext cx="2571750" cy="2786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00375" y="1928813"/>
            <a:ext cx="1468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r-FR" sz="1800">
                <a:latin typeface="Cambria Math" charset="0"/>
              </a:rPr>
              <a:t>Objet fenêtre</a:t>
            </a:r>
          </a:p>
          <a:p>
            <a:pPr algn="ctr" eaLnBrk="1" hangingPunct="1"/>
            <a:r>
              <a:rPr lang="fr-FR" sz="1800">
                <a:latin typeface="Cambria Math" charset="0"/>
              </a:rPr>
              <a:t>'window'</a:t>
            </a: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2714625" y="2249488"/>
            <a:ext cx="285750" cy="31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14875" y="1987550"/>
            <a:ext cx="2286000" cy="13335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286625" y="2487613"/>
            <a:ext cx="1865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1800">
                <a:latin typeface="Cambria Math" charset="0"/>
              </a:rPr>
              <a:t>Objet 'document'</a:t>
            </a: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7000875" y="2643188"/>
            <a:ext cx="357188" cy="11112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0988" y="4795838"/>
            <a:ext cx="2152650" cy="12557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28938" y="5257800"/>
            <a:ext cx="1814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r-FR" sz="1800">
                <a:latin typeface="Cambria Math" charset="0"/>
              </a:rPr>
              <a:t>Objet formulaire</a:t>
            </a:r>
          </a:p>
          <a:p>
            <a:pPr algn="ctr" eaLnBrk="1" hangingPunct="1"/>
            <a:r>
              <a:rPr lang="fr-FR" sz="1800">
                <a:latin typeface="Cambria Math" charset="0"/>
              </a:rPr>
              <a:t>'forms'</a:t>
            </a: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2433638" y="5413375"/>
            <a:ext cx="423862" cy="11113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429500" y="4724400"/>
            <a:ext cx="1497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1800">
                <a:latin typeface="Cambria Math" charset="0"/>
              </a:rPr>
              <a:t>Objet textbox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29500" y="5165725"/>
            <a:ext cx="163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1800">
                <a:latin typeface="Cambria Math" charset="0"/>
              </a:rPr>
              <a:t>Objet radiobox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429500" y="5653088"/>
            <a:ext cx="1468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1800">
                <a:latin typeface="Cambria Math" charset="0"/>
              </a:rPr>
              <a:t>Objet bouton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65675" y="4737100"/>
            <a:ext cx="2143125" cy="5476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773613" y="5308600"/>
            <a:ext cx="2143125" cy="2143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786313" y="5665788"/>
            <a:ext cx="2143125" cy="3571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24" name="Straight Arrow Connector 23"/>
          <p:cNvCxnSpPr>
            <a:stCxn id="21" idx="3"/>
            <a:endCxn id="18" idx="1"/>
          </p:cNvCxnSpPr>
          <p:nvPr/>
        </p:nvCxnSpPr>
        <p:spPr>
          <a:xfrm flipV="1">
            <a:off x="6908800" y="4910138"/>
            <a:ext cx="520700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3"/>
            <a:endCxn id="19" idx="1"/>
          </p:cNvCxnSpPr>
          <p:nvPr/>
        </p:nvCxnSpPr>
        <p:spPr>
          <a:xfrm flipV="1">
            <a:off x="6916738" y="5349875"/>
            <a:ext cx="512762" cy="6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20" idx="1"/>
          </p:cNvCxnSpPr>
          <p:nvPr/>
        </p:nvCxnSpPr>
        <p:spPr>
          <a:xfrm flipV="1">
            <a:off x="6929438" y="5838825"/>
            <a:ext cx="500062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4313" y="4749800"/>
            <a:ext cx="2286000" cy="13335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  <p:bldP spid="15" grpId="0" animBg="1"/>
      <p:bldP spid="16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DOM</a:t>
            </a:r>
          </a:p>
        </p:txBody>
      </p:sp>
      <p:sp>
        <p:nvSpPr>
          <p:cNvPr id="82947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85680F-3472-D74F-9331-F5DC8E31077A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55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4313" y="714375"/>
            <a:ext cx="1285875" cy="428625"/>
          </a:xfrm>
          <a:prstGeom prst="rect">
            <a:avLst/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rPr>
              <a:t>Window</a:t>
            </a:r>
            <a:endParaRPr lang="fr-FR" dirty="0">
              <a:solidFill>
                <a:schemeClr val="dk1"/>
              </a:solidFill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2857500" y="1785938"/>
            <a:ext cx="2286000" cy="3286125"/>
            <a:chOff x="2857488" y="1785926"/>
            <a:chExt cx="2286016" cy="3286148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571868" y="4643446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err="1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forms</a:t>
              </a:r>
              <a:endParaRPr lang="fr-FR" dirty="0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endParaRPr>
            </a:p>
          </p:txBody>
        </p:sp>
        <p:cxnSp>
          <p:nvCxnSpPr>
            <p:cNvPr id="20" name="Shape 19"/>
            <p:cNvCxnSpPr>
              <a:stCxn id="11" idx="3"/>
              <a:endCxn id="12" idx="1"/>
            </p:cNvCxnSpPr>
            <p:nvPr/>
          </p:nvCxnSpPr>
          <p:spPr>
            <a:xfrm>
              <a:off x="2857488" y="4857759"/>
              <a:ext cx="71438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571868" y="4071942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links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571868" y="3500438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applets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571868" y="2928934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err="1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anchors</a:t>
              </a:r>
              <a:endParaRPr lang="fr-FR" dirty="0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571868" y="2357430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err="1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layers</a:t>
              </a:r>
              <a:endParaRPr lang="fr-FR" dirty="0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571868" y="1785926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images</a:t>
              </a:r>
            </a:p>
          </p:txBody>
        </p:sp>
        <p:cxnSp>
          <p:nvCxnSpPr>
            <p:cNvPr id="57" name="Elbow Connector 56"/>
            <p:cNvCxnSpPr>
              <a:stCxn id="11" idx="3"/>
              <a:endCxn id="53" idx="1"/>
            </p:cNvCxnSpPr>
            <p:nvPr/>
          </p:nvCxnSpPr>
          <p:spPr>
            <a:xfrm flipV="1">
              <a:off x="2857488" y="2000239"/>
              <a:ext cx="714380" cy="285752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52" idx="1"/>
            </p:cNvCxnSpPr>
            <p:nvPr/>
          </p:nvCxnSpPr>
          <p:spPr>
            <a:xfrm>
              <a:off x="3214679" y="2571743"/>
              <a:ext cx="3571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/>
            <p:nvPr/>
          </p:nvCxnSpPr>
          <p:spPr>
            <a:xfrm>
              <a:off x="3214679" y="3143247"/>
              <a:ext cx="357189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>
              <a:off x="3214679" y="3714751"/>
              <a:ext cx="357189" cy="317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/>
            <p:nvPr/>
          </p:nvCxnSpPr>
          <p:spPr>
            <a:xfrm>
              <a:off x="3214679" y="4286255"/>
              <a:ext cx="357189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7858125" y="4286250"/>
            <a:ext cx="1143000" cy="428625"/>
          </a:xfrm>
          <a:prstGeom prst="rect">
            <a:avLst/>
          </a:pr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16200000" scaled="1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rPr>
              <a:t>options</a:t>
            </a:r>
          </a:p>
        </p:txBody>
      </p:sp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5143500" y="285750"/>
            <a:ext cx="2714625" cy="6143625"/>
            <a:chOff x="5143504" y="285728"/>
            <a:chExt cx="2714644" cy="6143668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929323" y="285728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err="1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button</a:t>
              </a:r>
              <a:endParaRPr lang="fr-FR" dirty="0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endParaRPr>
            </a:p>
          </p:txBody>
        </p:sp>
        <p:cxnSp>
          <p:nvCxnSpPr>
            <p:cNvPr id="22" name="Shape 21"/>
            <p:cNvCxnSpPr>
              <a:stCxn id="12" idx="3"/>
              <a:endCxn id="13" idx="1"/>
            </p:cNvCxnSpPr>
            <p:nvPr/>
          </p:nvCxnSpPr>
          <p:spPr>
            <a:xfrm flipV="1">
              <a:off x="5143504" y="500043"/>
              <a:ext cx="785819" cy="435771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5929323" y="3714752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reset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5929323" y="3143248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radio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5929323" y="2571744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err="1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password</a:t>
              </a:r>
              <a:endParaRPr lang="fr-FR" dirty="0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5929323" y="2000240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err="1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hidden</a:t>
              </a:r>
              <a:endParaRPr lang="fr-FR" dirty="0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929323" y="1428736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err="1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fileupload</a:t>
              </a:r>
              <a:endParaRPr lang="fr-FR" dirty="0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929323" y="857232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err="1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checkbox</a:t>
              </a:r>
              <a:endParaRPr lang="fr-FR" dirty="0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endParaRP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5929323" y="5429264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err="1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text</a:t>
              </a:r>
              <a:endParaRPr lang="fr-FR" dirty="0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endParaRP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929323" y="4857760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err="1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submit</a:t>
              </a:r>
              <a:endParaRPr lang="fr-FR" dirty="0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5929323" y="4286256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select</a:t>
              </a: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5929323" y="6000768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err="1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textarea</a:t>
              </a:r>
              <a:endParaRPr lang="fr-FR" dirty="0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endParaRPr>
            </a:p>
          </p:txBody>
        </p:sp>
        <p:cxnSp>
          <p:nvCxnSpPr>
            <p:cNvPr id="98" name="Elbow Connector 97"/>
            <p:cNvCxnSpPr>
              <a:stCxn id="12" idx="3"/>
              <a:endCxn id="96" idx="1"/>
            </p:cNvCxnSpPr>
            <p:nvPr/>
          </p:nvCxnSpPr>
          <p:spPr>
            <a:xfrm>
              <a:off x="5143504" y="4857760"/>
              <a:ext cx="785819" cy="135732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>
              <a:off x="5538795" y="1069958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/>
            <p:nvPr/>
          </p:nvCxnSpPr>
          <p:spPr>
            <a:xfrm>
              <a:off x="5534032" y="1641462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/>
            <p:nvPr/>
          </p:nvCxnSpPr>
          <p:spPr>
            <a:xfrm>
              <a:off x="5534032" y="2212966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/>
            <p:nvPr/>
          </p:nvCxnSpPr>
          <p:spPr>
            <a:xfrm>
              <a:off x="5534032" y="2797171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>
              <a:off x="5538795" y="3343274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/>
            <p:nvPr/>
          </p:nvCxnSpPr>
          <p:spPr>
            <a:xfrm>
              <a:off x="5534032" y="3914778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/>
            <p:nvPr/>
          </p:nvCxnSpPr>
          <p:spPr>
            <a:xfrm>
              <a:off x="5534032" y="4486282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/>
            <p:nvPr/>
          </p:nvCxnSpPr>
          <p:spPr>
            <a:xfrm>
              <a:off x="5534032" y="5070486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/>
            <p:nvPr/>
          </p:nvCxnSpPr>
          <p:spPr>
            <a:xfrm>
              <a:off x="5546732" y="5641990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hape 19"/>
            <p:cNvCxnSpPr>
              <a:stCxn id="95" idx="3"/>
              <a:endCxn id="114" idx="1"/>
            </p:cNvCxnSpPr>
            <p:nvPr/>
          </p:nvCxnSpPr>
          <p:spPr>
            <a:xfrm>
              <a:off x="7500959" y="4500571"/>
              <a:ext cx="357189" cy="15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857250" y="1143000"/>
            <a:ext cx="2000250" cy="4500563"/>
            <a:chOff x="857224" y="1142984"/>
            <a:chExt cx="2000264" cy="4500594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285852" y="4643446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document</a:t>
              </a:r>
            </a:p>
          </p:txBody>
        </p:sp>
        <p:cxnSp>
          <p:nvCxnSpPr>
            <p:cNvPr id="16" name="Shape 15"/>
            <p:cNvCxnSpPr>
              <a:stCxn id="10" idx="2"/>
              <a:endCxn id="11" idx="1"/>
            </p:cNvCxnSpPr>
            <p:nvPr/>
          </p:nvCxnSpPr>
          <p:spPr>
            <a:xfrm rot="16200000" flipH="1">
              <a:off x="-785849" y="2786057"/>
              <a:ext cx="3714776" cy="42862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285852" y="2928934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frames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285852" y="2357430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err="1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navigator</a:t>
              </a:r>
              <a:endParaRPr lang="fr-FR" dirty="0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285852" y="1500174"/>
              <a:ext cx="1571636" cy="714380"/>
            </a:xfrm>
            <a:prstGeom prst="rect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err="1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self,window</a:t>
              </a:r>
              <a:r>
                <a:rPr lang="fr-FR" dirty="0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, parent, top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285852" y="4071942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err="1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history</a:t>
              </a:r>
              <a:endParaRPr lang="fr-FR" dirty="0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285852" y="3500438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location</a:t>
              </a:r>
            </a:p>
          </p:txBody>
        </p:sp>
        <p:cxnSp>
          <p:nvCxnSpPr>
            <p:cNvPr id="35" name="Shape 34"/>
            <p:cNvCxnSpPr>
              <a:stCxn id="10" idx="2"/>
              <a:endCxn id="28" idx="1"/>
            </p:cNvCxnSpPr>
            <p:nvPr/>
          </p:nvCxnSpPr>
          <p:spPr>
            <a:xfrm rot="16200000" flipH="1">
              <a:off x="714348" y="1285860"/>
              <a:ext cx="714380" cy="42862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endCxn id="27" idx="1"/>
            </p:cNvCxnSpPr>
            <p:nvPr/>
          </p:nvCxnSpPr>
          <p:spPr>
            <a:xfrm>
              <a:off x="857224" y="2571744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>
              <a:off x="857224" y="3141661"/>
              <a:ext cx="428628" cy="15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>
              <a:off x="857224" y="3714752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>
              <a:off x="857224" y="4284669"/>
              <a:ext cx="428628" cy="15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1285852" y="5214950"/>
              <a:ext cx="1571636" cy="428628"/>
            </a:xfrm>
            <a:prstGeom prst="rect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 err="1">
                  <a:solidFill>
                    <a:schemeClr val="dk1"/>
                  </a:solidFill>
                  <a:latin typeface="Cambria Math" pitchFamily="18" charset="0"/>
                  <a:ea typeface="Cambria Math" pitchFamily="18" charset="0"/>
                  <a:cs typeface="+mn-cs"/>
                </a:rPr>
                <a:t>status</a:t>
              </a:r>
              <a:endParaRPr lang="fr-FR" dirty="0">
                <a:solidFill>
                  <a:schemeClr val="dk1"/>
                </a:solidFill>
                <a:latin typeface="Cambria Math" pitchFamily="18" charset="0"/>
                <a:ea typeface="Cambria Math" pitchFamily="18" charset="0"/>
                <a:cs typeface="+mn-cs"/>
              </a:endParaRPr>
            </a:p>
          </p:txBody>
        </p:sp>
        <p:cxnSp>
          <p:nvCxnSpPr>
            <p:cNvPr id="124" name="Shape 123"/>
            <p:cNvCxnSpPr>
              <a:stCxn id="10" idx="2"/>
              <a:endCxn id="122" idx="1"/>
            </p:cNvCxnSpPr>
            <p:nvPr/>
          </p:nvCxnSpPr>
          <p:spPr>
            <a:xfrm rot="16200000" flipH="1">
              <a:off x="-1071601" y="3071809"/>
              <a:ext cx="4286280" cy="42862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Eléments d'objet "window"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latin typeface="Calibri" charset="0"/>
              </a:rPr>
              <a:t>Window : </a:t>
            </a:r>
            <a:r>
              <a:rPr lang="en-US" dirty="0"/>
              <a:t>represents an open window in a browser.</a:t>
            </a:r>
            <a:endParaRPr lang="en-US" b="1" dirty="0" smtClean="0">
              <a:latin typeface="Calibri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endParaRPr lang="en-US" b="1" dirty="0" smtClean="0">
              <a:latin typeface="Calibri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latin typeface="Calibri" charset="0"/>
              </a:rPr>
              <a:t>s</a:t>
            </a:r>
            <a:r>
              <a:rPr lang="en-US" b="1" dirty="0" smtClean="0">
                <a:latin typeface="Calibri" charset="0"/>
              </a:rPr>
              <a:t>elf : </a:t>
            </a:r>
            <a:r>
              <a:rPr lang="en-US" dirty="0" smtClean="0">
                <a:latin typeface="Calibri" charset="0"/>
              </a:rPr>
              <a:t>return </a:t>
            </a:r>
            <a:r>
              <a:rPr lang="en-US" dirty="0" smtClean="0"/>
              <a:t>the </a:t>
            </a:r>
            <a:r>
              <a:rPr lang="en-US" dirty="0"/>
              <a:t>current </a:t>
            </a:r>
            <a:r>
              <a:rPr lang="en-US" dirty="0" smtClean="0"/>
              <a:t>window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endParaRPr lang="en-US" b="1" dirty="0" smtClean="0">
              <a:latin typeface="Calibri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latin typeface="Calibri" charset="0"/>
              </a:rPr>
              <a:t>p</a:t>
            </a:r>
            <a:r>
              <a:rPr lang="en-US" b="1" dirty="0" smtClean="0">
                <a:latin typeface="Calibri" charset="0"/>
              </a:rPr>
              <a:t>arent : </a:t>
            </a:r>
            <a:r>
              <a:rPr lang="en-US" dirty="0" smtClean="0">
                <a:latin typeface="Calibri" charset="0"/>
              </a:rPr>
              <a:t>return </a:t>
            </a:r>
            <a:r>
              <a:rPr lang="en-US" dirty="0" smtClean="0"/>
              <a:t>the </a:t>
            </a:r>
            <a:r>
              <a:rPr lang="en-US" dirty="0"/>
              <a:t>parent window of the current </a:t>
            </a:r>
            <a:r>
              <a:rPr lang="en-US" dirty="0" smtClean="0"/>
              <a:t>window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endParaRPr lang="en-US" b="1" dirty="0" smtClean="0">
              <a:latin typeface="Calibri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latin typeface="Calibri" charset="0"/>
              </a:rPr>
              <a:t>t</a:t>
            </a:r>
            <a:r>
              <a:rPr lang="en-US" b="1" dirty="0" smtClean="0">
                <a:latin typeface="Calibri" charset="0"/>
              </a:rPr>
              <a:t>op : </a:t>
            </a:r>
            <a:r>
              <a:rPr lang="en-US" dirty="0" smtClean="0">
                <a:latin typeface="Calibri" charset="0"/>
              </a:rPr>
              <a:t>return </a:t>
            </a:r>
            <a:r>
              <a:rPr lang="en-US" dirty="0" smtClean="0"/>
              <a:t>the </a:t>
            </a:r>
            <a:r>
              <a:rPr lang="en-US" dirty="0"/>
              <a:t>topmost browser </a:t>
            </a:r>
            <a:r>
              <a:rPr lang="en-US" dirty="0" smtClean="0"/>
              <a:t>window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endParaRPr lang="en-US" b="1" dirty="0" smtClean="0">
              <a:latin typeface="Calibri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latin typeface="Calibri" charset="0"/>
              </a:rPr>
              <a:t>frames[ ] </a:t>
            </a:r>
            <a:r>
              <a:rPr lang="en-US" b="1" dirty="0">
                <a:latin typeface="Calibri" charset="0"/>
              </a:rPr>
              <a:t>:</a:t>
            </a:r>
            <a:r>
              <a:rPr lang="en-US" b="1" dirty="0" smtClean="0">
                <a:latin typeface="Calibri" charset="0"/>
              </a:rPr>
              <a:t> 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return </a:t>
            </a:r>
            <a:r>
              <a:rPr lang="en-US" dirty="0" smtClean="0"/>
              <a:t>an </a:t>
            </a:r>
            <a:r>
              <a:rPr lang="en-US" dirty="0"/>
              <a:t>array of all the frames </a:t>
            </a:r>
            <a:r>
              <a:rPr lang="en-US" dirty="0" smtClean="0"/>
              <a:t>in </a:t>
            </a:r>
            <a:r>
              <a:rPr lang="en-US" dirty="0"/>
              <a:t>the current window</a:t>
            </a:r>
            <a:endParaRPr lang="en-US" b="1" dirty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503952-BA7B-A642-A39E-7A298C2CB2FB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56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Eléments d'objet "window"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latin typeface="Calibri" charset="0"/>
              </a:rPr>
              <a:t>length : </a:t>
            </a:r>
            <a:r>
              <a:rPr lang="en-US" dirty="0"/>
              <a:t>r</a:t>
            </a:r>
            <a:r>
              <a:rPr lang="en-US" dirty="0" smtClean="0"/>
              <a:t>eturns the number of frames in a window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latin typeface="Calibri" charset="0"/>
              </a:rPr>
              <a:t>document: </a:t>
            </a:r>
            <a:r>
              <a:rPr lang="en-US" dirty="0"/>
              <a:t>r</a:t>
            </a:r>
            <a:r>
              <a:rPr lang="en-US" dirty="0" smtClean="0"/>
              <a:t>eturns the Document object for the window</a:t>
            </a:r>
            <a:endParaRPr lang="en-US" b="1" dirty="0" smtClean="0">
              <a:latin typeface="Calibri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latin typeface="Calibri" charset="0"/>
              </a:rPr>
              <a:t>navigator : </a:t>
            </a:r>
            <a:r>
              <a:rPr lang="en-US" dirty="0"/>
              <a:t>r</a:t>
            </a:r>
            <a:r>
              <a:rPr lang="en-US" dirty="0" smtClean="0"/>
              <a:t>eturns the Navigator object for the window</a:t>
            </a:r>
            <a:endParaRPr lang="en-US" dirty="0" smtClean="0">
              <a:latin typeface="Calibri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dirty="0" err="1" smtClean="0">
                <a:latin typeface="Calibri" charset="0"/>
              </a:rPr>
              <a:t>appName</a:t>
            </a:r>
            <a:r>
              <a:rPr lang="en-US" b="1" dirty="0" smtClean="0">
                <a:latin typeface="Calibri" charset="0"/>
              </a:rPr>
              <a:t> : </a:t>
            </a:r>
            <a:r>
              <a:rPr lang="en-US" dirty="0" smtClean="0">
                <a:latin typeface="Calibri" charset="0"/>
              </a:rPr>
              <a:t>navigator name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latin typeface="Calibri" charset="0"/>
              </a:rPr>
              <a:t>platform : </a:t>
            </a:r>
            <a:r>
              <a:rPr lang="en-US" dirty="0"/>
              <a:t>which platform the browser is compiled</a:t>
            </a:r>
            <a:r>
              <a:rPr lang="en-US" dirty="0" smtClean="0"/>
              <a:t>.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latin typeface="Calibri" charset="0"/>
              </a:rPr>
              <a:t>status : </a:t>
            </a:r>
            <a:r>
              <a:rPr lang="en-US" dirty="0" smtClean="0"/>
              <a:t>return the text in the status bar of a window</a:t>
            </a:r>
          </a:p>
          <a:p>
            <a:pPr lvl="1" algn="just">
              <a:spcBef>
                <a:spcPct val="0"/>
              </a:spcBef>
            </a:pPr>
            <a:r>
              <a:rPr lang="en-US" b="1" dirty="0" smtClean="0">
                <a:latin typeface="Calibri" charset="0"/>
              </a:rPr>
              <a:t>location : </a:t>
            </a:r>
            <a:r>
              <a:rPr lang="en-US" dirty="0"/>
              <a:t>r</a:t>
            </a:r>
            <a:r>
              <a:rPr lang="en-US" dirty="0" smtClean="0"/>
              <a:t>eturns the Location object </a:t>
            </a:r>
            <a:r>
              <a:rPr lang="en-US" dirty="0"/>
              <a:t>contains information about the current URL</a:t>
            </a:r>
            <a:r>
              <a:rPr lang="en-US" dirty="0" smtClean="0"/>
              <a:t>.</a:t>
            </a:r>
          </a:p>
          <a:p>
            <a:pPr lvl="2" algn="just">
              <a:spcBef>
                <a:spcPct val="0"/>
              </a:spcBef>
            </a:pPr>
            <a:r>
              <a:rPr lang="en-US" dirty="0" err="1" smtClean="0">
                <a:latin typeface="Calibri" charset="0"/>
              </a:rPr>
              <a:t>window.location.reload</a:t>
            </a:r>
            <a:r>
              <a:rPr lang="en-US" dirty="0" smtClean="0">
                <a:latin typeface="Calibri" charset="0"/>
              </a:rPr>
              <a:t>() : </a:t>
            </a:r>
            <a:r>
              <a:rPr lang="en-US" dirty="0"/>
              <a:t>Reloads the current document</a:t>
            </a:r>
            <a:endParaRPr lang="en-US" dirty="0" smtClean="0">
              <a:latin typeface="Calibri" charset="0"/>
            </a:endParaRP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sp>
        <p:nvSpPr>
          <p:cNvPr id="870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ACC06D-F798-C64F-979D-6F8A32AC7910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57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Méthodes d'objet "window"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l-PL" sz="2200" b="1" dirty="0" err="1" smtClean="0"/>
              <a:t>window.open</a:t>
            </a:r>
            <a:r>
              <a:rPr lang="pl-PL" sz="2200" b="1" dirty="0"/>
              <a:t>(</a:t>
            </a:r>
            <a:r>
              <a:rPr lang="pl-PL" sz="2200" b="1" i="1" dirty="0" err="1"/>
              <a:t>URL,name,specs,replace</a:t>
            </a:r>
            <a:r>
              <a:rPr lang="pl-PL" sz="2200" b="1" dirty="0" smtClean="0"/>
              <a:t>): </a:t>
            </a:r>
            <a:r>
              <a:rPr lang="pl-PL" sz="2200" dirty="0" smtClean="0"/>
              <a:t>open a </a:t>
            </a:r>
            <a:r>
              <a:rPr lang="pl-PL" sz="2200" dirty="0" err="1" smtClean="0"/>
              <a:t>new</a:t>
            </a:r>
            <a:r>
              <a:rPr lang="pl-PL" sz="2200" dirty="0" smtClean="0"/>
              <a:t> </a:t>
            </a:r>
            <a:r>
              <a:rPr lang="pl-PL" sz="2200" dirty="0" err="1" smtClean="0"/>
              <a:t>browser</a:t>
            </a:r>
            <a:r>
              <a:rPr lang="pl-PL" sz="2200" dirty="0" smtClean="0"/>
              <a:t> </a:t>
            </a:r>
            <a:r>
              <a:rPr lang="pl-PL" sz="2200" dirty="0" err="1" smtClean="0"/>
              <a:t>window</a:t>
            </a:r>
            <a:endParaRPr lang="pl-PL" sz="2200" dirty="0"/>
          </a:p>
          <a:p>
            <a:pPr lvl="1">
              <a:spcBef>
                <a:spcPct val="0"/>
              </a:spcBef>
            </a:pPr>
            <a:r>
              <a:rPr lang="pl-PL" sz="2200" b="1" dirty="0" smtClean="0"/>
              <a:t>URL: </a:t>
            </a:r>
            <a:r>
              <a:rPr lang="en-US" sz="2200" dirty="0"/>
              <a:t>Specifies the URL of the page to open. If no URL is specified, a new window with </a:t>
            </a:r>
            <a:r>
              <a:rPr lang="en-US" sz="2200" dirty="0" err="1"/>
              <a:t>about:blank</a:t>
            </a:r>
            <a:r>
              <a:rPr lang="en-US" sz="2200" dirty="0"/>
              <a:t> is </a:t>
            </a:r>
            <a:r>
              <a:rPr lang="en-US" sz="2200" dirty="0" smtClean="0"/>
              <a:t>opened</a:t>
            </a:r>
          </a:p>
          <a:p>
            <a:pPr lvl="1">
              <a:spcBef>
                <a:spcPct val="0"/>
              </a:spcBef>
            </a:pPr>
            <a:r>
              <a:rPr lang="en-US" sz="2200" b="1" dirty="0"/>
              <a:t> </a:t>
            </a:r>
            <a:r>
              <a:rPr lang="en-US" sz="2200" b="1" dirty="0" smtClean="0"/>
              <a:t>name: </a:t>
            </a:r>
            <a:r>
              <a:rPr lang="en-US" sz="2200" dirty="0"/>
              <a:t>Specifies the target </a:t>
            </a:r>
            <a:r>
              <a:rPr lang="en-US" sz="2200" dirty="0" smtClean="0"/>
              <a:t>attribute(_</a:t>
            </a:r>
            <a:r>
              <a:rPr lang="en-US" sz="2200" dirty="0" err="1" smtClean="0"/>
              <a:t>blank,_parent,_self</a:t>
            </a:r>
            <a:r>
              <a:rPr lang="en-US" sz="2200" dirty="0" smtClean="0"/>
              <a:t>, _top) </a:t>
            </a:r>
            <a:r>
              <a:rPr lang="en-US" sz="2200" dirty="0"/>
              <a:t>or the name of the window</a:t>
            </a:r>
            <a:r>
              <a:rPr lang="en-US" sz="2200" dirty="0" smtClean="0"/>
              <a:t>.</a:t>
            </a:r>
          </a:p>
          <a:p>
            <a:pPr lvl="1">
              <a:spcBef>
                <a:spcPct val="0"/>
              </a:spcBef>
            </a:pPr>
            <a:r>
              <a:rPr lang="en-US" sz="2200" b="1" dirty="0"/>
              <a:t> </a:t>
            </a:r>
            <a:r>
              <a:rPr lang="en-US" sz="2200" b="1" dirty="0" smtClean="0"/>
              <a:t>specs: </a:t>
            </a:r>
            <a:r>
              <a:rPr lang="en-US" sz="2200" dirty="0" smtClean="0"/>
              <a:t>Specifies the characteristic of the new window</a:t>
            </a:r>
            <a:endParaRPr lang="pl-PL" sz="2200" b="1" dirty="0"/>
          </a:p>
          <a:p>
            <a:pPr lvl="2">
              <a:spcBef>
                <a:spcPct val="0"/>
              </a:spcBef>
            </a:pPr>
            <a:r>
              <a:rPr lang="en-US" sz="2200" dirty="0" smtClean="0">
                <a:latin typeface="Calibri" charset="0"/>
                <a:cs typeface="Cambria Math" charset="0"/>
              </a:rPr>
              <a:t>Status</a:t>
            </a:r>
            <a:r>
              <a:rPr lang="en-US" sz="2200" dirty="0">
                <a:latin typeface="Calibri" charset="0"/>
                <a:cs typeface="Cambria Math" charset="0"/>
              </a:rPr>
              <a:t>, toolbar, </a:t>
            </a:r>
            <a:r>
              <a:rPr lang="en-US" sz="2200" dirty="0" err="1">
                <a:latin typeface="Calibri" charset="0"/>
                <a:cs typeface="Cambria Math" charset="0"/>
              </a:rPr>
              <a:t>menubar</a:t>
            </a:r>
            <a:r>
              <a:rPr lang="en-US" sz="2200" dirty="0">
                <a:latin typeface="Calibri" charset="0"/>
                <a:cs typeface="Cambria Math" charset="0"/>
              </a:rPr>
              <a:t>, resizable, scrollbars, </a:t>
            </a:r>
            <a:r>
              <a:rPr lang="fr-FR" sz="2200" dirty="0" err="1" smtClean="0">
                <a:latin typeface="Calibri" charset="0"/>
                <a:cs typeface="Cambria Math" charset="0"/>
              </a:rPr>
              <a:t>height</a:t>
            </a:r>
            <a:r>
              <a:rPr lang="fr-FR" sz="2200" dirty="0">
                <a:latin typeface="Calibri" charset="0"/>
                <a:cs typeface="Cambria Math" charset="0"/>
              </a:rPr>
              <a:t>, </a:t>
            </a:r>
            <a:r>
              <a:rPr lang="en-US" sz="2200" dirty="0">
                <a:latin typeface="Calibri" charset="0"/>
                <a:cs typeface="Cambria Math" charset="0"/>
              </a:rPr>
              <a:t>width, </a:t>
            </a:r>
            <a:r>
              <a:rPr lang="en-US" sz="2200" dirty="0" smtClean="0">
                <a:latin typeface="Calibri" charset="0"/>
                <a:cs typeface="Cambria Math" charset="0"/>
              </a:rPr>
              <a:t>left</a:t>
            </a:r>
            <a:r>
              <a:rPr lang="en-US" sz="2200" dirty="0">
                <a:latin typeface="Calibri" charset="0"/>
                <a:cs typeface="Cambria Math" charset="0"/>
              </a:rPr>
              <a:t>, </a:t>
            </a:r>
            <a:r>
              <a:rPr lang="en-US" sz="2200" dirty="0" smtClean="0">
                <a:latin typeface="Calibri" charset="0"/>
                <a:cs typeface="Cambria Math" charset="0"/>
              </a:rPr>
              <a:t>top, </a:t>
            </a:r>
            <a:r>
              <a:rPr lang="en-US" sz="2200" dirty="0" err="1" smtClean="0">
                <a:latin typeface="Calibri" charset="0"/>
                <a:cs typeface="Cambria Math" charset="0"/>
              </a:rPr>
              <a:t>titlebar</a:t>
            </a:r>
            <a:r>
              <a:rPr lang="en-US" sz="2200" dirty="0" smtClean="0">
                <a:latin typeface="Calibri" charset="0"/>
                <a:cs typeface="Cambria Math" charset="0"/>
              </a:rPr>
              <a:t>, </a:t>
            </a:r>
            <a:r>
              <a:rPr lang="en-US" sz="2200" dirty="0" err="1" smtClean="0">
                <a:latin typeface="Calibri" charset="0"/>
                <a:cs typeface="Cambria Math" charset="0"/>
              </a:rPr>
              <a:t>fullscreen</a:t>
            </a:r>
            <a:r>
              <a:rPr lang="en-US" sz="2200" dirty="0" smtClean="0">
                <a:latin typeface="Calibri" charset="0"/>
                <a:cs typeface="Cambria Math" charset="0"/>
              </a:rPr>
              <a:t>...</a:t>
            </a:r>
            <a:r>
              <a:rPr lang="en-US" sz="2200" dirty="0" err="1" smtClean="0">
                <a:latin typeface="Calibri" charset="0"/>
                <a:cs typeface="Cambria Math" charset="0"/>
              </a:rPr>
              <a:t>etc</a:t>
            </a:r>
            <a:r>
              <a:rPr lang="en-US" sz="2200" dirty="0" smtClean="0">
                <a:latin typeface="Calibri" charset="0"/>
                <a:cs typeface="Cambria Math" charset="0"/>
              </a:rPr>
              <a:t> </a:t>
            </a:r>
          </a:p>
          <a:p>
            <a:pPr lvl="1">
              <a:spcBef>
                <a:spcPct val="0"/>
              </a:spcBef>
            </a:pPr>
            <a:r>
              <a:rPr lang="en-US" sz="2200" dirty="0" smtClean="0">
                <a:latin typeface="Calibri" charset="0"/>
                <a:cs typeface="Cambria Math" charset="0"/>
              </a:rPr>
              <a:t> </a:t>
            </a:r>
            <a:r>
              <a:rPr lang="en-US" sz="2200" b="1" dirty="0">
                <a:latin typeface="Calibri" charset="0"/>
                <a:cs typeface="Cambria Math" charset="0"/>
              </a:rPr>
              <a:t>r</a:t>
            </a:r>
            <a:r>
              <a:rPr lang="en-US" sz="2200" b="1" dirty="0" smtClean="0">
                <a:latin typeface="Calibri" charset="0"/>
                <a:cs typeface="Cambria Math" charset="0"/>
              </a:rPr>
              <a:t>eplace : </a:t>
            </a:r>
            <a:r>
              <a:rPr lang="en-US" sz="2200" dirty="0" smtClean="0">
                <a:latin typeface="Calibri" charset="0"/>
                <a:cs typeface="Cambria Math" charset="0"/>
              </a:rPr>
              <a:t>optional, </a:t>
            </a:r>
            <a:r>
              <a:rPr lang="en-US" sz="2200" dirty="0" err="1"/>
              <a:t>Optional.Specifies</a:t>
            </a:r>
            <a:r>
              <a:rPr lang="en-US" sz="2200" dirty="0"/>
              <a:t> whether the URL creates a new entry or replaces the current entry in the history list</a:t>
            </a:r>
            <a:endParaRPr lang="fr-FR" sz="2200" dirty="0"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r>
              <a:rPr lang="fr-FR" sz="2200" b="1" dirty="0" smtClean="0">
                <a:latin typeface="Calibri" charset="0"/>
              </a:rPr>
              <a:t>close </a:t>
            </a:r>
            <a:r>
              <a:rPr lang="fr-FR" sz="2200" b="1" dirty="0">
                <a:latin typeface="Calibri" charset="0"/>
              </a:rPr>
              <a:t>()</a:t>
            </a:r>
            <a:r>
              <a:rPr lang="fr-FR" sz="2200" dirty="0">
                <a:latin typeface="Calibri" charset="0"/>
              </a:rPr>
              <a:t> : </a:t>
            </a:r>
            <a:r>
              <a:rPr lang="fr-FR" sz="2200" dirty="0" smtClean="0">
                <a:latin typeface="Calibri" charset="0"/>
              </a:rPr>
              <a:t>close the </a:t>
            </a:r>
            <a:r>
              <a:rPr lang="fr-FR" sz="2200" dirty="0" err="1" smtClean="0">
                <a:latin typeface="Calibri" charset="0"/>
              </a:rPr>
              <a:t>current</a:t>
            </a:r>
            <a:r>
              <a:rPr lang="fr-FR" sz="2200" dirty="0" smtClean="0">
                <a:latin typeface="Calibri" charset="0"/>
              </a:rPr>
              <a:t> </a:t>
            </a:r>
            <a:r>
              <a:rPr lang="fr-FR" sz="2200" dirty="0" err="1" smtClean="0">
                <a:latin typeface="Calibri" charset="0"/>
              </a:rPr>
              <a:t>window</a:t>
            </a:r>
            <a:endParaRPr lang="fr-FR" sz="2200" dirty="0">
              <a:latin typeface="Calibri" charset="0"/>
            </a:endParaRPr>
          </a:p>
          <a:p>
            <a:pPr>
              <a:spcBef>
                <a:spcPct val="0"/>
              </a:spcBef>
            </a:pPr>
            <a:endParaRPr lang="en-US" sz="1800" dirty="0">
              <a:latin typeface="Calibri" charset="0"/>
              <a:cs typeface="Cambria Math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5FF082-6893-AF41-82A2-9A275D4BC3E7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58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Méthodes d'objet "document"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200" b="1" dirty="0">
                <a:latin typeface="Calibri" charset="0"/>
              </a:rPr>
              <a:t>anchors[], images[], links[], forms[]</a:t>
            </a:r>
            <a:r>
              <a:rPr lang="en-US" sz="2200" b="1" dirty="0" smtClean="0">
                <a:latin typeface="Calibri" charset="0"/>
              </a:rPr>
              <a:t>,body, </a:t>
            </a:r>
            <a:r>
              <a:rPr lang="en-US" sz="2200" b="1" dirty="0" err="1">
                <a:latin typeface="Calibri" charset="0"/>
              </a:rPr>
              <a:t>bgColor</a:t>
            </a:r>
            <a:r>
              <a:rPr lang="en-US" sz="2200" b="1" dirty="0">
                <a:latin typeface="Calibri" charset="0"/>
              </a:rPr>
              <a:t>, title, </a:t>
            </a:r>
            <a:r>
              <a:rPr lang="en-US" sz="2200" b="1" dirty="0" smtClean="0">
                <a:latin typeface="Calibri" charset="0"/>
              </a:rPr>
              <a:t>URL...</a:t>
            </a:r>
            <a:endParaRPr lang="en-US" sz="2200" b="1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200" b="1" dirty="0">
                <a:latin typeface="Calibri" charset="0"/>
              </a:rPr>
              <a:t>length</a:t>
            </a:r>
            <a:r>
              <a:rPr lang="en-US" sz="2200" dirty="0">
                <a:latin typeface="Calibri" charset="0"/>
              </a:rPr>
              <a:t> : </a:t>
            </a:r>
            <a:r>
              <a:rPr lang="en-US" sz="2200" dirty="0" smtClean="0">
                <a:latin typeface="Calibri" charset="0"/>
              </a:rPr>
              <a:t>count the number of elements in the previous array : anchors[], images[], links[], form[]...</a:t>
            </a:r>
            <a:endParaRPr lang="en-US" sz="2200" dirty="0">
              <a:solidFill>
                <a:schemeClr val="accent2"/>
              </a:solidFill>
              <a:latin typeface="Calibri" charset="0"/>
              <a:cs typeface="Cambria Math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200" b="1" dirty="0" smtClean="0">
                <a:latin typeface="Calibri" charset="0"/>
              </a:rPr>
              <a:t>elements[ ] : </a:t>
            </a:r>
            <a:r>
              <a:rPr lang="en-US" sz="2200" dirty="0" smtClean="0">
                <a:latin typeface="Calibri" charset="0"/>
              </a:rPr>
              <a:t>return array of elements in the form</a:t>
            </a:r>
            <a:endParaRPr lang="en-US" sz="2200" b="1" dirty="0" smtClean="0">
              <a:solidFill>
                <a:srgbClr val="984807"/>
              </a:solidFill>
              <a:latin typeface="Calibri" charset="0"/>
              <a:cs typeface="Cambria Math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  <a:cs typeface="Cambria Math" charset="0"/>
              </a:rPr>
              <a:t>I</a:t>
            </a:r>
            <a:r>
              <a:rPr lang="fr-FR" sz="2000" dirty="0" err="1" smtClean="0">
                <a:solidFill>
                  <a:srgbClr val="000000"/>
                </a:solidFill>
                <a:latin typeface="Calibri" charset="0"/>
                <a:cs typeface="Cambria Math" charset="0"/>
              </a:rPr>
              <a:t>ndex</a:t>
            </a:r>
            <a:r>
              <a:rPr lang="fr-FR" sz="2000" dirty="0" smtClean="0">
                <a:solidFill>
                  <a:srgbClr val="000000"/>
                </a:solidFill>
                <a:latin typeface="Calibri" charset="0"/>
                <a:cs typeface="Cambria Math" charset="0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Calibri" charset="0"/>
                <a:cs typeface="Cambria Math" charset="0"/>
              </a:rPr>
              <a:t>starts</a:t>
            </a:r>
            <a:r>
              <a:rPr lang="fr-FR" sz="2000" dirty="0" smtClean="0">
                <a:solidFill>
                  <a:srgbClr val="000000"/>
                </a:solidFill>
                <a:latin typeface="Calibri" charset="0"/>
                <a:cs typeface="Cambria Math" charset="0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Calibri" charset="0"/>
                <a:cs typeface="Cambria Math" charset="0"/>
              </a:rPr>
              <a:t>from</a:t>
            </a:r>
            <a:r>
              <a:rPr lang="fr-FR" sz="2000" dirty="0" smtClean="0">
                <a:solidFill>
                  <a:srgbClr val="000000"/>
                </a:solidFill>
                <a:latin typeface="Calibri" charset="0"/>
                <a:cs typeface="Cambria Math" charset="0"/>
              </a:rPr>
              <a:t> 0</a:t>
            </a:r>
            <a:r>
              <a:rPr lang="fr-FR" sz="2000" dirty="0">
                <a:solidFill>
                  <a:srgbClr val="000000"/>
                </a:solidFill>
                <a:latin typeface="Calibri" charset="0"/>
                <a:cs typeface="Cambria Math" charset="0"/>
              </a:rPr>
              <a:t>, 1, 2….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err="1">
                <a:latin typeface="Calibri" charset="0"/>
                <a:cs typeface="Cambria Math" charset="0"/>
              </a:rPr>
              <a:t>Exemple</a:t>
            </a:r>
            <a:r>
              <a:rPr lang="en-US" sz="2000" dirty="0">
                <a:latin typeface="Calibri" charset="0"/>
                <a:cs typeface="Cambria Math" charset="0"/>
              </a:rPr>
              <a:t>: </a:t>
            </a:r>
          </a:p>
          <a:p>
            <a:pPr lvl="2">
              <a:spcBef>
                <a:spcPct val="0"/>
              </a:spcBef>
              <a:buFont typeface="Courier New" charset="0"/>
              <a:buNone/>
            </a:pPr>
            <a:r>
              <a:rPr lang="en-US" sz="1600" dirty="0">
                <a:latin typeface="Calibri" charset="0"/>
                <a:cs typeface="Cambria Math" charset="0"/>
              </a:rPr>
              <a:t>&lt;form name="fr1" action="" method="post"&gt;</a:t>
            </a:r>
          </a:p>
          <a:p>
            <a:pPr lvl="2">
              <a:spcBef>
                <a:spcPct val="0"/>
              </a:spcBef>
              <a:buFont typeface="Courier New" charset="0"/>
              <a:buNone/>
            </a:pPr>
            <a:r>
              <a:rPr lang="en-US" sz="1600" dirty="0">
                <a:latin typeface="Calibri" charset="0"/>
                <a:cs typeface="Cambria Math" charset="0"/>
              </a:rPr>
              <a:t>Height &lt;input type="text" name="height" size="3" /&gt;</a:t>
            </a:r>
          </a:p>
          <a:p>
            <a:pPr lvl="2">
              <a:spcBef>
                <a:spcPct val="0"/>
              </a:spcBef>
              <a:buFont typeface="Courier New" charset="0"/>
              <a:buNone/>
            </a:pPr>
            <a:r>
              <a:rPr lang="en-US" sz="1600" dirty="0">
                <a:latin typeface="Calibri" charset="0"/>
                <a:cs typeface="Cambria Math" charset="0"/>
              </a:rPr>
              <a:t>Weight &lt;input type="text" name="weight" size="3" /&gt;</a:t>
            </a:r>
          </a:p>
          <a:p>
            <a:pPr lvl="2">
              <a:spcBef>
                <a:spcPct val="0"/>
              </a:spcBef>
              <a:buFont typeface="Courier New" charset="0"/>
              <a:buNone/>
            </a:pPr>
            <a:r>
              <a:rPr lang="en-US" sz="1600" dirty="0">
                <a:latin typeface="Calibri" charset="0"/>
                <a:cs typeface="Cambria Math" charset="0"/>
              </a:rPr>
              <a:t>&lt;/form&gt;</a:t>
            </a:r>
          </a:p>
          <a:p>
            <a:pPr lvl="2">
              <a:spcBef>
                <a:spcPct val="0"/>
              </a:spcBef>
              <a:buFont typeface="Courier New" charset="0"/>
              <a:buNone/>
            </a:pPr>
            <a:r>
              <a:rPr lang="en-US" sz="1600" dirty="0">
                <a:latin typeface="Calibri" charset="0"/>
                <a:cs typeface="Cambria Math" charset="0"/>
              </a:rPr>
              <a:t>&lt;script  language="</a:t>
            </a:r>
            <a:r>
              <a:rPr lang="en-US" sz="1600" dirty="0" err="1">
                <a:latin typeface="Calibri" charset="0"/>
                <a:cs typeface="Cambria Math" charset="0"/>
              </a:rPr>
              <a:t>JavaScirpt</a:t>
            </a:r>
            <a:r>
              <a:rPr lang="en-US" sz="1600" dirty="0">
                <a:latin typeface="Calibri" charset="0"/>
                <a:cs typeface="Cambria Math" charset="0"/>
              </a:rPr>
              <a:t>"  type="text/</a:t>
            </a:r>
            <a:r>
              <a:rPr lang="en-US" sz="1600" dirty="0" err="1">
                <a:latin typeface="Calibri" charset="0"/>
                <a:cs typeface="Cambria Math" charset="0"/>
              </a:rPr>
              <a:t>javaScript</a:t>
            </a:r>
            <a:r>
              <a:rPr lang="en-US" sz="1600" dirty="0">
                <a:latin typeface="Calibri" charset="0"/>
                <a:cs typeface="Cambria Math" charset="0"/>
              </a:rPr>
              <a:t>"&gt;</a:t>
            </a:r>
          </a:p>
          <a:p>
            <a:pPr lvl="2">
              <a:spcBef>
                <a:spcPct val="0"/>
              </a:spcBef>
              <a:buFont typeface="Courier New" charset="0"/>
              <a:buNone/>
            </a:pPr>
            <a:r>
              <a:rPr lang="en-US" sz="1600" dirty="0">
                <a:latin typeface="Calibri" charset="0"/>
                <a:cs typeface="Cambria Math" charset="0"/>
              </a:rPr>
              <a:t>     </a:t>
            </a:r>
            <a:r>
              <a:rPr lang="en-US" sz="1600" dirty="0" err="1">
                <a:latin typeface="Calibri" charset="0"/>
                <a:cs typeface="Cambria Math" charset="0"/>
              </a:rPr>
              <a:t>document.bgColor</a:t>
            </a:r>
            <a:r>
              <a:rPr lang="en-US" sz="1600" dirty="0">
                <a:latin typeface="Calibri" charset="0"/>
                <a:cs typeface="Cambria Math" charset="0"/>
              </a:rPr>
              <a:t>="red";</a:t>
            </a:r>
          </a:p>
          <a:p>
            <a:pPr lvl="2">
              <a:spcBef>
                <a:spcPct val="0"/>
              </a:spcBef>
              <a:buFont typeface="Courier New" charset="0"/>
              <a:buNone/>
            </a:pPr>
            <a:r>
              <a:rPr lang="en-US" sz="1600" dirty="0">
                <a:latin typeface="Calibri" charset="0"/>
                <a:cs typeface="Cambria Math" charset="0"/>
              </a:rPr>
              <a:t>     alert (</a:t>
            </a:r>
            <a:r>
              <a:rPr lang="en-US" sz="1600" dirty="0" err="1">
                <a:latin typeface="Calibri" charset="0"/>
                <a:cs typeface="Cambria Math" charset="0"/>
              </a:rPr>
              <a:t>document.bgColor</a:t>
            </a:r>
            <a:r>
              <a:rPr lang="en-US" sz="1600" dirty="0">
                <a:latin typeface="Calibri" charset="0"/>
                <a:cs typeface="Cambria Math" charset="0"/>
              </a:rPr>
              <a:t>);</a:t>
            </a:r>
          </a:p>
          <a:p>
            <a:pPr lvl="2">
              <a:spcBef>
                <a:spcPct val="0"/>
              </a:spcBef>
              <a:buFont typeface="Courier New" charset="0"/>
              <a:buNone/>
            </a:pPr>
            <a:r>
              <a:rPr lang="en-US" sz="1600" b="1" dirty="0">
                <a:solidFill>
                  <a:srgbClr val="C00000"/>
                </a:solidFill>
                <a:latin typeface="Calibri" charset="0"/>
                <a:cs typeface="Cambria Math" charset="0"/>
              </a:rPr>
              <a:t>    document.fr1.height.</a:t>
            </a:r>
            <a:r>
              <a:rPr lang="en-US" sz="1600" dirty="0">
                <a:latin typeface="Calibri" charset="0"/>
                <a:cs typeface="Cambria Math" charset="0"/>
              </a:rPr>
              <a:t>value = 33;</a:t>
            </a:r>
          </a:p>
          <a:p>
            <a:pPr lvl="2">
              <a:spcBef>
                <a:spcPct val="0"/>
              </a:spcBef>
              <a:buFont typeface="Courier New" charset="0"/>
              <a:buNone/>
            </a:pPr>
            <a:r>
              <a:rPr lang="en-US" sz="1600" dirty="0">
                <a:solidFill>
                  <a:srgbClr val="984807"/>
                </a:solidFill>
                <a:latin typeface="Calibri" charset="0"/>
                <a:cs typeface="Cambria Math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alibri" charset="0"/>
                <a:cs typeface="Cambria Math" charset="0"/>
              </a:rPr>
              <a:t>document.fr1.elements[1].</a:t>
            </a:r>
            <a:r>
              <a:rPr lang="en-US" sz="1600" dirty="0">
                <a:latin typeface="Calibri" charset="0"/>
                <a:cs typeface="Cambria Math" charset="0"/>
              </a:rPr>
              <a:t>value = 40</a:t>
            </a:r>
          </a:p>
          <a:p>
            <a:pPr lvl="2">
              <a:spcBef>
                <a:spcPct val="0"/>
              </a:spcBef>
              <a:buFont typeface="Courier New" charset="0"/>
              <a:buNone/>
            </a:pPr>
            <a:r>
              <a:rPr lang="en-US" sz="1600" dirty="0">
                <a:latin typeface="Calibri" charset="0"/>
                <a:cs typeface="Cambria Math" charset="0"/>
              </a:rPr>
              <a:t>&lt;/script&gt;</a:t>
            </a:r>
          </a:p>
          <a:p>
            <a:pPr>
              <a:spcBef>
                <a:spcPct val="0"/>
              </a:spcBef>
            </a:pPr>
            <a:endParaRPr lang="fr-FR" dirty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sp>
        <p:nvSpPr>
          <p:cNvPr id="890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0B2045-B72C-9240-BDAC-D76FB18FFA3C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59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"/>
          <a:stretch>
            <a:fillRect/>
          </a:stretch>
        </p:blipFill>
        <p:spPr bwMode="auto">
          <a:xfrm>
            <a:off x="6228184" y="4149080"/>
            <a:ext cx="2598738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>
                <a:latin typeface="Calibri" charset="0"/>
              </a:rPr>
              <a:t>Where</a:t>
            </a:r>
            <a:r>
              <a:rPr lang="fr-FR" dirty="0" smtClean="0">
                <a:latin typeface="Calibri" charset="0"/>
              </a:rPr>
              <a:t> </a:t>
            </a:r>
            <a:r>
              <a:rPr lang="fr-FR" dirty="0" err="1" smtClean="0">
                <a:latin typeface="Calibri" charset="0"/>
              </a:rPr>
              <a:t>we</a:t>
            </a:r>
            <a:r>
              <a:rPr lang="fr-FR" dirty="0" smtClean="0">
                <a:latin typeface="Calibri" charset="0"/>
              </a:rPr>
              <a:t> </a:t>
            </a:r>
            <a:r>
              <a:rPr lang="fr-FR" dirty="0" err="1" smtClean="0">
                <a:latin typeface="Calibri" charset="0"/>
              </a:rPr>
              <a:t>can</a:t>
            </a:r>
            <a:r>
              <a:rPr lang="fr-FR" dirty="0" smtClean="0">
                <a:latin typeface="Calibri" charset="0"/>
              </a:rPr>
              <a:t> put JS code?</a:t>
            </a:r>
            <a:endParaRPr lang="fr-FR" dirty="0">
              <a:latin typeface="Calibri" charset="0"/>
            </a:endParaRPr>
          </a:p>
        </p:txBody>
      </p:sp>
      <p:sp>
        <p:nvSpPr>
          <p:cNvPr id="26626" name="Content Placeholder 1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latin typeface="Calibri" charset="0"/>
                <a:cs typeface="Cambria Math" charset="0"/>
              </a:rPr>
              <a:t>You can add JavaScript code in the HTML document using the container tag &lt;script&gt; ...... &lt;/ script&gt;. The container &lt;script&gt; ... &lt;/ script&gt; can be put any where,  in the header or in the body of the HTML document.</a:t>
            </a:r>
            <a:endParaRPr lang="fr-FR" sz="2000">
              <a:latin typeface="Calibri" charset="0"/>
            </a:endParaRPr>
          </a:p>
        </p:txBody>
      </p:sp>
      <p:sp>
        <p:nvSpPr>
          <p:cNvPr id="26627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9CB0F4-6665-E946-81EA-DA6D5CB2C6A7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063" y="2214563"/>
            <a:ext cx="8215312" cy="397033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&lt;html&gt;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&lt;</a:t>
            </a:r>
            <a:r>
              <a:rPr lang="fr-FR" sz="1400" dirty="0" err="1">
                <a:latin typeface="Calibri" charset="0"/>
                <a:cs typeface="Cambria Math" charset="0"/>
              </a:rPr>
              <a:t>head</a:t>
            </a:r>
            <a:r>
              <a:rPr lang="fr-FR" sz="1400" dirty="0">
                <a:latin typeface="Calibri" charset="0"/>
                <a:cs typeface="Cambria Math" charset="0"/>
              </a:rPr>
              <a:t>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      &lt;</a:t>
            </a:r>
            <a:r>
              <a:rPr lang="fr-FR" sz="1400" dirty="0" err="1">
                <a:latin typeface="Calibri" charset="0"/>
                <a:cs typeface="Cambria Math" charset="0"/>
              </a:rPr>
              <a:t>title</a:t>
            </a:r>
            <a:r>
              <a:rPr lang="fr-FR" sz="1400" dirty="0">
                <a:latin typeface="Calibri" charset="0"/>
                <a:cs typeface="Cambria Math" charset="0"/>
              </a:rPr>
              <a:t>&gt; Exemple d</a:t>
            </a:r>
            <a:r>
              <a:rPr lang="ja-JP" altLang="fr-FR" sz="1400" dirty="0">
                <a:latin typeface="Calibri" charset="0"/>
                <a:cs typeface="Cambria Math" charset="0"/>
              </a:rPr>
              <a:t>’</a:t>
            </a:r>
            <a:r>
              <a:rPr lang="fr-FR" sz="1400" dirty="0">
                <a:latin typeface="Calibri" charset="0"/>
                <a:cs typeface="Cambria Math" charset="0"/>
              </a:rPr>
              <a:t>utilisation de JavaScript&lt;/</a:t>
            </a:r>
            <a:r>
              <a:rPr lang="fr-FR" sz="1400" dirty="0" err="1">
                <a:latin typeface="Calibri" charset="0"/>
                <a:cs typeface="Cambria Math" charset="0"/>
              </a:rPr>
              <a:t>title</a:t>
            </a:r>
            <a:r>
              <a:rPr lang="fr-FR" sz="1400" dirty="0">
                <a:latin typeface="Calibri" charset="0"/>
                <a:cs typeface="Cambria Math" charset="0"/>
              </a:rPr>
              <a:t>&gt;</a:t>
            </a:r>
          </a:p>
          <a:p>
            <a:pPr>
              <a:defRPr/>
            </a:pPr>
            <a:r>
              <a:rPr lang="fr-FR" sz="1400" b="1" dirty="0">
                <a:solidFill>
                  <a:srgbClr val="953735"/>
                </a:solidFill>
                <a:latin typeface="Calibri" charset="0"/>
                <a:cs typeface="Cambria Math" charset="0"/>
              </a:rPr>
              <a:t>          </a:t>
            </a: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&lt;script </a:t>
            </a:r>
            <a:r>
              <a:rPr lang="fr-FR" sz="1400" dirty="0" err="1">
                <a:solidFill>
                  <a:srgbClr val="953735"/>
                </a:solidFill>
                <a:latin typeface="Calibri" charset="0"/>
                <a:cs typeface="Cambria Math" charset="0"/>
              </a:rPr>
              <a:t>language</a:t>
            </a: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="JavaScript"&gt;</a:t>
            </a:r>
          </a:p>
          <a:p>
            <a:pPr>
              <a:defRPr/>
            </a:pP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	var x=10;	//déclaration de variable x</a:t>
            </a:r>
          </a:p>
          <a:p>
            <a:pPr>
              <a:defRPr/>
            </a:pP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	</a:t>
            </a:r>
            <a:r>
              <a:rPr lang="fr-FR" sz="1400" dirty="0" err="1">
                <a:solidFill>
                  <a:srgbClr val="953735"/>
                </a:solidFill>
                <a:latin typeface="Calibri" charset="0"/>
                <a:cs typeface="Cambria Math" charset="0"/>
              </a:rPr>
              <a:t>alert</a:t>
            </a: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 ("Script dans l</a:t>
            </a:r>
            <a:r>
              <a:rPr lang="ja-JP" alt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’</a:t>
            </a:r>
            <a:r>
              <a:rPr lang="fr-FR" sz="1400" dirty="0" err="1">
                <a:solidFill>
                  <a:srgbClr val="953735"/>
                </a:solidFill>
                <a:latin typeface="Calibri" charset="0"/>
                <a:cs typeface="Cambria Math" charset="0"/>
              </a:rPr>
              <a:t>entete</a:t>
            </a: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 de document ! ");</a:t>
            </a:r>
          </a:p>
          <a:p>
            <a:pPr>
              <a:defRPr/>
            </a:pP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	</a:t>
            </a:r>
            <a:r>
              <a:rPr lang="fr-FR" sz="1400" dirty="0" err="1">
                <a:solidFill>
                  <a:srgbClr val="953735"/>
                </a:solidFill>
                <a:latin typeface="Calibri" charset="0"/>
                <a:cs typeface="Cambria Math" charset="0"/>
              </a:rPr>
              <a:t>document.write</a:t>
            </a: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 ("la valeur de X est "+x);	//écrire une chaîne dans le document HTML</a:t>
            </a:r>
          </a:p>
          <a:p>
            <a:pPr>
              <a:defRPr/>
            </a:pP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	x = 30;</a:t>
            </a:r>
          </a:p>
          <a:p>
            <a:pPr>
              <a:defRPr/>
            </a:pPr>
            <a:r>
              <a:rPr lang="fr-FR" sz="1400" b="1" dirty="0">
                <a:solidFill>
                  <a:srgbClr val="953735"/>
                </a:solidFill>
                <a:latin typeface="Calibri" charset="0"/>
                <a:cs typeface="Cambria Math" charset="0"/>
              </a:rPr>
              <a:t>          </a:t>
            </a: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&lt;/script&gt;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&lt;/</a:t>
            </a:r>
            <a:r>
              <a:rPr lang="fr-FR" sz="1400" dirty="0" err="1">
                <a:latin typeface="Calibri" charset="0"/>
                <a:cs typeface="Cambria Math" charset="0"/>
              </a:rPr>
              <a:t>head</a:t>
            </a:r>
            <a:r>
              <a:rPr lang="fr-FR" sz="1400" dirty="0">
                <a:latin typeface="Calibri" charset="0"/>
                <a:cs typeface="Cambria Math" charset="0"/>
              </a:rPr>
              <a:t>&gt;</a:t>
            </a:r>
          </a:p>
          <a:p>
            <a:pPr>
              <a:defRPr/>
            </a:pPr>
            <a:r>
              <a:rPr lang="fr-FR" sz="1400" dirty="0">
                <a:solidFill>
                  <a:srgbClr val="FF0000"/>
                </a:solidFill>
                <a:latin typeface="Calibri" charset="0"/>
                <a:cs typeface="Cambria Math" charset="0"/>
              </a:rPr>
              <a:t>    </a:t>
            </a:r>
            <a:r>
              <a:rPr lang="fr-FR" sz="1400" dirty="0">
                <a:latin typeface="Calibri" charset="0"/>
                <a:cs typeface="Cambria Math" charset="0"/>
              </a:rPr>
              <a:t>&lt;body&gt;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       &lt;!-- corps du document HTML --&gt;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       </a:t>
            </a: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&lt;script  </a:t>
            </a:r>
            <a:r>
              <a:rPr lang="fr-FR" sz="1400" dirty="0" err="1">
                <a:solidFill>
                  <a:srgbClr val="953735"/>
                </a:solidFill>
                <a:latin typeface="Calibri" charset="0"/>
                <a:cs typeface="Cambria Math" charset="0"/>
              </a:rPr>
              <a:t>language</a:t>
            </a: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 ="JavaScript"&gt;</a:t>
            </a:r>
          </a:p>
          <a:p>
            <a:pPr>
              <a:defRPr/>
            </a:pP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	</a:t>
            </a:r>
            <a:r>
              <a:rPr lang="fr-FR" sz="1400" dirty="0" err="1">
                <a:solidFill>
                  <a:srgbClr val="953735"/>
                </a:solidFill>
                <a:latin typeface="Calibri" charset="0"/>
                <a:cs typeface="Cambria Math" charset="0"/>
              </a:rPr>
              <a:t>document.write</a:t>
            </a: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 ("&lt;</a:t>
            </a:r>
            <a:r>
              <a:rPr lang="fr-FR" sz="1400" dirty="0" err="1">
                <a:solidFill>
                  <a:srgbClr val="953735"/>
                </a:solidFill>
                <a:latin typeface="Calibri" charset="0"/>
                <a:cs typeface="Cambria Math" charset="0"/>
              </a:rPr>
              <a:t>Br</a:t>
            </a: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&gt;la valeur de X devient  "+x);</a:t>
            </a:r>
          </a:p>
          <a:p>
            <a:pPr>
              <a:defRPr/>
            </a:pPr>
            <a:r>
              <a:rPr lang="fr-FR" sz="1400" dirty="0">
                <a:solidFill>
                  <a:srgbClr val="953735"/>
                </a:solidFill>
                <a:latin typeface="Calibri" charset="0"/>
                <a:cs typeface="Cambria Math" charset="0"/>
              </a:rPr>
              <a:t>           &lt;/script&gt;</a:t>
            </a:r>
          </a:p>
          <a:p>
            <a:pPr>
              <a:defRPr/>
            </a:pPr>
            <a:r>
              <a:rPr lang="fr-FR" sz="1400" b="1" dirty="0">
                <a:latin typeface="Calibri" charset="0"/>
                <a:cs typeface="Cambria Math" charset="0"/>
              </a:rPr>
              <a:t>           </a:t>
            </a:r>
            <a:r>
              <a:rPr lang="fr-FR" sz="1400" dirty="0">
                <a:latin typeface="Calibri" charset="0"/>
                <a:cs typeface="Cambria Math" charset="0"/>
              </a:rPr>
              <a:t>&lt;b&gt;Contenus de la page HTML&lt;/b&gt;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&lt;/body&gt;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" r="55469" b="49374"/>
          <a:stretch>
            <a:fillRect/>
          </a:stretch>
        </p:blipFill>
        <p:spPr bwMode="auto">
          <a:xfrm>
            <a:off x="5589588" y="3857625"/>
            <a:ext cx="29289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2187" r="55273" b="50938"/>
          <a:stretch>
            <a:fillRect/>
          </a:stretch>
        </p:blipFill>
        <p:spPr bwMode="auto">
          <a:xfrm>
            <a:off x="5518150" y="3883025"/>
            <a:ext cx="3000375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2187" r="55273" b="51875"/>
          <a:stretch>
            <a:fillRect/>
          </a:stretch>
        </p:blipFill>
        <p:spPr bwMode="auto">
          <a:xfrm>
            <a:off x="5429250" y="3857625"/>
            <a:ext cx="307498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Calibri" charset="0"/>
              </a:rPr>
              <a:t>Accessing</a:t>
            </a:r>
            <a:r>
              <a:rPr lang="fr-FR" dirty="0" smtClean="0">
                <a:latin typeface="Calibri" charset="0"/>
              </a:rPr>
              <a:t> to </a:t>
            </a:r>
            <a:r>
              <a:rPr lang="fr-FR" dirty="0" err="1" smtClean="0">
                <a:latin typeface="Calibri" charset="0"/>
              </a:rPr>
              <a:t>elements</a:t>
            </a:r>
            <a:endParaRPr lang="fr-FR" dirty="0">
              <a:latin typeface="Calibri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sz="2200" dirty="0" smtClean="0">
                <a:latin typeface="Calibri" charset="0"/>
                <a:cs typeface="Cambria Math" charset="0"/>
              </a:rPr>
              <a:t>The most commonly way to find and access to the elements in HTML document are:</a:t>
            </a:r>
          </a:p>
          <a:p>
            <a:pPr lvl="1" algn="just">
              <a:spcBef>
                <a:spcPct val="0"/>
              </a:spcBef>
            </a:pPr>
            <a:r>
              <a:rPr lang="fr-FR" sz="2200" dirty="0" err="1">
                <a:latin typeface="Calibri" charset="0"/>
                <a:cs typeface="Cambria Math" charset="0"/>
              </a:rPr>
              <a:t>document.getElementById</a:t>
            </a:r>
            <a:r>
              <a:rPr lang="fr-FR" sz="2200" dirty="0" smtClean="0">
                <a:latin typeface="Calibri" charset="0"/>
                <a:cs typeface="Cambria Math" charset="0"/>
              </a:rPr>
              <a:t>( </a:t>
            </a:r>
            <a:r>
              <a:rPr lang="fr-FR" sz="2200" dirty="0">
                <a:latin typeface="Calibri" charset="0"/>
                <a:cs typeface="Cambria Math" charset="0"/>
              </a:rPr>
              <a:t>"</a:t>
            </a:r>
            <a:r>
              <a:rPr lang="fr-FR" sz="2200" dirty="0" smtClean="0">
                <a:latin typeface="Calibri" charset="0"/>
                <a:cs typeface="Cambria Math" charset="0"/>
              </a:rPr>
              <a:t>id") : return an </a:t>
            </a:r>
            <a:r>
              <a:rPr lang="fr-FR" sz="2200" dirty="0" err="1" smtClean="0">
                <a:latin typeface="Calibri" charset="0"/>
                <a:cs typeface="Cambria Math" charset="0"/>
              </a:rPr>
              <a:t>element</a:t>
            </a:r>
            <a:r>
              <a:rPr lang="fr-FR" sz="2200" dirty="0" smtClean="0">
                <a:latin typeface="Calibri" charset="0"/>
                <a:cs typeface="Cambria Math" charset="0"/>
              </a:rPr>
              <a:t> </a:t>
            </a:r>
            <a:r>
              <a:rPr lang="fr-FR" sz="2200" dirty="0" err="1" smtClean="0">
                <a:latin typeface="Calibri" charset="0"/>
                <a:cs typeface="Cambria Math" charset="0"/>
              </a:rPr>
              <a:t>that</a:t>
            </a:r>
            <a:r>
              <a:rPr lang="fr-FR" sz="2200" dirty="0" smtClean="0">
                <a:latin typeface="Calibri" charset="0"/>
                <a:cs typeface="Cambria Math" charset="0"/>
              </a:rPr>
              <a:t> have the id =  </a:t>
            </a:r>
            <a:r>
              <a:rPr lang="fr-FR" sz="2200" dirty="0">
                <a:latin typeface="Calibri" charset="0"/>
                <a:cs typeface="Cambria Math" charset="0"/>
              </a:rPr>
              <a:t>"</a:t>
            </a:r>
            <a:r>
              <a:rPr lang="fr-FR" sz="2200" dirty="0" smtClean="0">
                <a:latin typeface="Calibri" charset="0"/>
                <a:cs typeface="Cambria Math" charset="0"/>
              </a:rPr>
              <a:t>id".</a:t>
            </a:r>
          </a:p>
          <a:p>
            <a:pPr lvl="1" algn="just">
              <a:spcBef>
                <a:spcPct val="0"/>
              </a:spcBef>
            </a:pPr>
            <a:endParaRPr lang="fr-FR" sz="2200" dirty="0" smtClean="0">
              <a:latin typeface="Calibri" charset="0"/>
              <a:cs typeface="Cambria Math" charset="0"/>
            </a:endParaRPr>
          </a:p>
          <a:p>
            <a:pPr lvl="1" algn="just">
              <a:spcBef>
                <a:spcPct val="0"/>
              </a:spcBef>
            </a:pPr>
            <a:r>
              <a:rPr lang="de-DE" sz="2200" dirty="0" err="1">
                <a:latin typeface="Calibri" charset="0"/>
                <a:cs typeface="Cambria Math" charset="0"/>
              </a:rPr>
              <a:t>document.getElementsByName</a:t>
            </a:r>
            <a:r>
              <a:rPr lang="de-DE" sz="2200" dirty="0">
                <a:latin typeface="Calibri" charset="0"/>
                <a:cs typeface="Cambria Math" charset="0"/>
              </a:rPr>
              <a:t>("</a:t>
            </a:r>
            <a:r>
              <a:rPr lang="de-DE" sz="2200" dirty="0" err="1">
                <a:latin typeface="Calibri" charset="0"/>
                <a:cs typeface="Cambria Math" charset="0"/>
              </a:rPr>
              <a:t>name</a:t>
            </a:r>
            <a:r>
              <a:rPr lang="de-DE" sz="2200" dirty="0">
                <a:latin typeface="Calibri" charset="0"/>
                <a:cs typeface="Cambria Math" charset="0"/>
              </a:rPr>
              <a:t>"</a:t>
            </a:r>
            <a:r>
              <a:rPr lang="de-DE" sz="2200" dirty="0" smtClean="0">
                <a:latin typeface="Calibri" charset="0"/>
                <a:cs typeface="Cambria Math" charset="0"/>
              </a:rPr>
              <a:t>):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return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array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of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elements</a:t>
            </a:r>
            <a:r>
              <a:rPr lang="de-DE" sz="2200" dirty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that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have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the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name</a:t>
            </a:r>
            <a:r>
              <a:rPr lang="de-DE" sz="2200" dirty="0" smtClean="0">
                <a:latin typeface="Calibri" charset="0"/>
                <a:cs typeface="Cambria Math" charset="0"/>
              </a:rPr>
              <a:t> = </a:t>
            </a:r>
            <a:r>
              <a:rPr lang="de-DE" sz="2200" dirty="0">
                <a:latin typeface="Calibri" charset="0"/>
                <a:cs typeface="Cambria Math" charset="0"/>
              </a:rPr>
              <a:t>"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name</a:t>
            </a:r>
            <a:r>
              <a:rPr lang="de-DE" sz="2200" dirty="0" smtClean="0">
                <a:latin typeface="Calibri" charset="0"/>
                <a:cs typeface="Cambria Math" charset="0"/>
              </a:rPr>
              <a:t>“</a:t>
            </a:r>
          </a:p>
          <a:p>
            <a:pPr lvl="1" algn="just">
              <a:spcBef>
                <a:spcPct val="0"/>
              </a:spcBef>
            </a:pPr>
            <a:endParaRPr lang="de-DE" sz="2200" dirty="0" smtClean="0">
              <a:latin typeface="Calibri" charset="0"/>
              <a:cs typeface="Cambria Math" charset="0"/>
            </a:endParaRPr>
          </a:p>
          <a:p>
            <a:pPr lvl="1" algn="just">
              <a:spcBef>
                <a:spcPct val="0"/>
              </a:spcBef>
            </a:pPr>
            <a:r>
              <a:rPr lang="de-DE" sz="2200" dirty="0" err="1">
                <a:latin typeface="Calibri" charset="0"/>
                <a:cs typeface="Cambria Math" charset="0"/>
              </a:rPr>
              <a:t>document.getElementsByTagName</a:t>
            </a:r>
            <a:r>
              <a:rPr lang="de-DE" sz="2200" dirty="0">
                <a:latin typeface="Calibri" charset="0"/>
                <a:cs typeface="Cambria Math" charset="0"/>
              </a:rPr>
              <a:t>("tag"</a:t>
            </a:r>
            <a:r>
              <a:rPr lang="de-DE" sz="2200" dirty="0" smtClean="0">
                <a:latin typeface="Calibri" charset="0"/>
                <a:cs typeface="Cambria Math" charset="0"/>
              </a:rPr>
              <a:t>) :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return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array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of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elements</a:t>
            </a:r>
            <a:r>
              <a:rPr lang="de-DE" sz="2200" dirty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that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the</a:t>
            </a:r>
            <a:r>
              <a:rPr lang="de-DE" sz="2200" dirty="0" smtClean="0">
                <a:latin typeface="Calibri" charset="0"/>
                <a:cs typeface="Cambria Math" charset="0"/>
              </a:rPr>
              <a:t> tag = "tag“</a:t>
            </a:r>
          </a:p>
          <a:p>
            <a:pPr lvl="1" algn="just">
              <a:spcBef>
                <a:spcPct val="0"/>
              </a:spcBef>
            </a:pPr>
            <a:endParaRPr lang="de-DE" sz="2200" dirty="0">
              <a:latin typeface="Calibri" charset="0"/>
              <a:cs typeface="Cambria Math" charset="0"/>
            </a:endParaRPr>
          </a:p>
          <a:p>
            <a:pPr lvl="1" algn="just">
              <a:spcBef>
                <a:spcPct val="0"/>
              </a:spcBef>
            </a:pPr>
            <a:endParaRPr lang="de-DE" sz="2200" dirty="0" smtClean="0">
              <a:latin typeface="Calibri" charset="0"/>
              <a:cs typeface="Cambria Math" charset="0"/>
            </a:endParaRPr>
          </a:p>
          <a:p>
            <a:pPr lvl="1" algn="just">
              <a:spcBef>
                <a:spcPct val="0"/>
              </a:spcBef>
            </a:pPr>
            <a:endParaRPr lang="en-US" sz="2200" dirty="0" smtClean="0">
              <a:latin typeface="Calibri" charset="0"/>
              <a:cs typeface="Cambria Math" charset="0"/>
            </a:endParaRPr>
          </a:p>
          <a:p>
            <a:pPr lvl="1" algn="just">
              <a:spcBef>
                <a:spcPct val="0"/>
              </a:spcBef>
            </a:pPr>
            <a:endParaRPr lang="en-US" sz="2200" dirty="0">
              <a:latin typeface="Calibri" charset="0"/>
              <a:cs typeface="Cambria Math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5FF082-6893-AF41-82A2-9A275D4BC3E7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60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7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800" dirty="0" err="1" smtClean="0">
                <a:latin typeface="Calibri" charset="0"/>
              </a:rPr>
              <a:t>Creating</a:t>
            </a:r>
            <a:r>
              <a:rPr lang="fr-FR" sz="3800" dirty="0" smtClean="0">
                <a:latin typeface="Calibri" charset="0"/>
              </a:rPr>
              <a:t>, </a:t>
            </a:r>
            <a:r>
              <a:rPr lang="fr-FR" sz="3800" dirty="0" err="1" smtClean="0">
                <a:latin typeface="Calibri" charset="0"/>
              </a:rPr>
              <a:t>adding</a:t>
            </a:r>
            <a:r>
              <a:rPr lang="fr-FR" sz="3800" dirty="0">
                <a:latin typeface="Calibri" charset="0"/>
              </a:rPr>
              <a:t> </a:t>
            </a:r>
            <a:r>
              <a:rPr lang="fr-FR" sz="3800" dirty="0" smtClean="0">
                <a:latin typeface="Calibri" charset="0"/>
              </a:rPr>
              <a:t>and </a:t>
            </a:r>
            <a:r>
              <a:rPr lang="fr-FR" sz="3800" dirty="0" err="1" smtClean="0">
                <a:latin typeface="Calibri" charset="0"/>
              </a:rPr>
              <a:t>deleting</a:t>
            </a:r>
            <a:r>
              <a:rPr lang="fr-FR" sz="3800" dirty="0" smtClean="0">
                <a:latin typeface="Calibri" charset="0"/>
              </a:rPr>
              <a:t> </a:t>
            </a:r>
            <a:r>
              <a:rPr lang="fr-FR" sz="3800" dirty="0" err="1" smtClean="0">
                <a:latin typeface="Calibri" charset="0"/>
              </a:rPr>
              <a:t>elements</a:t>
            </a:r>
            <a:endParaRPr lang="fr-FR" sz="3800" dirty="0">
              <a:latin typeface="Calibri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200" dirty="0">
                <a:latin typeface="Calibri" charset="0"/>
                <a:cs typeface="Cambria Math" charset="0"/>
              </a:rPr>
              <a:t> </a:t>
            </a:r>
            <a:r>
              <a:rPr lang="en-US" sz="2200" dirty="0" smtClean="0">
                <a:latin typeface="Calibri" charset="0"/>
                <a:cs typeface="Cambria Math" charset="0"/>
              </a:rPr>
              <a:t>To create a new element in HTML we use the methods :</a:t>
            </a:r>
          </a:p>
          <a:p>
            <a:pPr lvl="1">
              <a:spcBef>
                <a:spcPct val="0"/>
              </a:spcBef>
            </a:pPr>
            <a:r>
              <a:rPr lang="en-US" sz="2000" dirty="0" err="1" smtClean="0"/>
              <a:t>document.createTextNode</a:t>
            </a:r>
            <a:r>
              <a:rPr lang="en-US" sz="2000" dirty="0" smtClean="0"/>
              <a:t>(”The new text node”)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charset="0"/>
                <a:cs typeface="Cambria Math" charset="0"/>
              </a:rPr>
              <a:t> </a:t>
            </a:r>
            <a:r>
              <a:rPr lang="en-US" sz="2000" dirty="0" smtClean="0">
                <a:latin typeface="Calibri" charset="0"/>
                <a:cs typeface="Cambria Math" charset="0"/>
              </a:rPr>
              <a:t>document. 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createElement</a:t>
            </a:r>
            <a:r>
              <a:rPr lang="en-US" sz="2000" dirty="0" smtClean="0">
                <a:latin typeface="Calibri" charset="0"/>
                <a:cs typeface="Cambria Math" charset="0"/>
              </a:rPr>
              <a:t>(“tag”)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charset="0"/>
                <a:cs typeface="Cambria Math" charset="0"/>
              </a:rPr>
              <a:t> 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tagName.setAttribute</a:t>
            </a:r>
            <a:r>
              <a:rPr lang="en-US" sz="2000" dirty="0" smtClean="0">
                <a:latin typeface="Calibri" charset="0"/>
                <a:cs typeface="Cambria Math" charset="0"/>
              </a:rPr>
              <a:t>(“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attributeName</a:t>
            </a:r>
            <a:r>
              <a:rPr lang="en-US" sz="2000" dirty="0" smtClean="0">
                <a:latin typeface="Calibri" charset="0"/>
                <a:cs typeface="Cambria Math" charset="0"/>
              </a:rPr>
              <a:t>”, “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attributeValue</a:t>
            </a:r>
            <a:r>
              <a:rPr lang="en-US" sz="2000" dirty="0" smtClean="0">
                <a:latin typeface="Calibri" charset="0"/>
                <a:cs typeface="Cambria Math" charset="0"/>
              </a:rPr>
              <a:t>”)</a:t>
            </a:r>
          </a:p>
          <a:p>
            <a:pPr marL="0" indent="0">
              <a:spcBef>
                <a:spcPct val="0"/>
              </a:spcBef>
              <a:buNone/>
            </a:pPr>
            <a:endParaRPr lang="en-US" sz="2000" dirty="0" smtClean="0"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  <a:buFont typeface="Wingdings" charset="2"/>
              <a:buChar char="§"/>
            </a:pPr>
            <a:r>
              <a:rPr lang="en-US" sz="2000" dirty="0" smtClean="0">
                <a:latin typeface="Calibri" charset="0"/>
                <a:cs typeface="Cambria Math" charset="0"/>
              </a:rPr>
              <a:t>After we create the new element/node, we can insert into HTML by: </a:t>
            </a:r>
          </a:p>
          <a:p>
            <a:pPr lvl="1">
              <a:spcBef>
                <a:spcPct val="0"/>
              </a:spcBef>
              <a:buFont typeface="Wingdings" charset="2"/>
              <a:buChar char="§"/>
            </a:pPr>
            <a:r>
              <a:rPr lang="en-US" sz="2000" dirty="0" smtClean="0">
                <a:latin typeface="Calibri" charset="0"/>
                <a:cs typeface="Cambria Math" charset="0"/>
              </a:rPr>
              <a:t> 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parentNode.appendChild</a:t>
            </a:r>
            <a:r>
              <a:rPr lang="en-US" sz="2000" dirty="0" smtClean="0">
                <a:latin typeface="Calibri" charset="0"/>
                <a:cs typeface="Cambria Math" charset="0"/>
              </a:rPr>
              <a:t>(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childNode</a:t>
            </a:r>
            <a:r>
              <a:rPr lang="en-US" sz="2000" dirty="0" smtClean="0">
                <a:latin typeface="Calibri" charset="0"/>
                <a:cs typeface="Cambria Math" charset="0"/>
              </a:rPr>
              <a:t>)</a:t>
            </a:r>
          </a:p>
          <a:p>
            <a:pPr lvl="1">
              <a:spcBef>
                <a:spcPct val="0"/>
              </a:spcBef>
              <a:buFont typeface="Wingdings" charset="2"/>
              <a:buChar char="§"/>
            </a:pPr>
            <a:r>
              <a:rPr lang="en-US" sz="2000" dirty="0">
                <a:latin typeface="Calibri" charset="0"/>
                <a:cs typeface="Cambria Math" charset="0"/>
              </a:rPr>
              <a:t> 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parentNode.insertBefore</a:t>
            </a:r>
            <a:r>
              <a:rPr lang="en-US" sz="2000" dirty="0" smtClean="0">
                <a:latin typeface="Calibri" charset="0"/>
                <a:cs typeface="Cambria Math" charset="0"/>
              </a:rPr>
              <a:t>(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newNode</a:t>
            </a:r>
            <a:r>
              <a:rPr lang="en-US" sz="2000" dirty="0" smtClean="0">
                <a:latin typeface="Calibri" charset="0"/>
                <a:cs typeface="Cambria Math" charset="0"/>
              </a:rPr>
              <a:t>, 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oldNode</a:t>
            </a:r>
            <a:r>
              <a:rPr lang="en-US" sz="2000" dirty="0" smtClean="0">
                <a:latin typeface="Calibri" charset="0"/>
                <a:cs typeface="Cambria Math" charset="0"/>
              </a:rPr>
              <a:t>)</a:t>
            </a:r>
          </a:p>
          <a:p>
            <a:pPr lvl="1">
              <a:spcBef>
                <a:spcPct val="0"/>
              </a:spcBef>
              <a:buFont typeface="Wingdings" charset="2"/>
              <a:buChar char="§"/>
            </a:pPr>
            <a:endParaRPr lang="en-US" sz="2000" dirty="0">
              <a:latin typeface="Calibri" charset="0"/>
              <a:cs typeface="Cambria Math" charset="0"/>
            </a:endParaRPr>
          </a:p>
          <a:p>
            <a:pPr marL="400050">
              <a:spcBef>
                <a:spcPct val="0"/>
              </a:spcBef>
              <a:buFont typeface="Wingdings" charset="2"/>
              <a:buChar char="§"/>
            </a:pPr>
            <a:r>
              <a:rPr lang="en-US" sz="2000" dirty="0" smtClean="0">
                <a:latin typeface="Calibri" charset="0"/>
                <a:cs typeface="Cambria Math" charset="0"/>
              </a:rPr>
              <a:t>  We can also remove or replace elements in the HTML by: </a:t>
            </a:r>
          </a:p>
          <a:p>
            <a:pPr marL="800100" lvl="1">
              <a:spcBef>
                <a:spcPct val="0"/>
              </a:spcBef>
              <a:buFont typeface="Wingdings" charset="2"/>
              <a:buChar char="§"/>
            </a:pPr>
            <a:r>
              <a:rPr lang="en-US" sz="2000" dirty="0" smtClean="0">
                <a:latin typeface="Calibri" charset="0"/>
                <a:cs typeface="Cambria Math" charset="0"/>
              </a:rPr>
              <a:t> 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parentNode.removeChild</a:t>
            </a:r>
            <a:r>
              <a:rPr lang="en-US" sz="2000" dirty="0" smtClean="0">
                <a:latin typeface="Calibri" charset="0"/>
                <a:cs typeface="Cambria Math" charset="0"/>
              </a:rPr>
              <a:t>(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childeNode</a:t>
            </a:r>
            <a:r>
              <a:rPr lang="en-US" sz="2000" dirty="0" smtClean="0">
                <a:latin typeface="Calibri" charset="0"/>
                <a:cs typeface="Cambria Math" charset="0"/>
              </a:rPr>
              <a:t>)</a:t>
            </a:r>
          </a:p>
          <a:p>
            <a:pPr marL="800100" lvl="1">
              <a:spcBef>
                <a:spcPct val="0"/>
              </a:spcBef>
              <a:buFont typeface="Wingdings" charset="2"/>
              <a:buChar char="§"/>
            </a:pPr>
            <a:r>
              <a:rPr lang="en-US" sz="2000" dirty="0">
                <a:latin typeface="Calibri" charset="0"/>
                <a:cs typeface="Cambria Math" charset="0"/>
              </a:rPr>
              <a:t> 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parentNode.replaceChild</a:t>
            </a:r>
            <a:r>
              <a:rPr lang="en-US" sz="2000" dirty="0" smtClean="0">
                <a:latin typeface="Calibri" charset="0"/>
                <a:cs typeface="Cambria Math" charset="0"/>
              </a:rPr>
              <a:t>(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newNode</a:t>
            </a:r>
            <a:r>
              <a:rPr lang="en-US" sz="2000" dirty="0" smtClean="0">
                <a:latin typeface="Calibri" charset="0"/>
                <a:cs typeface="Cambria Math" charset="0"/>
              </a:rPr>
              <a:t>, </a:t>
            </a:r>
            <a:r>
              <a:rPr lang="en-US" sz="2000" dirty="0" err="1" smtClean="0">
                <a:latin typeface="Calibri" charset="0"/>
                <a:cs typeface="Cambria Math" charset="0"/>
              </a:rPr>
              <a:t>oldNode</a:t>
            </a:r>
            <a:r>
              <a:rPr lang="en-US" sz="2000" dirty="0" smtClean="0">
                <a:latin typeface="Calibri" charset="0"/>
                <a:cs typeface="Cambria Math" charset="0"/>
              </a:rPr>
              <a:t>)</a:t>
            </a:r>
          </a:p>
          <a:p>
            <a:pPr marL="800100" lvl="1">
              <a:spcBef>
                <a:spcPct val="0"/>
              </a:spcBef>
              <a:buFont typeface="Wingdings" charset="2"/>
              <a:buChar char="§"/>
            </a:pPr>
            <a:endParaRPr lang="en-US" sz="2000" dirty="0" smtClean="0">
              <a:latin typeface="Calibri" charset="0"/>
              <a:cs typeface="Cambria Math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de-DE" sz="2200" dirty="0" smtClean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</a:pPr>
            <a:endParaRPr lang="de-DE" sz="2200" dirty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</a:pPr>
            <a:endParaRPr lang="de-DE" sz="2200" dirty="0" smtClean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</a:pPr>
            <a:endParaRPr lang="en-US" sz="2200" dirty="0" smtClean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</a:pPr>
            <a:endParaRPr lang="en-US" sz="2200" dirty="0">
              <a:latin typeface="Calibri" charset="0"/>
              <a:cs typeface="Cambria Math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5FF082-6893-AF41-82A2-9A275D4BC3E7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61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3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Calibri" charset="0"/>
              </a:rPr>
              <a:t>Changing</a:t>
            </a:r>
            <a:r>
              <a:rPr lang="fr-FR" dirty="0" smtClean="0">
                <a:latin typeface="Calibri" charset="0"/>
              </a:rPr>
              <a:t> HTML content </a:t>
            </a:r>
            <a:endParaRPr lang="fr-FR" dirty="0">
              <a:latin typeface="Calibri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sz="2200" dirty="0">
                <a:latin typeface="Calibri" charset="0"/>
                <a:cs typeface="Cambria Math" charset="0"/>
              </a:rPr>
              <a:t> </a:t>
            </a:r>
            <a:r>
              <a:rPr lang="en-US" sz="2200" dirty="0" smtClean="0">
                <a:latin typeface="Calibri" charset="0"/>
                <a:cs typeface="Cambria Math" charset="0"/>
              </a:rPr>
              <a:t>We can create a dynamic HTML contents and attributes value as following: </a:t>
            </a:r>
          </a:p>
          <a:p>
            <a:pPr lvl="1" algn="just">
              <a:spcBef>
                <a:spcPct val="0"/>
              </a:spcBef>
            </a:pPr>
            <a:r>
              <a:rPr lang="en-US" sz="2200" dirty="0">
                <a:latin typeface="Calibri" charset="0"/>
                <a:cs typeface="Cambria Math" charset="0"/>
              </a:rPr>
              <a:t> </a:t>
            </a:r>
            <a:r>
              <a:rPr lang="en-US" sz="2200" dirty="0" err="1" smtClean="0">
                <a:latin typeface="Calibri" charset="0"/>
                <a:cs typeface="Cambria Math" charset="0"/>
              </a:rPr>
              <a:t>document.write</a:t>
            </a:r>
            <a:r>
              <a:rPr lang="en-US" sz="2200" dirty="0" smtClean="0">
                <a:latin typeface="Calibri" charset="0"/>
                <a:cs typeface="Cambria Math" charset="0"/>
              </a:rPr>
              <a:t>(“text to display on the document”)</a:t>
            </a:r>
          </a:p>
          <a:p>
            <a:pPr lvl="1" algn="just">
              <a:spcBef>
                <a:spcPct val="0"/>
              </a:spcBef>
            </a:pPr>
            <a:r>
              <a:rPr lang="en-US" sz="2200" dirty="0" err="1" smtClean="0">
                <a:latin typeface="Calibri" charset="0"/>
                <a:cs typeface="Cambria Math" charset="0"/>
              </a:rPr>
              <a:t>element.innerHTML</a:t>
            </a:r>
            <a:r>
              <a:rPr lang="en-US" sz="2200" dirty="0" smtClean="0">
                <a:latin typeface="Calibri" charset="0"/>
                <a:cs typeface="Cambria Math" charset="0"/>
              </a:rPr>
              <a:t> = “new content” : </a:t>
            </a:r>
            <a:r>
              <a:rPr lang="en-US" sz="2000" dirty="0"/>
              <a:t>modify the content </a:t>
            </a:r>
            <a:r>
              <a:rPr lang="en-US" sz="2000" dirty="0" smtClean="0"/>
              <a:t>between an HTML container tag by the “new content”. </a:t>
            </a:r>
          </a:p>
          <a:p>
            <a:pPr lvl="1" algn="just">
              <a:spcBef>
                <a:spcPct val="0"/>
              </a:spcBef>
            </a:pPr>
            <a:r>
              <a:rPr lang="en-US" sz="2000" dirty="0" smtClean="0"/>
              <a:t> </a:t>
            </a:r>
            <a:r>
              <a:rPr lang="en-US" sz="2000" dirty="0" err="1" smtClean="0"/>
              <a:t>element.textContent</a:t>
            </a:r>
            <a:r>
              <a:rPr lang="en-US" sz="2000" dirty="0" smtClean="0"/>
              <a:t> = “new content” : modify the text contained in an HTML container tag by the “new content” </a:t>
            </a:r>
          </a:p>
          <a:p>
            <a:pPr lvl="1" algn="just">
              <a:spcBef>
                <a:spcPct val="0"/>
              </a:spcBef>
            </a:pPr>
            <a:r>
              <a:rPr lang="en-US" sz="2200" dirty="0" smtClean="0">
                <a:latin typeface="Calibri" charset="0"/>
                <a:cs typeface="Cambria Math" charset="0"/>
              </a:rPr>
              <a:t>element. </a:t>
            </a:r>
            <a:r>
              <a:rPr lang="en-US" sz="2200" dirty="0" err="1" smtClean="0">
                <a:latin typeface="Calibri" charset="0"/>
                <a:cs typeface="Cambria Math" charset="0"/>
              </a:rPr>
              <a:t>attributeName</a:t>
            </a:r>
            <a:r>
              <a:rPr lang="en-US" sz="2200" dirty="0">
                <a:latin typeface="Calibri" charset="0"/>
                <a:cs typeface="Cambria Math" charset="0"/>
              </a:rPr>
              <a:t> </a:t>
            </a:r>
            <a:r>
              <a:rPr lang="en-US" sz="2200" dirty="0" smtClean="0">
                <a:latin typeface="Calibri" charset="0"/>
                <a:cs typeface="Cambria Math" charset="0"/>
              </a:rPr>
              <a:t>= “attribute value” : set or change the attribute of the element with the attribute value</a:t>
            </a:r>
          </a:p>
          <a:p>
            <a:pPr marL="457200" lvl="1" indent="0" algn="just">
              <a:spcBef>
                <a:spcPct val="0"/>
              </a:spcBef>
              <a:buNone/>
            </a:pPr>
            <a:endParaRPr lang="en-US" sz="2000" dirty="0" smtClean="0">
              <a:latin typeface="Calibri" charset="0"/>
              <a:cs typeface="Cambria Math" charset="0"/>
            </a:endParaRPr>
          </a:p>
          <a:p>
            <a:pPr algn="just">
              <a:spcBef>
                <a:spcPct val="0"/>
              </a:spcBef>
            </a:pPr>
            <a:r>
              <a:rPr lang="de-DE" sz="2200" dirty="0" smtClean="0">
                <a:latin typeface="Calibri" charset="0"/>
                <a:cs typeface="Cambria Math" charset="0"/>
              </a:rPr>
              <a:t> Style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is</a:t>
            </a:r>
            <a:r>
              <a:rPr lang="de-DE" sz="2200" dirty="0" smtClean="0">
                <a:latin typeface="Calibri" charset="0"/>
                <a:cs typeface="Cambria Math" charset="0"/>
              </a:rPr>
              <a:t> also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one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of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the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attribute</a:t>
            </a:r>
            <a:r>
              <a:rPr lang="de-DE" sz="2200" dirty="0" smtClean="0">
                <a:latin typeface="Calibri" charset="0"/>
                <a:cs typeface="Cambria Math" charset="0"/>
              </a:rPr>
              <a:t> in HTML,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thus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we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can</a:t>
            </a:r>
            <a:r>
              <a:rPr lang="de-DE" sz="2200" dirty="0" smtClean="0">
                <a:latin typeface="Calibri" charset="0"/>
                <a:cs typeface="Cambria Math" charset="0"/>
              </a:rPr>
              <a:t> also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change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the</a:t>
            </a:r>
            <a:r>
              <a:rPr lang="de-DE" sz="2200" dirty="0" smtClean="0">
                <a:latin typeface="Calibri" charset="0"/>
                <a:cs typeface="Cambria Math" charset="0"/>
              </a:rPr>
              <a:t> style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by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this</a:t>
            </a:r>
            <a:r>
              <a:rPr lang="de-DE" sz="2200" dirty="0" smtClean="0">
                <a:latin typeface="Calibri" charset="0"/>
                <a:cs typeface="Cambria Math" charset="0"/>
              </a:rPr>
              <a:t>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way</a:t>
            </a:r>
            <a:r>
              <a:rPr lang="de-DE" sz="2200" dirty="0" smtClean="0">
                <a:latin typeface="Calibri" charset="0"/>
                <a:cs typeface="Cambria Math" charset="0"/>
              </a:rPr>
              <a:t>. </a:t>
            </a:r>
          </a:p>
          <a:p>
            <a:pPr lvl="1" algn="just">
              <a:spcBef>
                <a:spcPct val="0"/>
              </a:spcBef>
            </a:pPr>
            <a:r>
              <a:rPr lang="en-US" sz="2200" dirty="0" smtClean="0">
                <a:latin typeface="Calibri" charset="0"/>
                <a:cs typeface="Cambria Math" charset="0"/>
              </a:rPr>
              <a:t>e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lement.style.attributeStyle</a:t>
            </a:r>
            <a:r>
              <a:rPr lang="de-DE" sz="2200" dirty="0" smtClean="0">
                <a:latin typeface="Calibri" charset="0"/>
                <a:cs typeface="Cambria Math" charset="0"/>
              </a:rPr>
              <a:t> = “style </a:t>
            </a:r>
            <a:r>
              <a:rPr lang="de-DE" sz="2200" dirty="0" err="1" smtClean="0">
                <a:latin typeface="Calibri" charset="0"/>
                <a:cs typeface="Cambria Math" charset="0"/>
              </a:rPr>
              <a:t>value</a:t>
            </a:r>
            <a:r>
              <a:rPr lang="en-US" sz="2000" dirty="0">
                <a:latin typeface="Calibri" charset="0"/>
                <a:cs typeface="Cambria Math" charset="0"/>
              </a:rPr>
              <a:t>”</a:t>
            </a:r>
            <a:endParaRPr lang="de-DE" sz="2200" dirty="0" smtClean="0">
              <a:latin typeface="Calibri" charset="0"/>
              <a:cs typeface="Cambria Math" charset="0"/>
            </a:endParaRPr>
          </a:p>
          <a:p>
            <a:pPr lvl="1" algn="just">
              <a:spcBef>
                <a:spcPct val="0"/>
              </a:spcBef>
            </a:pPr>
            <a:endParaRPr lang="de-DE" sz="2200" dirty="0">
              <a:latin typeface="Calibri" charset="0"/>
              <a:cs typeface="Cambria Math" charset="0"/>
            </a:endParaRPr>
          </a:p>
          <a:p>
            <a:pPr lvl="1" algn="just">
              <a:spcBef>
                <a:spcPct val="0"/>
              </a:spcBef>
            </a:pPr>
            <a:endParaRPr lang="de-DE" sz="2200" dirty="0" smtClean="0">
              <a:latin typeface="Calibri" charset="0"/>
              <a:cs typeface="Cambria Math" charset="0"/>
            </a:endParaRPr>
          </a:p>
          <a:p>
            <a:pPr lvl="1" algn="just">
              <a:spcBef>
                <a:spcPct val="0"/>
              </a:spcBef>
            </a:pPr>
            <a:endParaRPr lang="en-US" sz="2200" dirty="0" smtClean="0">
              <a:latin typeface="Calibri" charset="0"/>
              <a:cs typeface="Cambria Math" charset="0"/>
            </a:endParaRPr>
          </a:p>
          <a:p>
            <a:pPr lvl="1" algn="just">
              <a:spcBef>
                <a:spcPct val="0"/>
              </a:spcBef>
            </a:pPr>
            <a:endParaRPr lang="en-US" sz="2200" dirty="0">
              <a:latin typeface="Calibri" charset="0"/>
              <a:cs typeface="Cambria Math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5FF082-6893-AF41-82A2-9A275D4BC3E7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62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5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Calibri" charset="0"/>
              </a:rPr>
              <a:t>Getting</a:t>
            </a:r>
            <a:r>
              <a:rPr lang="fr-FR" dirty="0" smtClean="0">
                <a:latin typeface="Calibri" charset="0"/>
              </a:rPr>
              <a:t> HTML content </a:t>
            </a:r>
            <a:endParaRPr lang="fr-FR" dirty="0">
              <a:latin typeface="Calibri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200" dirty="0" smtClean="0">
                <a:latin typeface="Calibri" charset="0"/>
                <a:cs typeface="Cambria Math" charset="0"/>
              </a:rPr>
              <a:t>In the same way that we use to change contents and property, we can also get the value of contents and property. </a:t>
            </a:r>
          </a:p>
          <a:p>
            <a:pPr marL="0" indent="0">
              <a:spcBef>
                <a:spcPct val="0"/>
              </a:spcBef>
              <a:buNone/>
            </a:pPr>
            <a:endParaRPr lang="en-US" sz="2200" dirty="0" smtClean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</a:pPr>
            <a:r>
              <a:rPr lang="en-US" sz="2200" dirty="0">
                <a:latin typeface="Calibri" charset="0"/>
                <a:cs typeface="Cambria Math" charset="0"/>
              </a:rPr>
              <a:t> </a:t>
            </a:r>
            <a:r>
              <a:rPr lang="en-US" sz="2200" dirty="0" err="1" smtClean="0">
                <a:latin typeface="Calibri" charset="0"/>
                <a:cs typeface="Cambria Math" charset="0"/>
              </a:rPr>
              <a:t>valueA</a:t>
            </a:r>
            <a:r>
              <a:rPr lang="en-US" sz="2200" dirty="0" smtClean="0">
                <a:latin typeface="Calibri" charset="0"/>
                <a:cs typeface="Cambria Math" charset="0"/>
              </a:rPr>
              <a:t> = </a:t>
            </a:r>
            <a:r>
              <a:rPr lang="en-US" sz="2200" dirty="0" err="1" smtClean="0">
                <a:latin typeface="Calibri" charset="0"/>
                <a:cs typeface="Cambria Math" charset="0"/>
              </a:rPr>
              <a:t>elementA.innerHTML</a:t>
            </a:r>
            <a:r>
              <a:rPr lang="en-US" sz="2200" dirty="0" smtClean="0">
                <a:latin typeface="Calibri" charset="0"/>
                <a:cs typeface="Cambria Math" charset="0"/>
              </a:rPr>
              <a:t> : to set the </a:t>
            </a:r>
            <a:r>
              <a:rPr lang="en-US" sz="2200" dirty="0" err="1" smtClean="0">
                <a:latin typeface="Calibri" charset="0"/>
                <a:cs typeface="Cambria Math" charset="0"/>
              </a:rPr>
              <a:t>valueA</a:t>
            </a:r>
            <a:r>
              <a:rPr lang="en-US" sz="2200" dirty="0" smtClean="0">
                <a:latin typeface="Calibri" charset="0"/>
                <a:cs typeface="Cambria Math" charset="0"/>
              </a:rPr>
              <a:t> equal to the content between the element</a:t>
            </a:r>
          </a:p>
          <a:p>
            <a:pPr lvl="1">
              <a:spcBef>
                <a:spcPct val="0"/>
              </a:spcBef>
            </a:pPr>
            <a:endParaRPr lang="en-US" sz="2200" dirty="0" smtClean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</a:pPr>
            <a:r>
              <a:rPr lang="en-US" sz="2200" dirty="0">
                <a:latin typeface="Calibri" charset="0"/>
                <a:cs typeface="Cambria Math" charset="0"/>
              </a:rPr>
              <a:t> </a:t>
            </a:r>
            <a:r>
              <a:rPr lang="en-US" sz="2200" dirty="0" err="1" smtClean="0">
                <a:latin typeface="Calibri" charset="0"/>
                <a:cs typeface="Cambria Math" charset="0"/>
              </a:rPr>
              <a:t>attributeA</a:t>
            </a:r>
            <a:r>
              <a:rPr lang="en-US" sz="2200" dirty="0" smtClean="0">
                <a:latin typeface="Calibri" charset="0"/>
                <a:cs typeface="Cambria Math" charset="0"/>
              </a:rPr>
              <a:t> = </a:t>
            </a:r>
            <a:r>
              <a:rPr lang="en-US" sz="2200" dirty="0" err="1" smtClean="0">
                <a:latin typeface="Calibri" charset="0"/>
                <a:cs typeface="Cambria Math" charset="0"/>
              </a:rPr>
              <a:t>elementA.attributeNameA.value</a:t>
            </a:r>
            <a:r>
              <a:rPr lang="en-US" sz="2200" dirty="0" smtClean="0">
                <a:latin typeface="Calibri" charset="0"/>
                <a:cs typeface="Cambria Math" charset="0"/>
              </a:rPr>
              <a:t> : to set the value of </a:t>
            </a:r>
            <a:r>
              <a:rPr lang="en-US" sz="2200" dirty="0" err="1" smtClean="0">
                <a:latin typeface="Calibri" charset="0"/>
                <a:cs typeface="Cambria Math" charset="0"/>
              </a:rPr>
              <a:t>attributeA</a:t>
            </a:r>
            <a:r>
              <a:rPr lang="en-US" sz="2200" dirty="0" smtClean="0">
                <a:latin typeface="Calibri" charset="0"/>
                <a:cs typeface="Cambria Math" charset="0"/>
              </a:rPr>
              <a:t> equal to the value </a:t>
            </a:r>
            <a:r>
              <a:rPr lang="en-US" sz="2200" dirty="0" err="1" smtClean="0">
                <a:latin typeface="Calibri" charset="0"/>
                <a:cs typeface="Cambria Math" charset="0"/>
              </a:rPr>
              <a:t>attributeNameA</a:t>
            </a:r>
            <a:r>
              <a:rPr lang="en-US" sz="2200" dirty="0" smtClean="0">
                <a:latin typeface="Calibri" charset="0"/>
                <a:cs typeface="Cambria Math" charset="0"/>
              </a:rPr>
              <a:t> of the </a:t>
            </a:r>
            <a:r>
              <a:rPr lang="en-US" sz="2200" dirty="0" err="1" smtClean="0">
                <a:latin typeface="Calibri" charset="0"/>
                <a:cs typeface="Cambria Math" charset="0"/>
              </a:rPr>
              <a:t>elementA</a:t>
            </a:r>
            <a:r>
              <a:rPr lang="en-US" sz="2200" dirty="0" smtClean="0">
                <a:latin typeface="Calibri" charset="0"/>
                <a:cs typeface="Cambria Math" charset="0"/>
              </a:rPr>
              <a:t>. </a:t>
            </a:r>
          </a:p>
          <a:p>
            <a:pPr lvl="1">
              <a:spcBef>
                <a:spcPct val="0"/>
              </a:spcBef>
            </a:pPr>
            <a:endParaRPr lang="en-US" sz="2200" dirty="0" smtClean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</a:pPr>
            <a:endParaRPr lang="de-DE" sz="2200" dirty="0" smtClean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</a:pPr>
            <a:endParaRPr lang="de-DE" sz="2200" dirty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</a:pPr>
            <a:endParaRPr lang="de-DE" sz="2200" dirty="0" smtClean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</a:pPr>
            <a:endParaRPr lang="en-US" sz="2200" dirty="0" smtClean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</a:pPr>
            <a:endParaRPr lang="en-US" sz="2200" dirty="0">
              <a:latin typeface="Calibri" charset="0"/>
              <a:cs typeface="Cambria Math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5FF082-6893-AF41-82A2-9A275D4BC3E7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63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1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Exemples DOM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>
                <a:latin typeface="Calibri" charset="0"/>
                <a:cs typeface="Cambria Math" charset="0"/>
              </a:rPr>
              <a:t>window.open();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  <a:cs typeface="Cambria Math" charset="0"/>
              </a:rPr>
              <a:t>window.open("http://www.javascript-coder.com", "mywin", "location=1, status=1, scrollbars=1, width=100, height=100 ")</a:t>
            </a:r>
          </a:p>
          <a:p>
            <a:pPr>
              <a:spcBef>
                <a:spcPct val="0"/>
              </a:spcBef>
            </a:pPr>
            <a:r>
              <a:rPr lang="fr-FR">
                <a:latin typeface="Calibri" charset="0"/>
                <a:cs typeface="Cambria Math" charset="0"/>
              </a:rPr>
              <a:t>window.close();</a:t>
            </a:r>
          </a:p>
          <a:p>
            <a:pPr>
              <a:spcBef>
                <a:spcPct val="0"/>
              </a:spcBef>
            </a:pPr>
            <a:r>
              <a:rPr lang="fr-FR">
                <a:latin typeface="Calibri" charset="0"/>
                <a:cs typeface="Cambria Math" charset="0"/>
              </a:rPr>
              <a:t> window.location.reload();</a:t>
            </a:r>
          </a:p>
          <a:p>
            <a:pPr>
              <a:spcBef>
                <a:spcPct val="0"/>
              </a:spcBef>
            </a:pPr>
            <a:r>
              <a:rPr lang="fr-FR">
                <a:latin typeface="Calibri" charset="0"/>
                <a:cs typeface="Cambria Math" charset="0"/>
              </a:rPr>
              <a:t> window.location ="http://www.google.com";</a:t>
            </a:r>
          </a:p>
          <a:p>
            <a:pPr>
              <a:spcBef>
                <a:spcPct val="0"/>
              </a:spcBef>
            </a:pPr>
            <a:r>
              <a:rPr lang="fr-FR">
                <a:latin typeface="Calibri" charset="0"/>
                <a:cs typeface="Cambria Math" charset="0"/>
              </a:rPr>
              <a:t> alert (""+window.document.forms[0].sexe.value);</a:t>
            </a:r>
          </a:p>
          <a:p>
            <a:pPr>
              <a:spcBef>
                <a:spcPct val="0"/>
              </a:spcBef>
            </a:pPr>
            <a:r>
              <a:rPr lang="fr-FR">
                <a:latin typeface="Calibri" charset="0"/>
                <a:cs typeface="Cambria Math" charset="0"/>
              </a:rPr>
              <a:t> document.images["img_name"].src="image path";</a:t>
            </a:r>
          </a:p>
          <a:p>
            <a:pPr>
              <a:spcBef>
                <a:spcPct val="0"/>
              </a:spcBef>
            </a:pPr>
            <a:r>
              <a:rPr lang="fr-FR">
                <a:latin typeface="Calibri" charset="0"/>
                <a:cs typeface="Cambria Math" charset="0"/>
              </a:rPr>
              <a:t> document.forms[0].nom.value =  "Mary";</a:t>
            </a:r>
          </a:p>
          <a:p>
            <a:pPr>
              <a:spcBef>
                <a:spcPct val="0"/>
              </a:spcBef>
            </a:pPr>
            <a:r>
              <a:rPr lang="fr-FR">
                <a:latin typeface="Calibri" charset="0"/>
                <a:cs typeface="Cambria Math" charset="0"/>
              </a:rPr>
              <a:t> document.fr1.nom.value = ''Jean";</a:t>
            </a:r>
          </a:p>
          <a:p>
            <a:pPr>
              <a:spcBef>
                <a:spcPct val="0"/>
              </a:spcBef>
            </a:pPr>
            <a:r>
              <a:rPr lang="fr-FR">
                <a:latin typeface="Calibri" charset="0"/>
                <a:cs typeface="Cambria Math" charset="0"/>
              </a:rPr>
              <a:t> document.write("valeur = "+document.fr1.nom.value);</a:t>
            </a:r>
          </a:p>
          <a:p>
            <a:pPr>
              <a:spcBef>
                <a:spcPct val="0"/>
              </a:spcBef>
            </a:pPr>
            <a:endParaRPr lang="fr-FR" sz="200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sp>
        <p:nvSpPr>
          <p:cNvPr id="921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425005-827A-1F44-BD69-C665E401A5CD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64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" charset="0"/>
              </a:rPr>
              <a:t>Pop up message</a:t>
            </a:r>
            <a:endParaRPr lang="fr-FR" dirty="0">
              <a:latin typeface="Calibri" charset="0"/>
            </a:endParaRP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cs typeface="Cambria Math" charset="0"/>
              </a:rPr>
              <a:t>The '</a:t>
            </a:r>
            <a:r>
              <a:rPr lang="en-US" b="1" dirty="0">
                <a:latin typeface="Calibri" charset="0"/>
                <a:cs typeface="Cambria Math" charset="0"/>
              </a:rPr>
              <a:t>alert</a:t>
            </a:r>
            <a:r>
              <a:rPr lang="en-US" dirty="0">
                <a:latin typeface="Calibri" charset="0"/>
                <a:cs typeface="Cambria Math" charset="0"/>
              </a:rPr>
              <a:t>' is used to display </a:t>
            </a:r>
            <a:r>
              <a:rPr lang="en-US" dirty="0" smtClean="0">
                <a:latin typeface="Calibri" charset="0"/>
                <a:cs typeface="Cambria Math" charset="0"/>
              </a:rPr>
              <a:t>an information</a:t>
            </a:r>
            <a:r>
              <a:rPr lang="fr-FR" dirty="0" smtClean="0">
                <a:latin typeface="Calibri" charset="0"/>
                <a:cs typeface="Cambria Math" charset="0"/>
              </a:rPr>
              <a:t>.</a:t>
            </a:r>
            <a:endParaRPr lang="fr-FR" dirty="0">
              <a:latin typeface="Calibri" charset="0"/>
              <a:cs typeface="Cambria Math" charset="0"/>
            </a:endParaRP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fr-FR" sz="2000" dirty="0" err="1">
                <a:solidFill>
                  <a:srgbClr val="C00000"/>
                </a:solidFill>
                <a:latin typeface="Calibri" charset="0"/>
                <a:cs typeface="Cambria Math" charset="0"/>
              </a:rPr>
              <a:t>alert</a:t>
            </a:r>
            <a:r>
              <a:rPr lang="fr-FR" sz="2000" dirty="0">
                <a:solidFill>
                  <a:srgbClr val="C00000"/>
                </a:solidFill>
                <a:latin typeface="Calibri" charset="0"/>
                <a:cs typeface="Cambria Math" charset="0"/>
              </a:rPr>
              <a:t>("Hello world !");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endParaRPr lang="fr-FR" sz="2000" dirty="0">
              <a:solidFill>
                <a:srgbClr val="C00000"/>
              </a:solidFill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cs typeface="Cambria Math" charset="0"/>
              </a:rPr>
              <a:t>The </a:t>
            </a:r>
            <a:r>
              <a:rPr lang="en-US" dirty="0" smtClean="0">
                <a:latin typeface="Calibri" charset="0"/>
                <a:cs typeface="Cambria Math" charset="0"/>
              </a:rPr>
              <a:t>'</a:t>
            </a:r>
            <a:r>
              <a:rPr lang="en-US" b="1" dirty="0" smtClean="0">
                <a:latin typeface="Calibri" charset="0"/>
                <a:cs typeface="Cambria Math" charset="0"/>
              </a:rPr>
              <a:t>confirm</a:t>
            </a:r>
            <a:r>
              <a:rPr lang="en-US" dirty="0" smtClean="0">
                <a:latin typeface="Calibri" charset="0"/>
                <a:cs typeface="Cambria Math" charset="0"/>
              </a:rPr>
              <a:t>' </a:t>
            </a:r>
            <a:r>
              <a:rPr lang="en-US" dirty="0">
                <a:latin typeface="Calibri" charset="0"/>
                <a:cs typeface="Cambria Math" charset="0"/>
              </a:rPr>
              <a:t>is used to display text to confirm the visitor. It returns a Boolean value</a:t>
            </a:r>
            <a:r>
              <a:rPr lang="en-US" dirty="0" smtClean="0">
                <a:latin typeface="Calibri" charset="0"/>
                <a:cs typeface="Cambria Math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  <a:latin typeface="Calibri" charset="0"/>
                <a:cs typeface="Cambria Math" charset="0"/>
              </a:rPr>
              <a:t>       </a:t>
            </a:r>
            <a:r>
              <a:rPr lang="fr-FR" sz="2000" dirty="0" smtClean="0">
                <a:solidFill>
                  <a:srgbClr val="C00000"/>
                </a:solidFill>
                <a:latin typeface="Calibri" charset="0"/>
                <a:cs typeface="Cambria Math" charset="0"/>
              </a:rPr>
              <a:t>var </a:t>
            </a:r>
            <a:r>
              <a:rPr lang="fr-FR" sz="2000" dirty="0">
                <a:solidFill>
                  <a:srgbClr val="C00000"/>
                </a:solidFill>
                <a:latin typeface="Calibri" charset="0"/>
                <a:cs typeface="Cambria Math" charset="0"/>
              </a:rPr>
              <a:t>flag = </a:t>
            </a:r>
            <a:r>
              <a:rPr lang="fr-FR" sz="2000" dirty="0" err="1">
                <a:solidFill>
                  <a:srgbClr val="C00000"/>
                </a:solidFill>
                <a:latin typeface="Calibri" charset="0"/>
                <a:cs typeface="Cambria Math" charset="0"/>
              </a:rPr>
              <a:t>confirm</a:t>
            </a:r>
            <a:r>
              <a:rPr lang="fr-FR" sz="2000" dirty="0">
                <a:solidFill>
                  <a:srgbClr val="C00000"/>
                </a:solidFill>
                <a:latin typeface="Calibri" charset="0"/>
                <a:cs typeface="Cambria Math" charset="0"/>
              </a:rPr>
              <a:t>("Est-ce que tu veux quitter ce programme ?");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fr-FR" sz="2000" dirty="0">
                <a:solidFill>
                  <a:srgbClr val="C00000"/>
                </a:solidFill>
                <a:latin typeface="Calibri" charset="0"/>
                <a:cs typeface="Cambria Math" charset="0"/>
              </a:rPr>
              <a:t>if (flag)	</a:t>
            </a:r>
            <a:r>
              <a:rPr lang="fr-FR" sz="2000" dirty="0" err="1">
                <a:solidFill>
                  <a:srgbClr val="C00000"/>
                </a:solidFill>
                <a:latin typeface="Calibri" charset="0"/>
                <a:cs typeface="Cambria Math" charset="0"/>
              </a:rPr>
              <a:t>document.write</a:t>
            </a:r>
            <a:r>
              <a:rPr lang="fr-FR" sz="2000" dirty="0">
                <a:solidFill>
                  <a:srgbClr val="C00000"/>
                </a:solidFill>
                <a:latin typeface="Calibri" charset="0"/>
                <a:cs typeface="Cambria Math" charset="0"/>
              </a:rPr>
              <a:t>("quitter!");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fr-FR" sz="2000" dirty="0" err="1">
                <a:solidFill>
                  <a:srgbClr val="C00000"/>
                </a:solidFill>
                <a:latin typeface="Calibri" charset="0"/>
                <a:cs typeface="Cambria Math" charset="0"/>
              </a:rPr>
              <a:t>else</a:t>
            </a:r>
            <a:r>
              <a:rPr lang="fr-FR" sz="2000" dirty="0">
                <a:solidFill>
                  <a:srgbClr val="C00000"/>
                </a:solidFill>
                <a:latin typeface="Calibri" charset="0"/>
                <a:cs typeface="Cambria Math" charset="0"/>
              </a:rPr>
              <a:t>           </a:t>
            </a:r>
            <a:r>
              <a:rPr lang="fr-FR" sz="2000" dirty="0" err="1">
                <a:solidFill>
                  <a:srgbClr val="C00000"/>
                </a:solidFill>
                <a:latin typeface="Calibri" charset="0"/>
                <a:cs typeface="Cambria Math" charset="0"/>
              </a:rPr>
              <a:t>document.write</a:t>
            </a:r>
            <a:r>
              <a:rPr lang="fr-FR" sz="2000" dirty="0">
                <a:solidFill>
                  <a:srgbClr val="C00000"/>
                </a:solidFill>
                <a:latin typeface="Calibri" charset="0"/>
                <a:cs typeface="Cambria Math" charset="0"/>
              </a:rPr>
              <a:t>("continuer!");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endParaRPr lang="fr-FR" sz="2000" dirty="0">
              <a:solidFill>
                <a:srgbClr val="C00000"/>
              </a:solidFill>
              <a:latin typeface="Calibri" charset="0"/>
              <a:cs typeface="Cambria Math" charset="0"/>
            </a:endParaRPr>
          </a:p>
          <a:p>
            <a:pPr>
              <a:spcBef>
                <a:spcPct val="0"/>
              </a:spcBef>
            </a:pPr>
            <a:r>
              <a:rPr lang="en-US" sz="2300" dirty="0">
                <a:latin typeface="Calibri" charset="0"/>
                <a:cs typeface="Cambria Math" charset="0"/>
              </a:rPr>
              <a:t>The '</a:t>
            </a:r>
            <a:r>
              <a:rPr lang="en-US" sz="2300" b="1" dirty="0">
                <a:latin typeface="Calibri" charset="0"/>
                <a:cs typeface="Cambria Math" charset="0"/>
              </a:rPr>
              <a:t>prompt</a:t>
            </a:r>
            <a:r>
              <a:rPr lang="en-US" sz="2300" dirty="0">
                <a:latin typeface="Calibri" charset="0"/>
                <a:cs typeface="Cambria Math" charset="0"/>
              </a:rPr>
              <a:t>' is used to request the user to enter a text. After clicking OK, it returns a value entered</a:t>
            </a:r>
            <a:r>
              <a:rPr lang="en-US" sz="2300" dirty="0" smtClean="0">
                <a:latin typeface="Calibri" charset="0"/>
                <a:cs typeface="Cambria Math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300" dirty="0" smtClean="0">
                <a:solidFill>
                  <a:srgbClr val="C00000"/>
                </a:solidFill>
                <a:latin typeface="Calibri" charset="0"/>
                <a:cs typeface="Cambria Math" charset="0"/>
              </a:rPr>
              <a:t>      </a:t>
            </a:r>
            <a:r>
              <a:rPr lang="fr-FR" sz="2000" dirty="0" smtClean="0">
                <a:solidFill>
                  <a:srgbClr val="C00000"/>
                </a:solidFill>
                <a:latin typeface="Calibri" charset="0"/>
                <a:cs typeface="Cambria Math" charset="0"/>
              </a:rPr>
              <a:t>var  </a:t>
            </a:r>
            <a:r>
              <a:rPr lang="fr-FR" sz="2000" dirty="0">
                <a:solidFill>
                  <a:srgbClr val="C00000"/>
                </a:solidFill>
                <a:latin typeface="Calibri" charset="0"/>
                <a:cs typeface="Cambria Math" charset="0"/>
              </a:rPr>
              <a:t>x = prompt("Entrez votre nom, S.V.P!", "</a:t>
            </a:r>
            <a:r>
              <a:rPr lang="fr-FR" sz="2000" dirty="0" err="1">
                <a:solidFill>
                  <a:srgbClr val="C00000"/>
                </a:solidFill>
                <a:latin typeface="Calibri" charset="0"/>
                <a:cs typeface="Cambria Math" charset="0"/>
              </a:rPr>
              <a:t>Dara</a:t>
            </a:r>
            <a:r>
              <a:rPr lang="fr-FR" sz="2000" dirty="0">
                <a:solidFill>
                  <a:srgbClr val="C00000"/>
                </a:solidFill>
                <a:latin typeface="Calibri" charset="0"/>
                <a:cs typeface="Cambria Math" charset="0"/>
              </a:rPr>
              <a:t>");</a:t>
            </a:r>
            <a:r>
              <a:rPr lang="fr-FR" sz="2000" dirty="0">
                <a:solidFill>
                  <a:schemeClr val="accent1"/>
                </a:solidFill>
                <a:latin typeface="Calibri" charset="0"/>
                <a:cs typeface="Cambria Math" charset="0"/>
              </a:rPr>
              <a:t>	</a:t>
            </a:r>
          </a:p>
          <a:p>
            <a:pPr>
              <a:spcBef>
                <a:spcPct val="0"/>
              </a:spcBef>
            </a:pPr>
            <a:endParaRPr lang="fr-FR" sz="2000" dirty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sp>
        <p:nvSpPr>
          <p:cNvPr id="901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81FE1A-2A20-DE4B-81E3-E4E5A2A8BF54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65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4" t="40312" r="37305" b="43750"/>
          <a:stretch>
            <a:fillRect/>
          </a:stretch>
        </p:blipFill>
        <p:spPr bwMode="auto">
          <a:xfrm>
            <a:off x="6429375" y="1285875"/>
            <a:ext cx="2428875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9" t="40625" r="37109" b="44376"/>
          <a:stretch>
            <a:fillRect/>
          </a:stretch>
        </p:blipFill>
        <p:spPr bwMode="auto">
          <a:xfrm>
            <a:off x="5929313" y="3643313"/>
            <a:ext cx="2500312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9" t="38750" r="37109" b="42500"/>
          <a:stretch>
            <a:fillRect/>
          </a:stretch>
        </p:blipFill>
        <p:spPr bwMode="auto">
          <a:xfrm>
            <a:off x="6424437" y="5157192"/>
            <a:ext cx="251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Sommaire</a:t>
            </a:r>
          </a:p>
        </p:txBody>
      </p:sp>
      <p:sp>
        <p:nvSpPr>
          <p:cNvPr id="16386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>
                <a:latin typeface="Calibri" charset="0"/>
              </a:rPr>
              <a:t>Introduction to </a:t>
            </a:r>
            <a:r>
              <a:rPr lang="en-GB" sz="3200" dirty="0" smtClean="0">
                <a:latin typeface="Calibri" charset="0"/>
              </a:rPr>
              <a:t>JavaScript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Data </a:t>
            </a:r>
            <a:r>
              <a:rPr lang="en-GB" sz="3200" dirty="0">
                <a:latin typeface="Calibri" charset="0"/>
              </a:rPr>
              <a:t>type and Syntax </a:t>
            </a:r>
            <a:endParaRPr lang="en-GB" sz="3200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Operation </a:t>
            </a:r>
            <a:r>
              <a:rPr lang="en-GB" sz="3200" dirty="0">
                <a:latin typeface="Calibri" charset="0"/>
              </a:rPr>
              <a:t>and Control structure </a:t>
            </a:r>
            <a:endParaRPr lang="en-GB" sz="3200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Object </a:t>
            </a:r>
            <a:r>
              <a:rPr lang="en-GB" sz="3200" dirty="0">
                <a:latin typeface="Calibri" charset="0"/>
              </a:rPr>
              <a:t>and </a:t>
            </a:r>
            <a:r>
              <a:rPr lang="en-GB" sz="3200" dirty="0" smtClean="0">
                <a:latin typeface="Calibri" charset="0"/>
              </a:rPr>
              <a:t>Array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Functions</a:t>
            </a:r>
            <a:endParaRPr lang="en-GB" sz="3200" dirty="0">
              <a:latin typeface="Calibri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DOM </a:t>
            </a:r>
            <a:r>
              <a:rPr lang="en-GB" sz="3200" dirty="0">
                <a:latin typeface="Calibri" charset="0"/>
              </a:rPr>
              <a:t>(Document Object Model</a:t>
            </a:r>
            <a:r>
              <a:rPr lang="en-GB" sz="3200" dirty="0" smtClean="0">
                <a:latin typeface="Calibri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Events</a:t>
            </a:r>
            <a:endParaRPr lang="en-GB" sz="3200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sz="3200" dirty="0">
                <a:latin typeface="Calibri" charset="0"/>
              </a:rPr>
              <a:t>Conclusion</a:t>
            </a:r>
          </a:p>
        </p:txBody>
      </p:sp>
      <p:sp>
        <p:nvSpPr>
          <p:cNvPr id="16387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E262E6-5687-E445-A5B0-4C30153C6F84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66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520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Evènements (1/3)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29200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 smtClean="0">
                <a:latin typeface="Calibri" charset="0"/>
              </a:rPr>
              <a:t>onabort</a:t>
            </a:r>
            <a:r>
              <a:rPr lang="en-US" sz="2000" dirty="0" smtClean="0">
                <a:latin typeface="Calibri" charset="0"/>
              </a:rPr>
              <a:t> - </a:t>
            </a:r>
            <a:r>
              <a:rPr lang="en-US" sz="2000" dirty="0"/>
              <a:t>The event occurs when </a:t>
            </a:r>
            <a:r>
              <a:rPr lang="en-US" sz="2000" dirty="0" smtClean="0"/>
              <a:t>loading an image is aborted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 smtClean="0">
                <a:latin typeface="Calibri" charset="0"/>
              </a:rPr>
              <a:t>onblur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- </a:t>
            </a:r>
            <a:r>
              <a:rPr lang="en-US" sz="2000" dirty="0"/>
              <a:t>The event occurs when a form element loses </a:t>
            </a:r>
            <a:r>
              <a:rPr lang="en-US" sz="2000" dirty="0" smtClean="0"/>
              <a:t>focus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 smtClean="0">
                <a:latin typeface="Calibri" charset="0"/>
              </a:rPr>
              <a:t>onchange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- </a:t>
            </a:r>
            <a:r>
              <a:rPr lang="en-US" sz="2000" dirty="0"/>
              <a:t>The event occurs when the content of a form element, the selection, or the checked state have </a:t>
            </a:r>
            <a:r>
              <a:rPr lang="en-US" sz="2000" dirty="0" smtClean="0"/>
              <a:t>changed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 smtClean="0">
                <a:latin typeface="Calibri" charset="0"/>
              </a:rPr>
              <a:t>onclick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- </a:t>
            </a:r>
            <a:r>
              <a:rPr lang="en-US" sz="2000" dirty="0"/>
              <a:t>The event occurs when the user clicks on an </a:t>
            </a:r>
            <a:r>
              <a:rPr lang="en-US" sz="2000" dirty="0" smtClean="0"/>
              <a:t>element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 smtClean="0">
                <a:latin typeface="Calibri" charset="0"/>
              </a:rPr>
              <a:t>ondblclick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- </a:t>
            </a:r>
            <a:r>
              <a:rPr lang="en-US" sz="2000" dirty="0"/>
              <a:t>The event occurs when the user double-clicks on an </a:t>
            </a:r>
            <a:r>
              <a:rPr lang="en-US" sz="2000" dirty="0" smtClean="0"/>
              <a:t>element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 smtClean="0">
                <a:latin typeface="Calibri" charset="0"/>
              </a:rPr>
              <a:t>onerror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- </a:t>
            </a:r>
            <a:r>
              <a:rPr lang="en-US" sz="2000" dirty="0"/>
              <a:t>The event occurs when an image does not load </a:t>
            </a:r>
            <a:r>
              <a:rPr lang="en-US" sz="2000" dirty="0" smtClean="0"/>
              <a:t>properly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 smtClean="0">
                <a:latin typeface="Calibri" charset="0"/>
              </a:rPr>
              <a:t>onfocus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- </a:t>
            </a:r>
            <a:r>
              <a:rPr lang="en-US" sz="2000" dirty="0"/>
              <a:t>The event occurs when an element gets focus </a:t>
            </a:r>
            <a:r>
              <a:rPr lang="en-US" sz="2000" dirty="0" smtClean="0">
                <a:latin typeface="Calibri" charset="0"/>
              </a:rPr>
              <a:t>(</a:t>
            </a:r>
            <a:r>
              <a:rPr lang="en-US" sz="2000" dirty="0">
                <a:latin typeface="Calibri" charset="0"/>
              </a:rPr>
              <a:t>or becomes active)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>
                <a:latin typeface="Calibri" charset="0"/>
              </a:rPr>
              <a:t>onkeydown</a:t>
            </a:r>
            <a:r>
              <a:rPr lang="en-US" sz="2000" dirty="0">
                <a:latin typeface="Calibri" charset="0"/>
              </a:rPr>
              <a:t> - when you press a </a:t>
            </a:r>
            <a:r>
              <a:rPr lang="en-US" sz="2000" dirty="0" smtClean="0">
                <a:latin typeface="Calibri" charset="0"/>
              </a:rPr>
              <a:t>key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>
                <a:latin typeface="Calibri" charset="0"/>
              </a:rPr>
              <a:t>onkeypress</a:t>
            </a:r>
            <a:r>
              <a:rPr lang="en-US" sz="2000" dirty="0">
                <a:latin typeface="Calibri" charset="0"/>
              </a:rPr>
              <a:t> - when a button is pressed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sp>
        <p:nvSpPr>
          <p:cNvPr id="952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56D7FB-B921-634A-8FC3-B7C5E9A4DCEA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67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Evènements (2/3)</a:t>
            </a:r>
          </a:p>
        </p:txBody>
      </p:sp>
      <p:sp>
        <p:nvSpPr>
          <p:cNvPr id="96258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029200"/>
          </a:xfrm>
        </p:spPr>
        <p:txBody>
          <a:bodyPr/>
          <a:lstStyle/>
          <a:p>
            <a:pPr>
              <a:spcBef>
                <a:spcPct val="0"/>
              </a:spcBef>
              <a:buFont typeface="Arial"/>
              <a:buChar char="•"/>
            </a:pPr>
            <a:r>
              <a:rPr lang="en-US" sz="2000" b="1" dirty="0" err="1" smtClean="0">
                <a:latin typeface="Calibri" charset="0"/>
              </a:rPr>
              <a:t>onkeyup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- when a key is </a:t>
            </a:r>
            <a:r>
              <a:rPr lang="en-US" sz="2000" dirty="0" smtClean="0">
                <a:latin typeface="Calibri" charset="0"/>
              </a:rPr>
              <a:t>released</a:t>
            </a:r>
            <a:endParaRPr lang="en-US" sz="2000" b="1" dirty="0" smtClean="0">
              <a:latin typeface="Calibri" charset="0"/>
            </a:endParaRP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 smtClean="0">
                <a:latin typeface="Calibri" charset="0"/>
              </a:rPr>
              <a:t>onload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- after loading the page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>
                <a:latin typeface="Calibri" charset="0"/>
              </a:rPr>
              <a:t>onunload</a:t>
            </a:r>
            <a:r>
              <a:rPr lang="en-US" sz="2000" dirty="0">
                <a:latin typeface="Calibri" charset="0"/>
              </a:rPr>
              <a:t> - when leaving the current page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>
                <a:latin typeface="Calibri" charset="0"/>
              </a:rPr>
              <a:t>onsubmit</a:t>
            </a:r>
            <a:r>
              <a:rPr lang="en-US" sz="2000" dirty="0">
                <a:latin typeface="Calibri" charset="0"/>
              </a:rPr>
              <a:t> - when you click on a "submit" button on a </a:t>
            </a:r>
            <a:r>
              <a:rPr lang="en-US" sz="2000" dirty="0" smtClean="0">
                <a:latin typeface="Calibri" charset="0"/>
              </a:rPr>
              <a:t>form</a:t>
            </a:r>
            <a:endParaRPr lang="en-US" sz="2000" b="1" dirty="0" smtClean="0">
              <a:latin typeface="Calibri" charset="0"/>
            </a:endParaRP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 smtClean="0">
                <a:latin typeface="Calibri" charset="0"/>
              </a:rPr>
              <a:t>onmousedown</a:t>
            </a:r>
            <a:r>
              <a:rPr lang="en-US" sz="2000" b="1" dirty="0" smtClean="0">
                <a:latin typeface="Calibri" charset="0"/>
              </a:rPr>
              <a:t> </a:t>
            </a:r>
            <a:r>
              <a:rPr lang="en-US" sz="2000" b="1" dirty="0">
                <a:latin typeface="Calibri" charset="0"/>
              </a:rPr>
              <a:t>- </a:t>
            </a:r>
            <a:r>
              <a:rPr lang="en-US" sz="2000" dirty="0">
                <a:latin typeface="Calibri" charset="0"/>
              </a:rPr>
              <a:t>that when you click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>
                <a:latin typeface="Calibri" charset="0"/>
              </a:rPr>
              <a:t>onmousemove</a:t>
            </a:r>
            <a:r>
              <a:rPr lang="en-US" sz="2000" dirty="0">
                <a:latin typeface="Calibri" charset="0"/>
              </a:rPr>
              <a:t> - when you move the mouse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>
                <a:latin typeface="Calibri" charset="0"/>
              </a:rPr>
              <a:t>onmouseout</a:t>
            </a:r>
            <a:r>
              <a:rPr lang="en-US" sz="2000" dirty="0">
                <a:latin typeface="Calibri" charset="0"/>
              </a:rPr>
              <a:t> - when the mouse leaves the element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>
                <a:latin typeface="Calibri" charset="0"/>
              </a:rPr>
              <a:t>onmouseover</a:t>
            </a:r>
            <a:r>
              <a:rPr lang="en-US" sz="2000" dirty="0">
                <a:latin typeface="Calibri" charset="0"/>
              </a:rPr>
              <a:t> - when the mouse is over the element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>
                <a:latin typeface="Calibri" charset="0"/>
              </a:rPr>
              <a:t>onmouseup</a:t>
            </a:r>
            <a:r>
              <a:rPr lang="en-US" sz="2000" b="1" dirty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- when you release the mouse button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>
                <a:latin typeface="Calibri" charset="0"/>
              </a:rPr>
              <a:t>onreset</a:t>
            </a:r>
            <a:r>
              <a:rPr lang="en-US" sz="2000" b="1" dirty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- when you click on a "reset" button on a form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>
                <a:latin typeface="Calibri" charset="0"/>
              </a:rPr>
              <a:t>onresize</a:t>
            </a:r>
            <a:r>
              <a:rPr lang="en-US" sz="2000" dirty="0">
                <a:latin typeface="Calibri" charset="0"/>
              </a:rPr>
              <a:t> - when the window is resized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en-US" sz="2000" b="1" dirty="0" err="1">
                <a:latin typeface="Calibri" charset="0"/>
              </a:rPr>
              <a:t>onselect</a:t>
            </a:r>
            <a:r>
              <a:rPr lang="en-US" sz="2000" dirty="0">
                <a:latin typeface="Calibri" charset="0"/>
              </a:rPr>
              <a:t> - when you select text</a:t>
            </a:r>
            <a:endParaRPr lang="fr-FR" sz="2000" dirty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sp>
        <p:nvSpPr>
          <p:cNvPr id="962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C8A1B5-4D31-B740-A863-D9317589D9D6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68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Evènements (3/3)</a:t>
            </a:r>
          </a:p>
        </p:txBody>
      </p:sp>
      <p:sp>
        <p:nvSpPr>
          <p:cNvPr id="97282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6FDB81-EE87-864D-9C4D-ED25F9701F48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69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428625" y="1030288"/>
            <a:ext cx="8001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&lt;html&gt;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&lt;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head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&gt;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   &lt;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title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&gt;Tester une formulaire&lt;/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title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&gt;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   &lt;script 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language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="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javascript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" type="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text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/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javascript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"&gt;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           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function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 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test_formulaire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(){		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	if((document.fr1.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nom.value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).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length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==0){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	        document.fr1.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nom.focus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();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	        return  false;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	}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else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 if(((document.fr1.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age.value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).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length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==0)||(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isNaN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(document.fr1.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age.value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)==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true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)){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	        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alert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 ("Entrez votre 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age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 ! ");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	        document.fr1.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age.value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="";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	        document.fr1.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age.focus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();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	        return false;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	}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	return 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true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;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            }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    &lt;/script&gt;</a:t>
            </a:r>
          </a:p>
          <a:p>
            <a:pPr>
              <a:defRPr/>
            </a:pPr>
            <a:r>
              <a:rPr lang="fr-FR" sz="1400" dirty="0">
                <a:latin typeface="+mj-lt"/>
                <a:ea typeface="+mn-ea"/>
                <a:cs typeface="Arial" charset="0"/>
              </a:rPr>
              <a:t>&lt;/</a:t>
            </a:r>
            <a:r>
              <a:rPr lang="fr-FR" sz="1400" dirty="0" err="1">
                <a:latin typeface="+mj-lt"/>
                <a:ea typeface="+mn-ea"/>
                <a:cs typeface="Arial" charset="0"/>
              </a:rPr>
              <a:t>head</a:t>
            </a:r>
            <a:r>
              <a:rPr lang="fr-FR" sz="1400" dirty="0">
                <a:latin typeface="+mj-lt"/>
                <a:ea typeface="+mn-ea"/>
                <a:cs typeface="Arial" charset="0"/>
              </a:rPr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3786188" y="3536950"/>
            <a:ext cx="5286375" cy="289242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+mj-lt"/>
              </a:rPr>
              <a:t>&lt;body&gt;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+mj-lt"/>
              </a:rPr>
              <a:t>&lt;</a:t>
            </a:r>
            <a:r>
              <a:rPr lang="fr-FR" sz="1400" dirty="0" err="1">
                <a:latin typeface="+mj-lt"/>
              </a:rPr>
              <a:t>form</a:t>
            </a:r>
            <a:r>
              <a:rPr lang="fr-FR" sz="1400" dirty="0">
                <a:latin typeface="+mj-lt"/>
              </a:rPr>
              <a:t> </a:t>
            </a:r>
            <a:r>
              <a:rPr lang="fr-FR" sz="1400" dirty="0" err="1">
                <a:latin typeface="+mj-lt"/>
              </a:rPr>
              <a:t>name</a:t>
            </a:r>
            <a:r>
              <a:rPr lang="fr-FR" sz="1400" dirty="0">
                <a:latin typeface="+mj-lt"/>
              </a:rPr>
              <a:t>="fr1" </a:t>
            </a:r>
            <a:r>
              <a:rPr lang="fr-FR" sz="1400" dirty="0" err="1">
                <a:latin typeface="+mj-lt"/>
              </a:rPr>
              <a:t>method</a:t>
            </a:r>
            <a:r>
              <a:rPr lang="fr-FR" sz="1400" dirty="0">
                <a:latin typeface="+mj-lt"/>
              </a:rPr>
              <a:t>="post" action="" </a:t>
            </a:r>
            <a:r>
              <a:rPr lang="fr-FR" sz="1400" b="1" dirty="0" err="1">
                <a:latin typeface="+mj-lt"/>
              </a:rPr>
              <a:t>onsubmit</a:t>
            </a:r>
            <a:r>
              <a:rPr lang="fr-FR" sz="1400" dirty="0">
                <a:latin typeface="+mj-lt"/>
              </a:rPr>
              <a:t>="return </a:t>
            </a:r>
            <a:r>
              <a:rPr lang="fr-FR" sz="1400" dirty="0" err="1">
                <a:latin typeface="+mj-lt"/>
              </a:rPr>
              <a:t>test_formulaire</a:t>
            </a:r>
            <a:r>
              <a:rPr lang="fr-FR" sz="1400" dirty="0">
                <a:latin typeface="+mj-lt"/>
              </a:rPr>
              <a:t>();"&gt;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+mj-lt"/>
              </a:rPr>
              <a:t>  Nom:&lt;input type="</a:t>
            </a:r>
            <a:r>
              <a:rPr lang="fr-FR" sz="1400" dirty="0" err="1">
                <a:latin typeface="+mj-lt"/>
              </a:rPr>
              <a:t>text</a:t>
            </a:r>
            <a:r>
              <a:rPr lang="fr-FR" sz="1400" dirty="0">
                <a:latin typeface="+mj-lt"/>
              </a:rPr>
              <a:t>" </a:t>
            </a:r>
            <a:r>
              <a:rPr lang="fr-FR" sz="1400" dirty="0" err="1">
                <a:latin typeface="+mj-lt"/>
              </a:rPr>
              <a:t>name</a:t>
            </a:r>
            <a:r>
              <a:rPr lang="fr-FR" sz="1400" dirty="0">
                <a:latin typeface="+mj-lt"/>
              </a:rPr>
              <a:t>="nom" /&gt;&lt;</a:t>
            </a:r>
            <a:r>
              <a:rPr lang="fr-FR" sz="1400" dirty="0" err="1">
                <a:latin typeface="+mj-lt"/>
              </a:rPr>
              <a:t>br</a:t>
            </a:r>
            <a:r>
              <a:rPr lang="fr-FR" sz="1400" dirty="0">
                <a:latin typeface="+mj-lt"/>
              </a:rPr>
              <a:t> 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+mj-lt"/>
              </a:rPr>
              <a:t>  Age:&amp;</a:t>
            </a:r>
            <a:r>
              <a:rPr lang="fr-FR" sz="1400" dirty="0" err="1">
                <a:latin typeface="+mj-lt"/>
              </a:rPr>
              <a:t>nbsp</a:t>
            </a:r>
            <a:r>
              <a:rPr lang="fr-FR" sz="1400" dirty="0">
                <a:latin typeface="+mj-lt"/>
              </a:rPr>
              <a:t>;&lt;input type="</a:t>
            </a:r>
            <a:r>
              <a:rPr lang="fr-FR" sz="1400" dirty="0" err="1">
                <a:latin typeface="+mj-lt"/>
              </a:rPr>
              <a:t>text</a:t>
            </a:r>
            <a:r>
              <a:rPr lang="fr-FR" sz="1400" dirty="0">
                <a:latin typeface="+mj-lt"/>
              </a:rPr>
              <a:t>" </a:t>
            </a:r>
            <a:r>
              <a:rPr lang="fr-FR" sz="1400" dirty="0" err="1">
                <a:latin typeface="+mj-lt"/>
              </a:rPr>
              <a:t>name</a:t>
            </a:r>
            <a:r>
              <a:rPr lang="fr-FR" sz="1400" dirty="0">
                <a:latin typeface="+mj-lt"/>
              </a:rPr>
              <a:t>="</a:t>
            </a:r>
            <a:r>
              <a:rPr lang="fr-FR" sz="1400" dirty="0" err="1">
                <a:latin typeface="+mj-lt"/>
              </a:rPr>
              <a:t>age</a:t>
            </a:r>
            <a:r>
              <a:rPr lang="fr-FR" sz="1400" dirty="0">
                <a:latin typeface="+mj-lt"/>
              </a:rPr>
              <a:t>" /&gt;&lt;</a:t>
            </a:r>
            <a:r>
              <a:rPr lang="fr-FR" sz="1400" dirty="0" err="1">
                <a:latin typeface="+mj-lt"/>
              </a:rPr>
              <a:t>br</a:t>
            </a:r>
            <a:r>
              <a:rPr lang="fr-FR" sz="1400" dirty="0">
                <a:latin typeface="+mj-lt"/>
              </a:rPr>
              <a:t> 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+mj-lt"/>
              </a:rPr>
              <a:t>  Type: &lt;select </a:t>
            </a:r>
            <a:r>
              <a:rPr lang="fr-FR" sz="1400" dirty="0" err="1">
                <a:latin typeface="+mj-lt"/>
              </a:rPr>
              <a:t>name</a:t>
            </a:r>
            <a:r>
              <a:rPr lang="fr-FR" sz="1400" dirty="0">
                <a:latin typeface="+mj-lt"/>
              </a:rPr>
              <a:t>="type"&gt;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+mj-lt"/>
              </a:rPr>
              <a:t>      	&lt;option value="A"&gt;</a:t>
            </a:r>
            <a:r>
              <a:rPr lang="fr-FR" sz="1400" dirty="0" err="1">
                <a:latin typeface="+mj-lt"/>
              </a:rPr>
              <a:t>Admin</a:t>
            </a:r>
            <a:r>
              <a:rPr lang="fr-FR" sz="1400" dirty="0">
                <a:latin typeface="+mj-lt"/>
              </a:rPr>
              <a:t>&lt;/option&gt;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+mj-lt"/>
              </a:rPr>
              <a:t>      	&lt;option value="U"&gt;Utilisateur&lt;/option&gt;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+mj-lt"/>
              </a:rPr>
              <a:t>    	&lt;/select&gt;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+mj-lt"/>
              </a:rPr>
              <a:t>  &lt;</a:t>
            </a:r>
            <a:r>
              <a:rPr lang="fr-FR" sz="1400" dirty="0" err="1">
                <a:latin typeface="+mj-lt"/>
              </a:rPr>
              <a:t>br</a:t>
            </a:r>
            <a:r>
              <a:rPr lang="fr-FR" sz="1400" dirty="0">
                <a:latin typeface="+mj-lt"/>
              </a:rPr>
              <a:t> 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+mj-lt"/>
              </a:rPr>
              <a:t>  &lt;input type="</a:t>
            </a:r>
            <a:r>
              <a:rPr lang="fr-FR" sz="1400" dirty="0" err="1">
                <a:latin typeface="+mj-lt"/>
              </a:rPr>
              <a:t>submit</a:t>
            </a:r>
            <a:r>
              <a:rPr lang="fr-FR" sz="1400" dirty="0">
                <a:latin typeface="+mj-lt"/>
              </a:rPr>
              <a:t>" </a:t>
            </a:r>
            <a:r>
              <a:rPr lang="fr-FR" sz="1400" dirty="0" err="1">
                <a:latin typeface="+mj-lt"/>
              </a:rPr>
              <a:t>name</a:t>
            </a:r>
            <a:r>
              <a:rPr lang="fr-FR" sz="1400" dirty="0">
                <a:latin typeface="+mj-lt"/>
              </a:rPr>
              <a:t>="</a:t>
            </a:r>
            <a:r>
              <a:rPr lang="fr-FR" sz="1400" dirty="0" err="1">
                <a:latin typeface="+mj-lt"/>
              </a:rPr>
              <a:t>Submit</a:t>
            </a:r>
            <a:r>
              <a:rPr lang="fr-FR" sz="1400" dirty="0">
                <a:latin typeface="+mj-lt"/>
              </a:rPr>
              <a:t>" value="</a:t>
            </a:r>
            <a:r>
              <a:rPr lang="fr-FR" sz="1400" dirty="0" err="1">
                <a:latin typeface="+mj-lt"/>
              </a:rPr>
              <a:t>Submit</a:t>
            </a:r>
            <a:r>
              <a:rPr lang="fr-FR" sz="1400" dirty="0">
                <a:latin typeface="+mj-lt"/>
              </a:rPr>
              <a:t>" 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+mj-lt"/>
              </a:rPr>
              <a:t>&lt;/</a:t>
            </a:r>
            <a:r>
              <a:rPr lang="fr-FR" sz="1400" dirty="0" err="1">
                <a:latin typeface="+mj-lt"/>
              </a:rPr>
              <a:t>form</a:t>
            </a:r>
            <a:r>
              <a:rPr lang="fr-FR" sz="1400" dirty="0">
                <a:latin typeface="+mj-lt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+mj-lt"/>
              </a:rPr>
              <a:t>&lt;/body&gt;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829" r="79166" b="64789"/>
          <a:stretch>
            <a:fillRect/>
          </a:stretch>
        </p:blipFill>
        <p:spPr bwMode="auto">
          <a:xfrm>
            <a:off x="6572250" y="87313"/>
            <a:ext cx="2500313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Où peut-on mettre les codes? </a:t>
            </a:r>
          </a:p>
        </p:txBody>
      </p:sp>
      <p:sp>
        <p:nvSpPr>
          <p:cNvPr id="2867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cs typeface="Cambria Math" charset="0"/>
              </a:rPr>
              <a:t>We can import the JavaScript code in a separated </a:t>
            </a:r>
            <a:r>
              <a:rPr lang="en-US" dirty="0" smtClean="0">
                <a:latin typeface="Calibri" charset="0"/>
                <a:cs typeface="Cambria Math" charset="0"/>
              </a:rPr>
              <a:t>files </a:t>
            </a:r>
            <a:r>
              <a:rPr lang="en-US" dirty="0">
                <a:latin typeface="Calibri" charset="0"/>
                <a:cs typeface="Cambria Math" charset="0"/>
              </a:rPr>
              <a:t>from the HTML document.</a:t>
            </a:r>
            <a:endParaRPr lang="fr-FR" dirty="0">
              <a:latin typeface="Calibri" charset="0"/>
            </a:endParaRPr>
          </a:p>
        </p:txBody>
      </p:sp>
      <p:sp>
        <p:nvSpPr>
          <p:cNvPr id="28675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40C6AF-52C2-B341-B560-07307E570E34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50" y="2244725"/>
            <a:ext cx="5051425" cy="375443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1400" u="sng" dirty="0">
                <a:latin typeface="Calibri" charset="0"/>
                <a:cs typeface="Cambria Math" charset="0"/>
              </a:rPr>
              <a:t>Nom du fichier : </a:t>
            </a:r>
            <a:r>
              <a:rPr lang="fr-FR" sz="1400" u="sng" dirty="0" err="1">
                <a:latin typeface="Calibri" charset="0"/>
                <a:cs typeface="Cambria Math" charset="0"/>
              </a:rPr>
              <a:t>Page.html</a:t>
            </a:r>
            <a:endParaRPr lang="fr-FR" sz="1400" u="sng" dirty="0">
              <a:latin typeface="Calibri" charset="0"/>
              <a:cs typeface="Cambria Math" charset="0"/>
            </a:endParaRPr>
          </a:p>
          <a:p>
            <a:pPr>
              <a:defRPr/>
            </a:pPr>
            <a:endParaRPr lang="fr-FR" sz="1400" dirty="0">
              <a:latin typeface="Calibri" charset="0"/>
              <a:cs typeface="Cambria Math" charset="0"/>
            </a:endParaRP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&lt;html&gt;  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&lt;</a:t>
            </a:r>
            <a:r>
              <a:rPr lang="fr-FR" sz="1400" dirty="0" err="1">
                <a:latin typeface="Calibri" charset="0"/>
                <a:cs typeface="Cambria Math" charset="0"/>
              </a:rPr>
              <a:t>head</a:t>
            </a:r>
            <a:r>
              <a:rPr lang="fr-FR" sz="1400" dirty="0">
                <a:latin typeface="Calibri" charset="0"/>
                <a:cs typeface="Cambria Math" charset="0"/>
              </a:rPr>
              <a:t>&gt;          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	&lt;</a:t>
            </a:r>
            <a:r>
              <a:rPr lang="fr-FR" sz="1400" dirty="0" err="1">
                <a:latin typeface="Calibri" charset="0"/>
                <a:cs typeface="Cambria Math" charset="0"/>
              </a:rPr>
              <a:t>title</a:t>
            </a:r>
            <a:r>
              <a:rPr lang="fr-FR" sz="1400" dirty="0">
                <a:latin typeface="Calibri" charset="0"/>
                <a:cs typeface="Cambria Math" charset="0"/>
              </a:rPr>
              <a:t>&gt; Exemple d'utilisation de JavaScript&lt;/</a:t>
            </a:r>
            <a:r>
              <a:rPr lang="fr-FR" sz="1400" dirty="0" err="1">
                <a:latin typeface="Calibri" charset="0"/>
                <a:cs typeface="Cambria Math" charset="0"/>
              </a:rPr>
              <a:t>title</a:t>
            </a:r>
            <a:r>
              <a:rPr lang="fr-FR" sz="1400" dirty="0">
                <a:latin typeface="Calibri" charset="0"/>
                <a:cs typeface="Cambria Math" charset="0"/>
              </a:rPr>
              <a:t>&gt;          	&lt;script </a:t>
            </a:r>
            <a:r>
              <a:rPr lang="fr-FR" sz="1400" dirty="0" err="1">
                <a:latin typeface="Calibri" charset="0"/>
                <a:cs typeface="Cambria Math" charset="0"/>
              </a:rPr>
              <a:t>language</a:t>
            </a:r>
            <a:r>
              <a:rPr lang="fr-FR" sz="1400" dirty="0">
                <a:latin typeface="Calibri" charset="0"/>
                <a:cs typeface="Cambria Math" charset="0"/>
              </a:rPr>
              <a:t>="</a:t>
            </a:r>
            <a:r>
              <a:rPr lang="fr-FR" sz="1400" dirty="0" err="1">
                <a:latin typeface="Calibri" charset="0"/>
                <a:cs typeface="Cambria Math" charset="0"/>
              </a:rPr>
              <a:t>javascript</a:t>
            </a:r>
            <a:r>
              <a:rPr lang="fr-FR" sz="1400" dirty="0">
                <a:latin typeface="Calibri" charset="0"/>
                <a:cs typeface="Cambria Math" charset="0"/>
              </a:rPr>
              <a:t>" </a:t>
            </a:r>
            <a:r>
              <a:rPr lang="fr-FR" sz="1400" dirty="0" err="1">
                <a:latin typeface="Calibri" charset="0"/>
                <a:cs typeface="Cambria Math" charset="0"/>
              </a:rPr>
              <a:t>src</a:t>
            </a:r>
            <a:r>
              <a:rPr lang="fr-FR" sz="1400" dirty="0">
                <a:latin typeface="Calibri" charset="0"/>
                <a:cs typeface="Cambria Math" charset="0"/>
              </a:rPr>
              <a:t>="</a:t>
            </a:r>
            <a:r>
              <a:rPr lang="fr-FR" sz="1400" dirty="0" err="1">
                <a:latin typeface="Calibri" charset="0"/>
                <a:cs typeface="Cambria Math" charset="0"/>
              </a:rPr>
              <a:t>fichier.js</a:t>
            </a:r>
            <a:r>
              <a:rPr lang="fr-FR" sz="1400" dirty="0">
                <a:latin typeface="Calibri" charset="0"/>
                <a:cs typeface="Cambria Math" charset="0"/>
              </a:rPr>
              <a:t>" &gt; 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	&lt;/script&gt;   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&lt;/</a:t>
            </a:r>
            <a:r>
              <a:rPr lang="fr-FR" sz="1400" dirty="0" err="1">
                <a:latin typeface="Calibri" charset="0"/>
                <a:cs typeface="Cambria Math" charset="0"/>
              </a:rPr>
              <a:t>head</a:t>
            </a:r>
            <a:r>
              <a:rPr lang="fr-FR" sz="1400" dirty="0">
                <a:latin typeface="Calibri" charset="0"/>
                <a:cs typeface="Cambria Math" charset="0"/>
              </a:rPr>
              <a:t>&gt;    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&lt;body&gt;           &lt;!-- corps du document HTML --&gt;                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&lt;script  </a:t>
            </a:r>
            <a:r>
              <a:rPr lang="fr-FR" sz="1400" dirty="0" err="1">
                <a:latin typeface="Calibri" charset="0"/>
                <a:cs typeface="Cambria Math" charset="0"/>
              </a:rPr>
              <a:t>language</a:t>
            </a:r>
            <a:r>
              <a:rPr lang="fr-FR" sz="1400" dirty="0">
                <a:latin typeface="Calibri" charset="0"/>
                <a:cs typeface="Cambria Math" charset="0"/>
              </a:rPr>
              <a:t>="JavaScript"&gt;	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	</a:t>
            </a:r>
            <a:r>
              <a:rPr lang="fr-FR" sz="1400" dirty="0" err="1">
                <a:latin typeface="Calibri" charset="0"/>
                <a:cs typeface="Cambria Math" charset="0"/>
              </a:rPr>
              <a:t>alert</a:t>
            </a:r>
            <a:r>
              <a:rPr lang="fr-FR" sz="1400" dirty="0">
                <a:latin typeface="Calibri" charset="0"/>
                <a:cs typeface="Cambria Math" charset="0"/>
              </a:rPr>
              <a:t> ("Script dans le corps de document ! ");	</a:t>
            </a:r>
            <a:r>
              <a:rPr lang="fr-FR" sz="1400" dirty="0" err="1">
                <a:latin typeface="Calibri" charset="0"/>
                <a:cs typeface="Cambria Math" charset="0"/>
              </a:rPr>
              <a:t>document.write</a:t>
            </a:r>
            <a:r>
              <a:rPr lang="fr-FR" sz="1400" dirty="0">
                <a:latin typeface="Calibri" charset="0"/>
                <a:cs typeface="Cambria Math" charset="0"/>
              </a:rPr>
              <a:t> ("&lt;</a:t>
            </a:r>
            <a:r>
              <a:rPr lang="fr-FR" sz="1400" dirty="0" err="1">
                <a:latin typeface="Calibri" charset="0"/>
                <a:cs typeface="Cambria Math" charset="0"/>
              </a:rPr>
              <a:t>br</a:t>
            </a:r>
            <a:r>
              <a:rPr lang="fr-FR" sz="1400" dirty="0">
                <a:latin typeface="Calibri" charset="0"/>
                <a:cs typeface="Cambria Math" charset="0"/>
              </a:rPr>
              <a:t>&gt; Valeur  de X devient: "+x+"&lt;</a:t>
            </a:r>
            <a:r>
              <a:rPr lang="fr-FR" sz="1400" dirty="0" err="1">
                <a:latin typeface="Calibri" charset="0"/>
                <a:cs typeface="Cambria Math" charset="0"/>
              </a:rPr>
              <a:t>br</a:t>
            </a:r>
            <a:r>
              <a:rPr lang="fr-FR" sz="1400" dirty="0">
                <a:latin typeface="Calibri" charset="0"/>
                <a:cs typeface="Cambria Math" charset="0"/>
              </a:rPr>
              <a:t>&gt;");	&lt;/script&gt; 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&lt;b&gt;Contenus de la page HTML&lt;/b&gt;   </a:t>
            </a:r>
          </a:p>
          <a:p>
            <a:pPr>
              <a:defRPr/>
            </a:pPr>
            <a:endParaRPr lang="fr-FR" sz="1400" dirty="0">
              <a:latin typeface="Calibri" charset="0"/>
              <a:cs typeface="Cambria Math" charset="0"/>
            </a:endParaRP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&lt;/body&gt;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&lt;/html&gt;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29250" y="2257425"/>
            <a:ext cx="3571875" cy="13843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1400" u="sng" dirty="0">
                <a:latin typeface="Calibri" charset="0"/>
                <a:cs typeface="Cambria Math" charset="0"/>
              </a:rPr>
              <a:t>Nom du fichier : </a:t>
            </a:r>
            <a:r>
              <a:rPr lang="fr-FR" sz="1400" u="sng" dirty="0" err="1">
                <a:latin typeface="Calibri" charset="0"/>
                <a:cs typeface="Cambria Math" charset="0"/>
              </a:rPr>
              <a:t>fichier.js</a:t>
            </a:r>
            <a:endParaRPr lang="fr-FR" sz="1400" u="sng" dirty="0">
              <a:latin typeface="Calibri" charset="0"/>
              <a:cs typeface="Cambria Math" charset="0"/>
            </a:endParaRPr>
          </a:p>
          <a:p>
            <a:pPr>
              <a:defRPr/>
            </a:pPr>
            <a:endParaRPr lang="fr-FR" sz="1400" u="sng" dirty="0">
              <a:latin typeface="Calibri" charset="0"/>
              <a:cs typeface="Cambria Math" charset="0"/>
            </a:endParaRPr>
          </a:p>
          <a:p>
            <a:pPr>
              <a:defRPr/>
            </a:pPr>
            <a:r>
              <a:rPr lang="en-US" sz="1400" dirty="0" err="1">
                <a:latin typeface="Calibri" charset="0"/>
                <a:cs typeface="Cambria Math" charset="0"/>
              </a:rPr>
              <a:t>var</a:t>
            </a:r>
            <a:r>
              <a:rPr lang="en-US" sz="1400" dirty="0">
                <a:latin typeface="Calibri" charset="0"/>
                <a:cs typeface="Cambria Math" charset="0"/>
              </a:rPr>
              <a:t> x=15;	//</a:t>
            </a:r>
            <a:r>
              <a:rPr lang="en-US" sz="1400" dirty="0" err="1">
                <a:latin typeface="Calibri" charset="0"/>
                <a:cs typeface="Cambria Math" charset="0"/>
              </a:rPr>
              <a:t>déclaration</a:t>
            </a:r>
            <a:r>
              <a:rPr lang="en-US" sz="1400" dirty="0">
                <a:latin typeface="Calibri" charset="0"/>
                <a:cs typeface="Cambria Math" charset="0"/>
              </a:rPr>
              <a:t> de variable x</a:t>
            </a:r>
          </a:p>
          <a:p>
            <a:pPr>
              <a:defRPr/>
            </a:pPr>
            <a:r>
              <a:rPr lang="en-US" sz="1400" dirty="0">
                <a:latin typeface="Calibri" charset="0"/>
                <a:cs typeface="Cambria Math" charset="0"/>
              </a:rPr>
              <a:t>alert ("Script at the header of the document!");</a:t>
            </a:r>
          </a:p>
          <a:p>
            <a:pPr>
              <a:defRPr/>
            </a:pPr>
            <a:r>
              <a:rPr lang="en-US" sz="1400" dirty="0" err="1">
                <a:latin typeface="Calibri" charset="0"/>
                <a:cs typeface="Cambria Math" charset="0"/>
              </a:rPr>
              <a:t>document.write</a:t>
            </a:r>
            <a:r>
              <a:rPr lang="en-US" sz="1400" dirty="0">
                <a:latin typeface="Calibri" charset="0"/>
                <a:cs typeface="Cambria Math" charset="0"/>
              </a:rPr>
              <a:t>("the value of X is"+ x);x=30;</a:t>
            </a:r>
            <a:endParaRPr lang="fr-FR" sz="1400" u="sng" dirty="0">
              <a:latin typeface="Calibri" charset="0"/>
              <a:cs typeface="Cambria Math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Sommaire</a:t>
            </a:r>
          </a:p>
        </p:txBody>
      </p:sp>
      <p:sp>
        <p:nvSpPr>
          <p:cNvPr id="16386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>
                <a:latin typeface="Calibri" charset="0"/>
              </a:rPr>
              <a:t>Introduction to </a:t>
            </a:r>
            <a:r>
              <a:rPr lang="en-GB" sz="3200" dirty="0" smtClean="0">
                <a:latin typeface="Calibri" charset="0"/>
              </a:rPr>
              <a:t>JavaScript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Data </a:t>
            </a:r>
            <a:r>
              <a:rPr lang="en-GB" sz="3200" dirty="0">
                <a:latin typeface="Calibri" charset="0"/>
              </a:rPr>
              <a:t>type and Syntax </a:t>
            </a:r>
            <a:endParaRPr lang="en-GB" sz="3200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Operation </a:t>
            </a:r>
            <a:r>
              <a:rPr lang="en-GB" sz="3200" dirty="0">
                <a:latin typeface="Calibri" charset="0"/>
              </a:rPr>
              <a:t>and Control structure </a:t>
            </a:r>
            <a:endParaRPr lang="en-GB" sz="3200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Object </a:t>
            </a:r>
            <a:r>
              <a:rPr lang="en-GB" sz="3200" dirty="0">
                <a:latin typeface="Calibri" charset="0"/>
              </a:rPr>
              <a:t>and </a:t>
            </a:r>
            <a:r>
              <a:rPr lang="en-GB" sz="3200" dirty="0" smtClean="0">
                <a:latin typeface="Calibri" charset="0"/>
              </a:rPr>
              <a:t>Array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Functions</a:t>
            </a:r>
            <a:endParaRPr lang="en-GB" sz="3200" dirty="0">
              <a:latin typeface="Calibri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DOM </a:t>
            </a:r>
            <a:r>
              <a:rPr lang="en-GB" sz="3200" dirty="0">
                <a:latin typeface="Calibri" charset="0"/>
              </a:rPr>
              <a:t>(Document Object Model</a:t>
            </a:r>
            <a:r>
              <a:rPr lang="en-GB" sz="3200" dirty="0" smtClean="0">
                <a:latin typeface="Calibri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Events</a:t>
            </a:r>
            <a:endParaRPr lang="en-GB" sz="3200" dirty="0">
              <a:latin typeface="Calibri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Ø"/>
            </a:pPr>
            <a:r>
              <a:rPr lang="en-GB" sz="3200" dirty="0" smtClean="0">
                <a:latin typeface="Calibri" charset="0"/>
              </a:rPr>
              <a:t>Conclusion</a:t>
            </a:r>
            <a:endParaRPr lang="en-GB" sz="3200" dirty="0">
              <a:latin typeface="Calibri" charset="0"/>
            </a:endParaRPr>
          </a:p>
        </p:txBody>
      </p:sp>
      <p:sp>
        <p:nvSpPr>
          <p:cNvPr id="16387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E262E6-5687-E445-A5B0-4C30153C6F84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70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520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JavaScript sait faire (1/3)</a:t>
            </a:r>
          </a:p>
        </p:txBody>
      </p:sp>
      <p:sp>
        <p:nvSpPr>
          <p:cNvPr id="10137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charset="0"/>
              <a:buChar char="ü"/>
            </a:pPr>
            <a:r>
              <a:rPr lang="en-US" dirty="0">
                <a:latin typeface="Calibri" charset="0"/>
                <a:cs typeface="Cambria Math" charset="0"/>
              </a:rPr>
              <a:t>Control the content and appearance of Web page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Char char="§"/>
            </a:pPr>
            <a:r>
              <a:rPr lang="en-US" dirty="0">
                <a:latin typeface="Calibri" charset="0"/>
                <a:cs typeface="Cambria Math" charset="0"/>
              </a:rPr>
              <a:t>write () ... to show additional text dynamically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Char char="§"/>
            </a:pPr>
            <a:r>
              <a:rPr lang="en-US" dirty="0">
                <a:latin typeface="Calibri" charset="0"/>
                <a:cs typeface="Cambria Math" charset="0"/>
              </a:rPr>
              <a:t>dynamically build a </a:t>
            </a:r>
            <a:r>
              <a:rPr lang="en-US" dirty="0" smtClean="0">
                <a:latin typeface="Calibri" charset="0"/>
                <a:cs typeface="Cambria Math" charset="0"/>
              </a:rPr>
              <a:t>page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Char char="§"/>
            </a:pPr>
            <a:endParaRPr lang="en-US" dirty="0">
              <a:latin typeface="Calibri" charset="0"/>
              <a:cs typeface="Cambria Math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ü"/>
            </a:pPr>
            <a:r>
              <a:rPr lang="en-US" dirty="0">
                <a:latin typeface="Calibri" charset="0"/>
                <a:cs typeface="Cambria Math" charset="0"/>
              </a:rPr>
              <a:t>  Control features of Web Browser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Char char="§"/>
            </a:pPr>
            <a:r>
              <a:rPr lang="en-US" dirty="0">
                <a:latin typeface="Calibri" charset="0"/>
                <a:cs typeface="Cambria Math" charset="0"/>
              </a:rPr>
              <a:t>Display message or dialog box in the status bar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Char char="§"/>
            </a:pPr>
            <a:r>
              <a:rPr lang="en-US" dirty="0">
                <a:latin typeface="Calibri" charset="0"/>
                <a:cs typeface="Cambria Math" charset="0"/>
              </a:rPr>
              <a:t>Entering </a:t>
            </a:r>
            <a:r>
              <a:rPr lang="en-US" dirty="0" smtClean="0">
                <a:latin typeface="Calibri" charset="0"/>
                <a:cs typeface="Cambria Math" charset="0"/>
              </a:rPr>
              <a:t>data</a:t>
            </a:r>
            <a:endParaRPr lang="en-US" dirty="0">
              <a:latin typeface="Calibri" charset="0"/>
              <a:cs typeface="Cambria Math" charset="0"/>
            </a:endParaRPr>
          </a:p>
          <a:p>
            <a:pPr lvl="1" eaLnBrk="1" hangingPunct="1">
              <a:spcBef>
                <a:spcPct val="0"/>
              </a:spcBef>
              <a:buFont typeface="Wingdings" charset="2"/>
              <a:buChar char="§"/>
            </a:pPr>
            <a:r>
              <a:rPr lang="en-US" dirty="0">
                <a:latin typeface="Calibri" charset="0"/>
                <a:cs typeface="Cambria Math" charset="0"/>
              </a:rPr>
              <a:t>Opening and managing displays a URL in the browser window</a:t>
            </a:r>
            <a:endParaRPr lang="fr-FR" dirty="0">
              <a:latin typeface="Calibri" charset="0"/>
              <a:cs typeface="Cambria Math" charset="0"/>
            </a:endParaRPr>
          </a:p>
        </p:txBody>
      </p:sp>
      <p:sp>
        <p:nvSpPr>
          <p:cNvPr id="101379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4CE557-7A0E-D24C-AD51-BDF672AD351A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71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JavaScript sait faire (2/3)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charset="0"/>
              <a:buChar char="ü"/>
            </a:pPr>
            <a:r>
              <a:rPr lang="fr-FR" dirty="0">
                <a:latin typeface="Calibri" charset="0"/>
                <a:cs typeface="Cambria Math" charset="0"/>
              </a:rPr>
              <a:t> </a:t>
            </a:r>
            <a:r>
              <a:rPr lang="en-US" dirty="0">
                <a:latin typeface="Calibri" charset="0"/>
                <a:cs typeface="Cambria Math" charset="0"/>
              </a:rPr>
              <a:t>Content Management web page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Char char="§"/>
            </a:pPr>
            <a:r>
              <a:rPr lang="en-US" dirty="0">
                <a:latin typeface="Calibri" charset="0"/>
                <a:cs typeface="Cambria Math" charset="0"/>
              </a:rPr>
              <a:t>Access to the list of hyperlinks, images, Java applets, ..., a page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Char char="§"/>
            </a:pPr>
            <a:r>
              <a:rPr lang="en-US" dirty="0">
                <a:latin typeface="Calibri" charset="0"/>
                <a:cs typeface="Cambria Math" charset="0"/>
              </a:rPr>
              <a:t>Access to all controls buttons, input box, ... a page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ü"/>
            </a:pPr>
            <a:r>
              <a:rPr lang="en-US" dirty="0">
                <a:latin typeface="Calibri" charset="0"/>
                <a:cs typeface="Cambria Math" charset="0"/>
              </a:rPr>
              <a:t>  Management of user interactions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Char char="§"/>
            </a:pPr>
            <a:r>
              <a:rPr lang="en-US" dirty="0">
                <a:latin typeface="Calibri" charset="0"/>
                <a:cs typeface="Cambria Math" charset="0"/>
              </a:rPr>
              <a:t>Managements of actions related to user events: moving the mouse over a control, validation of a seizure, a submission on a form ...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ü"/>
            </a:pPr>
            <a:r>
              <a:rPr lang="en-US" dirty="0">
                <a:latin typeface="Calibri" charset="0"/>
                <a:cs typeface="Cambria Math" charset="0"/>
              </a:rPr>
              <a:t>Handling and image management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Char char="§"/>
            </a:pPr>
            <a:r>
              <a:rPr lang="en-US" dirty="0">
                <a:latin typeface="Calibri" charset="0"/>
                <a:cs typeface="Cambria Math" charset="0"/>
              </a:rPr>
              <a:t>Possibility of achieving effects images: </a:t>
            </a:r>
            <a:r>
              <a:rPr lang="en-US" dirty="0" err="1">
                <a:latin typeface="Calibri" charset="0"/>
                <a:cs typeface="Cambria Math" charset="0"/>
              </a:rPr>
              <a:t>mouseover</a:t>
            </a:r>
            <a:r>
              <a:rPr lang="en-US" dirty="0">
                <a:latin typeface="Calibri" charset="0"/>
                <a:cs typeface="Cambria Math" charset="0"/>
              </a:rPr>
              <a:t> on an image or at a clicked image ...</a:t>
            </a:r>
            <a:endParaRPr lang="fr-FR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fr-FR" dirty="0">
              <a:latin typeface="Calibri" charset="0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788108-1E4B-BA49-A641-0BF8F898F0B3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72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JavaScript sait faire (3/3)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charset="0"/>
              <a:buChar char="ü"/>
            </a:pPr>
            <a:r>
              <a:rPr lang="en-US" dirty="0">
                <a:latin typeface="Calibri" charset="0"/>
                <a:cs typeface="Cambria Math" charset="0"/>
              </a:rPr>
              <a:t>Reading and Writing Cookies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Char char="§"/>
            </a:pPr>
            <a:r>
              <a:rPr lang="en-US" dirty="0">
                <a:latin typeface="Calibri" charset="0"/>
                <a:cs typeface="Cambria Math" charset="0"/>
              </a:rPr>
              <a:t>Cookies: originally scheduled </a:t>
            </a:r>
            <a:r>
              <a:rPr lang="en-US" dirty="0" smtClean="0">
                <a:latin typeface="Calibri" charset="0"/>
                <a:cs typeface="Cambria Math" charset="0"/>
              </a:rPr>
              <a:t>by </a:t>
            </a:r>
            <a:r>
              <a:rPr lang="en-US" dirty="0">
                <a:latin typeface="Calibri" charset="0"/>
                <a:cs typeface="Cambria Math" charset="0"/>
              </a:rPr>
              <a:t>CGI scripts, code written and read by the CGI server and stored on the client to generate pages based on client context.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Char char="§"/>
            </a:pPr>
            <a:r>
              <a:rPr lang="en-US" dirty="0">
                <a:latin typeface="Calibri" charset="0"/>
                <a:cs typeface="Cambria Math" charset="0"/>
              </a:rPr>
              <a:t>JS can read and write Cookies and sometimes replace the use of CGI</a:t>
            </a:r>
          </a:p>
          <a:p>
            <a:pPr eaLnBrk="1" hangingPunct="1">
              <a:spcBef>
                <a:spcPct val="0"/>
              </a:spcBef>
              <a:buFont typeface="Wingdings" charset="0"/>
              <a:buChar char="ü"/>
            </a:pPr>
            <a:endParaRPr lang="en-US" dirty="0">
              <a:latin typeface="Calibri" charset="0"/>
              <a:cs typeface="Cambria Math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Char char="ü"/>
            </a:pPr>
            <a:r>
              <a:rPr lang="en-US" dirty="0">
                <a:latin typeface="Calibri" charset="0"/>
                <a:cs typeface="Cambria Math" charset="0"/>
              </a:rPr>
              <a:t>etc. ..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Char char="§"/>
            </a:pPr>
            <a:r>
              <a:rPr lang="en-US" dirty="0">
                <a:latin typeface="Calibri" charset="0"/>
                <a:cs typeface="Cambria Math" charset="0"/>
              </a:rPr>
              <a:t>Using time </a:t>
            </a:r>
            <a:r>
              <a:rPr lang="en-US" dirty="0" err="1">
                <a:latin typeface="Calibri" charset="0"/>
                <a:cs typeface="Cambria Math" charset="0"/>
              </a:rPr>
              <a:t>window.setTimeout</a:t>
            </a:r>
            <a:r>
              <a:rPr lang="en-US" dirty="0">
                <a:latin typeface="Calibri" charset="0"/>
                <a:cs typeface="Cambria Math" charset="0"/>
              </a:rPr>
              <a:t> ()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Char char="§"/>
            </a:pPr>
            <a:r>
              <a:rPr lang="en-US" dirty="0">
                <a:latin typeface="Calibri" charset="0"/>
                <a:cs typeface="Cambria Math" charset="0"/>
              </a:rPr>
              <a:t>Using sophisticated functions Management Date and Time</a:t>
            </a:r>
          </a:p>
          <a:p>
            <a:pPr eaLnBrk="1" hangingPunct="1">
              <a:spcBef>
                <a:spcPct val="0"/>
              </a:spcBef>
            </a:pPr>
            <a:endParaRPr lang="fr-FR" dirty="0">
              <a:latin typeface="Calibri" charset="0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D4C150-B0F7-2840-B437-1EC2CF3C23B7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73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</a:rPr>
              <a:t>Références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fr-FR" dirty="0">
                <a:latin typeface="Calibri" charset="0"/>
              </a:rPr>
              <a:t>Cours JavaScript sur : http://www.w3schools.com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fr-FR" dirty="0">
                <a:latin typeface="Calibri" charset="0"/>
              </a:rPr>
              <a:t>http://</a:t>
            </a:r>
            <a:r>
              <a:rPr lang="fr-FR" dirty="0" err="1">
                <a:latin typeface="Calibri" charset="0"/>
              </a:rPr>
              <a:t>www.editeurjavascript.com</a:t>
            </a:r>
            <a:r>
              <a:rPr lang="fr-FR" dirty="0">
                <a:latin typeface="Calibri" charset="0"/>
              </a:rPr>
              <a:t>/cours/cours_01.php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fr-FR" dirty="0">
                <a:latin typeface="Calibri" charset="0"/>
              </a:rPr>
              <a:t>http://</a:t>
            </a:r>
            <a:r>
              <a:rPr lang="fr-FR" dirty="0" err="1">
                <a:latin typeface="Calibri" charset="0"/>
              </a:rPr>
              <a:t>www.tizag.com</a:t>
            </a:r>
            <a:r>
              <a:rPr lang="fr-FR" dirty="0">
                <a:latin typeface="Calibri" charset="0"/>
              </a:rPr>
              <a:t>/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fr-FR" b="1" dirty="0">
                <a:latin typeface="Calibri" charset="0"/>
              </a:rPr>
              <a:t>Framework</a:t>
            </a:r>
            <a:r>
              <a:rPr lang="fr-FR" dirty="0">
                <a:latin typeface="Calibri" charset="0"/>
              </a:rPr>
              <a:t>: </a:t>
            </a:r>
            <a:r>
              <a:rPr lang="fr-FR" dirty="0" smtClean="0">
                <a:latin typeface="Calibri" charset="0"/>
              </a:rPr>
              <a:t>http</a:t>
            </a:r>
            <a:r>
              <a:rPr lang="fr-FR" dirty="0">
                <a:latin typeface="Calibri" charset="0"/>
              </a:rPr>
              <a:t>://</a:t>
            </a:r>
            <a:r>
              <a:rPr lang="fr-FR" dirty="0" err="1">
                <a:latin typeface="Calibri" charset="0"/>
              </a:rPr>
              <a:t>prototypejs.org</a:t>
            </a:r>
            <a:r>
              <a:rPr lang="fr-FR" dirty="0">
                <a:latin typeface="Calibri" charset="0"/>
              </a:rPr>
              <a:t>/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endParaRPr lang="fr-FR" dirty="0">
              <a:latin typeface="Calibri" charset="0"/>
            </a:endParaRPr>
          </a:p>
          <a:p>
            <a:pPr>
              <a:spcBef>
                <a:spcPct val="0"/>
              </a:spcBef>
              <a:buFont typeface="Arial" charset="0"/>
              <a:buChar char="•"/>
            </a:pPr>
            <a:endParaRPr lang="fr-FR" dirty="0">
              <a:latin typeface="Calibri" charset="0"/>
            </a:endParaRPr>
          </a:p>
          <a:p>
            <a:pPr>
              <a:spcBef>
                <a:spcPct val="0"/>
              </a:spcBef>
            </a:pPr>
            <a:endParaRPr lang="fr-FR" dirty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sp>
        <p:nvSpPr>
          <p:cNvPr id="1075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541814-0B56-2D44-9647-175F6AE5A961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74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15063" y="4429125"/>
            <a:ext cx="1214437" cy="1214438"/>
          </a:xfrm>
          <a:prstGeom prst="ellipse">
            <a:avLst/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786188" y="4929188"/>
            <a:ext cx="1071562" cy="1071562"/>
          </a:xfrm>
          <a:prstGeom prst="ellipse">
            <a:avLst/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00750" y="4643438"/>
            <a:ext cx="500063" cy="500062"/>
          </a:xfrm>
          <a:prstGeom prst="ellipse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9058" y="4857760"/>
            <a:ext cx="4179477" cy="110799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Où peut-on mettre les codes? </a:t>
            </a:r>
          </a:p>
        </p:txBody>
      </p:sp>
      <p:sp>
        <p:nvSpPr>
          <p:cNvPr id="3072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cs typeface="Cambria Math" charset="0"/>
              </a:rPr>
              <a:t>We can also initial the value of some HTML tag attributes to manage events by using JavaScript.</a:t>
            </a:r>
            <a:endParaRPr lang="fr-FR">
              <a:latin typeface="Calibri" charset="0"/>
            </a:endParaRPr>
          </a:p>
        </p:txBody>
      </p:sp>
      <p:sp>
        <p:nvSpPr>
          <p:cNvPr id="30723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89527C-53C6-474A-9B5F-F43D2EB564E5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188" y="2000250"/>
            <a:ext cx="8715375" cy="461664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&lt;html&gt;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&lt;</a:t>
            </a:r>
            <a:r>
              <a:rPr lang="fr-FR" sz="1400" dirty="0" err="1">
                <a:latin typeface="Calibri" charset="0"/>
                <a:cs typeface="Cambria Math" charset="0"/>
              </a:rPr>
              <a:t>head</a:t>
            </a:r>
            <a:r>
              <a:rPr lang="fr-FR" sz="1400" dirty="0">
                <a:latin typeface="Calibri" charset="0"/>
                <a:cs typeface="Cambria Math" charset="0"/>
              </a:rPr>
              <a:t>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      &lt;</a:t>
            </a:r>
            <a:r>
              <a:rPr lang="fr-FR" sz="1400" dirty="0" err="1">
                <a:latin typeface="Calibri" charset="0"/>
                <a:cs typeface="Cambria Math" charset="0"/>
              </a:rPr>
              <a:t>title</a:t>
            </a:r>
            <a:r>
              <a:rPr lang="fr-FR" sz="1400" dirty="0">
                <a:latin typeface="Calibri" charset="0"/>
                <a:cs typeface="Cambria Math" charset="0"/>
              </a:rPr>
              <a:t>&gt; Exemple d</a:t>
            </a:r>
            <a:r>
              <a:rPr lang="ja-JP" altLang="fr-FR" sz="1400" dirty="0">
                <a:latin typeface="Calibri" charset="0"/>
                <a:cs typeface="Cambria Math" charset="0"/>
              </a:rPr>
              <a:t>’</a:t>
            </a:r>
            <a:r>
              <a:rPr lang="fr-FR" sz="1400" dirty="0">
                <a:latin typeface="Calibri" charset="0"/>
                <a:cs typeface="Cambria Math" charset="0"/>
              </a:rPr>
              <a:t>utilisation de JavaScript&lt;/</a:t>
            </a:r>
            <a:r>
              <a:rPr lang="fr-FR" sz="1400" dirty="0" err="1">
                <a:latin typeface="Calibri" charset="0"/>
                <a:cs typeface="Cambria Math" charset="0"/>
              </a:rPr>
              <a:t>title</a:t>
            </a:r>
            <a:r>
              <a:rPr lang="fr-FR" sz="1400" dirty="0">
                <a:latin typeface="Calibri" charset="0"/>
                <a:cs typeface="Cambria Math" charset="0"/>
              </a:rPr>
              <a:t>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&lt;/</a:t>
            </a:r>
            <a:r>
              <a:rPr lang="fr-FR" sz="1400" dirty="0" err="1">
                <a:latin typeface="Calibri" charset="0"/>
                <a:cs typeface="Cambria Math" charset="0"/>
              </a:rPr>
              <a:t>head</a:t>
            </a:r>
            <a:r>
              <a:rPr lang="fr-FR" sz="1400" dirty="0">
                <a:latin typeface="Calibri" charset="0"/>
                <a:cs typeface="Cambria Math" charset="0"/>
              </a:rPr>
              <a:t>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&lt;body&gt;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       &lt;</a:t>
            </a:r>
            <a:r>
              <a:rPr lang="fr-FR" sz="1400" dirty="0" err="1">
                <a:latin typeface="Calibri" charset="0"/>
                <a:cs typeface="Cambria Math" charset="0"/>
              </a:rPr>
              <a:t>img</a:t>
            </a:r>
            <a:r>
              <a:rPr lang="fr-FR" sz="1400" dirty="0">
                <a:latin typeface="Calibri" charset="0"/>
                <a:cs typeface="Cambria Math" charset="0"/>
              </a:rPr>
              <a:t> </a:t>
            </a:r>
            <a:r>
              <a:rPr lang="fr-FR" sz="1400" dirty="0" err="1">
                <a:latin typeface="Calibri" charset="0"/>
                <a:cs typeface="Cambria Math" charset="0"/>
              </a:rPr>
              <a:t>src</a:t>
            </a:r>
            <a:r>
              <a:rPr lang="fr-FR" sz="1400" dirty="0">
                <a:latin typeface="Calibri" charset="0"/>
                <a:cs typeface="Cambria Math" charset="0"/>
              </a:rPr>
              <a:t>="planet2.jpg" </a:t>
            </a:r>
            <a:r>
              <a:rPr lang="fr-FR" sz="1400" dirty="0" err="1">
                <a:latin typeface="Calibri" charset="0"/>
                <a:cs typeface="Cambria Math" charset="0"/>
              </a:rPr>
              <a:t>alt</a:t>
            </a:r>
            <a:r>
              <a:rPr lang="fr-FR" sz="1400" dirty="0">
                <a:latin typeface="Calibri" charset="0"/>
                <a:cs typeface="Cambria Math" charset="0"/>
              </a:rPr>
              <a:t>="cliquez ici pour quitter" </a:t>
            </a:r>
            <a:r>
              <a:rPr lang="fr-FR" sz="1400" dirty="0" err="1">
                <a:latin typeface="Calibri" charset="0"/>
                <a:cs typeface="Cambria Math" charset="0"/>
              </a:rPr>
              <a:t>onClick</a:t>
            </a:r>
            <a:r>
              <a:rPr lang="fr-FR" sz="1400" dirty="0">
                <a:latin typeface="Calibri" charset="0"/>
                <a:cs typeface="Cambria Math" charset="0"/>
              </a:rPr>
              <a:t>="</a:t>
            </a:r>
            <a:r>
              <a:rPr lang="fr-FR" sz="1400" dirty="0" err="1">
                <a:solidFill>
                  <a:srgbClr val="FF0000"/>
                </a:solidFill>
                <a:latin typeface="Calibri" charset="0"/>
                <a:cs typeface="Cambria Math" charset="0"/>
              </a:rPr>
              <a:t>alert</a:t>
            </a:r>
            <a:r>
              <a:rPr lang="fr-FR" sz="1400" dirty="0">
                <a:solidFill>
                  <a:srgbClr val="FF0000"/>
                </a:solidFill>
                <a:latin typeface="Calibri" charset="0"/>
                <a:cs typeface="Cambria Math" charset="0"/>
              </a:rPr>
              <a:t>('test');</a:t>
            </a:r>
            <a:r>
              <a:rPr lang="fr-FR" sz="1400" dirty="0">
                <a:latin typeface="Calibri" charset="0"/>
                <a:cs typeface="Cambria Math" charset="0"/>
              </a:rPr>
              <a:t>"&gt;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       &lt;</a:t>
            </a:r>
            <a:r>
              <a:rPr lang="fr-FR" sz="1400" dirty="0" err="1">
                <a:latin typeface="Calibri" charset="0"/>
                <a:cs typeface="Cambria Math" charset="0"/>
              </a:rPr>
              <a:t>form</a:t>
            </a:r>
            <a:r>
              <a:rPr lang="fr-FR" sz="1400" dirty="0">
                <a:latin typeface="Calibri" charset="0"/>
                <a:cs typeface="Cambria Math" charset="0"/>
              </a:rPr>
              <a:t> </a:t>
            </a:r>
            <a:r>
              <a:rPr lang="fr-FR" sz="1400" dirty="0" err="1">
                <a:latin typeface="Calibri" charset="0"/>
                <a:cs typeface="Cambria Math" charset="0"/>
              </a:rPr>
              <a:t>name</a:t>
            </a:r>
            <a:r>
              <a:rPr lang="fr-FR" sz="1400" dirty="0">
                <a:latin typeface="Calibri" charset="0"/>
                <a:cs typeface="Cambria Math" charset="0"/>
              </a:rPr>
              <a:t>="f1" action="#" </a:t>
            </a:r>
            <a:r>
              <a:rPr lang="fr-FR" sz="1400" dirty="0" err="1">
                <a:latin typeface="Calibri" charset="0"/>
                <a:cs typeface="Cambria Math" charset="0"/>
              </a:rPr>
              <a:t>method</a:t>
            </a:r>
            <a:r>
              <a:rPr lang="fr-FR" sz="1400" dirty="0">
                <a:latin typeface="Calibri" charset="0"/>
                <a:cs typeface="Cambria Math" charset="0"/>
              </a:rPr>
              <a:t>="</a:t>
            </a:r>
            <a:r>
              <a:rPr lang="fr-FR" sz="1400" dirty="0" err="1">
                <a:latin typeface="Calibri" charset="0"/>
                <a:cs typeface="Cambria Math" charset="0"/>
              </a:rPr>
              <a:t>get</a:t>
            </a:r>
            <a:r>
              <a:rPr lang="fr-FR" sz="1400" dirty="0">
                <a:latin typeface="Calibri" charset="0"/>
                <a:cs typeface="Cambria Math" charset="0"/>
              </a:rPr>
              <a:t>"&gt;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               &lt;</a:t>
            </a:r>
            <a:r>
              <a:rPr lang="fr-FR" sz="1400" dirty="0">
                <a:solidFill>
                  <a:srgbClr val="376092"/>
                </a:solidFill>
                <a:latin typeface="Calibri" charset="0"/>
                <a:cs typeface="Cambria Math" charset="0"/>
              </a:rPr>
              <a:t>input</a:t>
            </a:r>
            <a:r>
              <a:rPr lang="fr-FR" sz="1400" dirty="0">
                <a:latin typeface="Calibri" charset="0"/>
                <a:cs typeface="Cambria Math" charset="0"/>
              </a:rPr>
              <a:t> type="</a:t>
            </a:r>
            <a:r>
              <a:rPr lang="fr-FR" sz="1400" dirty="0" err="1">
                <a:latin typeface="Calibri" charset="0"/>
                <a:cs typeface="Cambria Math" charset="0"/>
              </a:rPr>
              <a:t>text</a:t>
            </a:r>
            <a:r>
              <a:rPr lang="fr-FR" sz="1400" dirty="0">
                <a:latin typeface="Calibri" charset="0"/>
                <a:cs typeface="Cambria Math" charset="0"/>
              </a:rPr>
              <a:t>" </a:t>
            </a:r>
            <a:r>
              <a:rPr lang="fr-FR" sz="1400" dirty="0" err="1">
                <a:latin typeface="Calibri" charset="0"/>
                <a:cs typeface="Cambria Math" charset="0"/>
              </a:rPr>
              <a:t>name</a:t>
            </a:r>
            <a:r>
              <a:rPr lang="fr-FR" sz="1400" dirty="0">
                <a:latin typeface="Calibri" charset="0"/>
                <a:cs typeface="Cambria Math" charset="0"/>
              </a:rPr>
              <a:t>="nom" </a:t>
            </a:r>
            <a:r>
              <a:rPr lang="fr-FR" sz="1400" dirty="0" err="1">
                <a:latin typeface="Calibri" charset="0"/>
                <a:cs typeface="Cambria Math" charset="0"/>
              </a:rPr>
              <a:t>onFocus</a:t>
            </a:r>
            <a:r>
              <a:rPr lang="fr-FR" sz="1400" dirty="0">
                <a:latin typeface="Calibri" charset="0"/>
                <a:cs typeface="Cambria Math" charset="0"/>
              </a:rPr>
              <a:t>="</a:t>
            </a:r>
            <a:r>
              <a:rPr lang="fr-FR" sz="1400" dirty="0">
                <a:solidFill>
                  <a:srgbClr val="FF0000"/>
                </a:solidFill>
                <a:latin typeface="Calibri" charset="0"/>
                <a:cs typeface="Cambria Math" charset="0"/>
              </a:rPr>
              <a:t>document.f1.nom.value='</a:t>
            </a:r>
            <a:r>
              <a:rPr lang="fr-FR" sz="1400" dirty="0" err="1">
                <a:solidFill>
                  <a:srgbClr val="FF0000"/>
                </a:solidFill>
                <a:latin typeface="Calibri" charset="0"/>
                <a:cs typeface="Cambria Math" charset="0"/>
              </a:rPr>
              <a:t>red</a:t>
            </a:r>
            <a:r>
              <a:rPr lang="fr-FR" sz="1400" dirty="0">
                <a:solidFill>
                  <a:srgbClr val="FF0000"/>
                </a:solidFill>
                <a:latin typeface="Calibri" charset="0"/>
                <a:cs typeface="Cambria Math" charset="0"/>
              </a:rPr>
              <a:t>';</a:t>
            </a:r>
            <a:r>
              <a:rPr lang="fr-FR" sz="1400" dirty="0">
                <a:latin typeface="Calibri" charset="0"/>
                <a:cs typeface="Cambria Math" charset="0"/>
              </a:rPr>
              <a:t>" </a:t>
            </a:r>
            <a:r>
              <a:rPr lang="fr-FR" sz="1400" dirty="0" err="1">
                <a:latin typeface="Calibri" charset="0"/>
                <a:cs typeface="Cambria Math" charset="0"/>
              </a:rPr>
              <a:t>onBlur</a:t>
            </a:r>
            <a:r>
              <a:rPr lang="fr-FR" sz="1400" dirty="0">
                <a:latin typeface="Calibri" charset="0"/>
                <a:cs typeface="Cambria Math" charset="0"/>
              </a:rPr>
              <a:t>="</a:t>
            </a:r>
            <a:r>
              <a:rPr lang="fr-FR" sz="1400" dirty="0" err="1">
                <a:solidFill>
                  <a:srgbClr val="FF0000"/>
                </a:solidFill>
                <a:latin typeface="Calibri" charset="0"/>
                <a:cs typeface="Cambria Math" charset="0"/>
              </a:rPr>
              <a:t>alert</a:t>
            </a:r>
            <a:r>
              <a:rPr lang="fr-FR" sz="1400" dirty="0">
                <a:solidFill>
                  <a:srgbClr val="FF0000"/>
                </a:solidFill>
                <a:latin typeface="Calibri" charset="0"/>
                <a:cs typeface="Cambria Math" charset="0"/>
              </a:rPr>
              <a:t>(document.f1.nom.value)</a:t>
            </a:r>
            <a:r>
              <a:rPr lang="fr-FR" sz="1400" dirty="0">
                <a:solidFill>
                  <a:srgbClr val="FF0000"/>
                </a:solidFill>
                <a:latin typeface="Calibri" charset="0"/>
                <a:cs typeface="Cambria Math" charset="0"/>
              </a:rPr>
              <a:t>;</a:t>
            </a:r>
            <a:r>
              <a:rPr lang="fr-FR" sz="1400" dirty="0">
                <a:latin typeface="Calibri" charset="0"/>
                <a:cs typeface="Cambria Math" charset="0"/>
              </a:rPr>
              <a:t>"&gt;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               &lt;</a:t>
            </a:r>
            <a:r>
              <a:rPr lang="fr-FR" sz="1400" dirty="0">
                <a:solidFill>
                  <a:srgbClr val="376092"/>
                </a:solidFill>
                <a:latin typeface="Calibri" charset="0"/>
                <a:cs typeface="Cambria Math" charset="0"/>
              </a:rPr>
              <a:t>select</a:t>
            </a:r>
            <a:r>
              <a:rPr lang="fr-FR" sz="1400" dirty="0">
                <a:latin typeface="Calibri" charset="0"/>
                <a:cs typeface="Cambria Math" charset="0"/>
              </a:rPr>
              <a:t> </a:t>
            </a:r>
            <a:r>
              <a:rPr lang="fr-FR" sz="1400" dirty="0" err="1">
                <a:latin typeface="Calibri" charset="0"/>
                <a:cs typeface="Cambria Math" charset="0"/>
              </a:rPr>
              <a:t>name</a:t>
            </a:r>
            <a:r>
              <a:rPr lang="fr-FR" sz="1400" dirty="0">
                <a:latin typeface="Calibri" charset="0"/>
                <a:cs typeface="Cambria Math" charset="0"/>
              </a:rPr>
              <a:t>="pays" </a:t>
            </a:r>
            <a:r>
              <a:rPr lang="fr-FR" sz="1400" dirty="0" err="1">
                <a:latin typeface="Calibri" charset="0"/>
                <a:cs typeface="Cambria Math" charset="0"/>
              </a:rPr>
              <a:t>onChange</a:t>
            </a:r>
            <a:r>
              <a:rPr lang="fr-FR" sz="1400" dirty="0">
                <a:latin typeface="Calibri" charset="0"/>
                <a:cs typeface="Cambria Math" charset="0"/>
              </a:rPr>
              <a:t>="</a:t>
            </a:r>
            <a:r>
              <a:rPr lang="fr-FR" sz="1400" dirty="0" err="1">
                <a:solidFill>
                  <a:srgbClr val="FF0000"/>
                </a:solidFill>
                <a:latin typeface="Calibri" charset="0"/>
                <a:cs typeface="Cambria Math" charset="0"/>
              </a:rPr>
              <a:t>alert</a:t>
            </a:r>
            <a:r>
              <a:rPr lang="fr-FR" sz="1400" dirty="0">
                <a:solidFill>
                  <a:srgbClr val="FF0000"/>
                </a:solidFill>
                <a:latin typeface="Calibri" charset="0"/>
                <a:cs typeface="Cambria Math" charset="0"/>
              </a:rPr>
              <a:t>('ce pays est '+document.f1.pays.value);</a:t>
            </a:r>
            <a:r>
              <a:rPr lang="fr-FR" sz="1400" dirty="0">
                <a:latin typeface="Calibri" charset="0"/>
                <a:cs typeface="Cambria Math" charset="0"/>
              </a:rPr>
              <a:t>"&gt;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		 &lt;</a:t>
            </a:r>
            <a:r>
              <a:rPr lang="fr-FR" sz="1400" dirty="0" err="1">
                <a:latin typeface="Calibri" charset="0"/>
                <a:cs typeface="Cambria Math" charset="0"/>
              </a:rPr>
              <a:t>optgroup</a:t>
            </a:r>
            <a:r>
              <a:rPr lang="fr-FR" sz="1400" dirty="0">
                <a:latin typeface="Calibri" charset="0"/>
                <a:cs typeface="Cambria Math" charset="0"/>
              </a:rPr>
              <a:t> label="</a:t>
            </a:r>
            <a:r>
              <a:rPr lang="fr-FR" sz="1400" dirty="0" err="1">
                <a:latin typeface="Calibri" charset="0"/>
                <a:cs typeface="Cambria Math" charset="0"/>
              </a:rPr>
              <a:t>Asia</a:t>
            </a:r>
            <a:r>
              <a:rPr lang="fr-FR" sz="1400" dirty="0">
                <a:latin typeface="Calibri" charset="0"/>
                <a:cs typeface="Cambria Math" charset="0"/>
              </a:rPr>
              <a:t>" 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			&lt;option value="</a:t>
            </a:r>
            <a:r>
              <a:rPr lang="fr-FR" sz="1400" dirty="0" err="1">
                <a:latin typeface="Calibri" charset="0"/>
                <a:cs typeface="Cambria Math" charset="0"/>
              </a:rPr>
              <a:t>cam</a:t>
            </a:r>
            <a:r>
              <a:rPr lang="fr-FR" sz="1400" dirty="0">
                <a:latin typeface="Calibri" charset="0"/>
                <a:cs typeface="Cambria Math" charset="0"/>
              </a:rPr>
              <a:t>"&gt;</a:t>
            </a:r>
            <a:r>
              <a:rPr lang="fr-FR" sz="1400" dirty="0" err="1">
                <a:latin typeface="Calibri" charset="0"/>
                <a:cs typeface="Cambria Math" charset="0"/>
              </a:rPr>
              <a:t>Cambodia</a:t>
            </a:r>
            <a:endParaRPr lang="fr-FR" sz="1400" dirty="0">
              <a:latin typeface="Calibri" charset="0"/>
              <a:cs typeface="Cambria Math" charset="0"/>
            </a:endParaRP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			&lt;option value="jap"&gt;</a:t>
            </a:r>
            <a:r>
              <a:rPr lang="fr-FR" sz="1400" dirty="0" err="1">
                <a:latin typeface="Calibri" charset="0"/>
                <a:cs typeface="Cambria Math" charset="0"/>
              </a:rPr>
              <a:t>Japan</a:t>
            </a:r>
            <a:endParaRPr lang="fr-FR" sz="1400" dirty="0">
              <a:latin typeface="Calibri" charset="0"/>
              <a:cs typeface="Cambria Math" charset="0"/>
            </a:endParaRP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			&lt;option value="sin"&gt;</a:t>
            </a:r>
            <a:r>
              <a:rPr lang="fr-FR" sz="1400" dirty="0" err="1">
                <a:latin typeface="Calibri" charset="0"/>
                <a:cs typeface="Cambria Math" charset="0"/>
              </a:rPr>
              <a:t>singapor</a:t>
            </a:r>
            <a:endParaRPr lang="fr-FR" sz="1400" dirty="0">
              <a:latin typeface="Calibri" charset="0"/>
              <a:cs typeface="Cambria Math" charset="0"/>
            </a:endParaRP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		&lt;/</a:t>
            </a:r>
            <a:r>
              <a:rPr lang="fr-FR" sz="1400" dirty="0" err="1">
                <a:latin typeface="Calibri" charset="0"/>
                <a:cs typeface="Cambria Math" charset="0"/>
              </a:rPr>
              <a:t>optgroup</a:t>
            </a:r>
            <a:r>
              <a:rPr lang="fr-FR" sz="1400" dirty="0">
                <a:latin typeface="Calibri" charset="0"/>
                <a:cs typeface="Cambria Math" charset="0"/>
              </a:rPr>
              <a:t>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		&lt;option value="France"&gt; France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		&lt;option value="Afrique"&gt; Afrique 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              &lt;/select&gt;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      &lt;/</a:t>
            </a:r>
            <a:r>
              <a:rPr lang="fr-FR" sz="1400" dirty="0" err="1">
                <a:latin typeface="Calibri" charset="0"/>
                <a:cs typeface="Cambria Math" charset="0"/>
              </a:rPr>
              <a:t>form</a:t>
            </a:r>
            <a:r>
              <a:rPr lang="fr-FR" sz="1400" dirty="0">
                <a:latin typeface="Calibri" charset="0"/>
                <a:cs typeface="Cambria Math" charset="0"/>
              </a:rPr>
              <a:t>&gt;           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    &lt;/body&gt;</a:t>
            </a:r>
          </a:p>
          <a:p>
            <a:pPr>
              <a:defRPr/>
            </a:pPr>
            <a:r>
              <a:rPr lang="fr-FR" sz="1400" dirty="0">
                <a:latin typeface="Calibri" charset="0"/>
                <a:cs typeface="Cambria Math" charset="0"/>
              </a:rPr>
              <a:t>&lt;/html&gt;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8" t="75533" r="78729" b="9062"/>
          <a:stretch>
            <a:fillRect/>
          </a:stretch>
        </p:blipFill>
        <p:spPr bwMode="auto">
          <a:xfrm>
            <a:off x="6143625" y="4143375"/>
            <a:ext cx="1785938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Calibri" charset="0"/>
              </a:rPr>
              <a:t>Masquage d</a:t>
            </a:r>
            <a:r>
              <a:rPr lang="ja-JP" altLang="fr-FR">
                <a:latin typeface="Calibri" charset="0"/>
              </a:rPr>
              <a:t>’</a:t>
            </a:r>
            <a:r>
              <a:rPr lang="fr-FR" altLang="ja-JP">
                <a:latin typeface="Calibri" charset="0"/>
              </a:rPr>
              <a:t>un script</a:t>
            </a:r>
            <a:endParaRPr lang="fr-FR">
              <a:latin typeface="Calibri" charset="0"/>
            </a:endParaRPr>
          </a:p>
        </p:txBody>
      </p:sp>
      <p:sp>
        <p:nvSpPr>
          <p:cNvPr id="32770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cs typeface="Cambria Math" charset="0"/>
              </a:rPr>
              <a:t>Some older version of browsers can not recognize &lt;script&gt; tag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cs typeface="Cambria Math" charset="0"/>
              </a:rPr>
              <a:t>Browsers will ignore tags &lt;Script&gt;  and they will display JavaScript codes on your beautiful web page. We can avoid this by putting JavaScript code between </a:t>
            </a:r>
            <a:r>
              <a:rPr lang="en-US">
                <a:solidFill>
                  <a:srgbClr val="FF0000"/>
                </a:solidFill>
                <a:latin typeface="Calibri" charset="0"/>
                <a:cs typeface="Cambria Math" charset="0"/>
              </a:rPr>
              <a:t>&lt;!-- </a:t>
            </a:r>
            <a:r>
              <a:rPr lang="en-US">
                <a:latin typeface="Calibri" charset="0"/>
                <a:cs typeface="Cambria Math" charset="0"/>
              </a:rPr>
              <a:t>And </a:t>
            </a:r>
            <a:r>
              <a:rPr lang="en-US">
                <a:solidFill>
                  <a:srgbClr val="FF0000"/>
                </a:solidFill>
                <a:latin typeface="Calibri" charset="0"/>
                <a:cs typeface="Cambria Math" charset="0"/>
              </a:rPr>
              <a:t>//--&gt;</a:t>
            </a:r>
            <a:endParaRPr lang="fr-FR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32771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103611-6364-0D47-8F18-2E7DC48B66F4}" type="slidenum">
              <a:rPr lang="fr-FR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313" y="3168650"/>
            <a:ext cx="8786812" cy="329247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1600" dirty="0">
                <a:latin typeface="Calibri" charset="0"/>
                <a:cs typeface="Cambria Math" charset="0"/>
              </a:rPr>
              <a:t>&lt;</a:t>
            </a:r>
            <a:r>
              <a:rPr lang="fr-FR" sz="1600" dirty="0" err="1">
                <a:latin typeface="Calibri" charset="0"/>
                <a:cs typeface="Cambria Math" charset="0"/>
              </a:rPr>
              <a:t>head</a:t>
            </a:r>
            <a:r>
              <a:rPr lang="fr-FR" sz="1600" dirty="0">
                <a:latin typeface="Calibri" charset="0"/>
                <a:cs typeface="Cambria Math" charset="0"/>
              </a:rPr>
              <a:t>&gt;</a:t>
            </a:r>
          </a:p>
          <a:p>
            <a:pPr>
              <a:defRPr/>
            </a:pPr>
            <a:r>
              <a:rPr lang="fr-FR" sz="1600" dirty="0">
                <a:latin typeface="Calibri" charset="0"/>
                <a:cs typeface="Cambria Math" charset="0"/>
              </a:rPr>
              <a:t>          &lt;</a:t>
            </a:r>
            <a:r>
              <a:rPr lang="fr-FR" sz="1600" dirty="0" err="1">
                <a:latin typeface="Calibri" charset="0"/>
                <a:cs typeface="Cambria Math" charset="0"/>
              </a:rPr>
              <a:t>title</a:t>
            </a:r>
            <a:r>
              <a:rPr lang="fr-FR" sz="1600" dirty="0">
                <a:latin typeface="Calibri" charset="0"/>
                <a:cs typeface="Cambria Math" charset="0"/>
              </a:rPr>
              <a:t>&gt; Exemple d</a:t>
            </a:r>
            <a:r>
              <a:rPr lang="ja-JP" altLang="fr-FR" sz="1600" dirty="0">
                <a:latin typeface="Calibri" charset="0"/>
                <a:cs typeface="Cambria Math" charset="0"/>
              </a:rPr>
              <a:t>’</a:t>
            </a:r>
            <a:r>
              <a:rPr lang="fr-FR" sz="1600" dirty="0">
                <a:latin typeface="Calibri" charset="0"/>
                <a:cs typeface="Cambria Math" charset="0"/>
              </a:rPr>
              <a:t>utilisation de JavaScript&lt;/</a:t>
            </a:r>
            <a:r>
              <a:rPr lang="fr-FR" sz="1600" dirty="0" err="1">
                <a:latin typeface="Calibri" charset="0"/>
                <a:cs typeface="Cambria Math" charset="0"/>
              </a:rPr>
              <a:t>title</a:t>
            </a:r>
            <a:r>
              <a:rPr lang="fr-FR" sz="1600" dirty="0">
                <a:latin typeface="Calibri" charset="0"/>
                <a:cs typeface="Cambria Math" charset="0"/>
              </a:rPr>
              <a:t>&gt;</a:t>
            </a:r>
          </a:p>
          <a:p>
            <a:pPr>
              <a:defRPr/>
            </a:pPr>
            <a:r>
              <a:rPr lang="fr-FR" sz="1600" b="1" dirty="0">
                <a:latin typeface="Calibri" charset="0"/>
                <a:cs typeface="Cambria Math" charset="0"/>
              </a:rPr>
              <a:t>          </a:t>
            </a:r>
            <a:r>
              <a:rPr lang="fr-FR" sz="1600" dirty="0">
                <a:latin typeface="Calibri" charset="0"/>
                <a:cs typeface="Cambria Math" charset="0"/>
              </a:rPr>
              <a:t>&lt;script  </a:t>
            </a:r>
            <a:r>
              <a:rPr lang="fr-FR" sz="1600" dirty="0" err="1">
                <a:latin typeface="Calibri" charset="0"/>
                <a:cs typeface="Cambria Math" charset="0"/>
              </a:rPr>
              <a:t>language</a:t>
            </a:r>
            <a:r>
              <a:rPr lang="fr-FR" sz="1600" dirty="0">
                <a:latin typeface="Calibri" charset="0"/>
                <a:cs typeface="Cambria Math" charset="0"/>
              </a:rPr>
              <a:t> ="JavaScript"&gt;</a:t>
            </a:r>
          </a:p>
          <a:p>
            <a:pPr>
              <a:defRPr/>
            </a:pPr>
            <a:r>
              <a:rPr lang="fr-FR" sz="1600" dirty="0">
                <a:solidFill>
                  <a:srgbClr val="FF0000"/>
                </a:solidFill>
                <a:latin typeface="Calibri" charset="0"/>
                <a:cs typeface="Cambria Math" charset="0"/>
              </a:rPr>
              <a:t>           &lt;!-- masquer les codes de l</a:t>
            </a:r>
            <a:r>
              <a:rPr lang="ja-JP" altLang="fr-FR" sz="1600" dirty="0">
                <a:solidFill>
                  <a:srgbClr val="FF0000"/>
                </a:solidFill>
                <a:latin typeface="Calibri" charset="0"/>
                <a:cs typeface="Cambria Math" charset="0"/>
              </a:rPr>
              <a:t>’</a:t>
            </a:r>
            <a:r>
              <a:rPr lang="fr-FR" sz="1600" dirty="0">
                <a:solidFill>
                  <a:srgbClr val="FF0000"/>
                </a:solidFill>
                <a:latin typeface="Calibri" charset="0"/>
                <a:cs typeface="Cambria Math" charset="0"/>
              </a:rPr>
              <a:t>ancien navigateur web</a:t>
            </a:r>
          </a:p>
          <a:p>
            <a:pPr>
              <a:defRPr/>
            </a:pPr>
            <a:r>
              <a:rPr lang="fr-FR" sz="1600" dirty="0">
                <a:latin typeface="Calibri" charset="0"/>
                <a:cs typeface="Cambria Math" charset="0"/>
              </a:rPr>
              <a:t>	var x=10;	//déclaration de variable x</a:t>
            </a:r>
          </a:p>
          <a:p>
            <a:pPr>
              <a:defRPr/>
            </a:pPr>
            <a:r>
              <a:rPr lang="fr-FR" sz="1600" dirty="0">
                <a:latin typeface="Calibri" charset="0"/>
                <a:cs typeface="Cambria Math" charset="0"/>
              </a:rPr>
              <a:t>	</a:t>
            </a:r>
            <a:r>
              <a:rPr lang="fr-FR" sz="1600" dirty="0" err="1">
                <a:latin typeface="Calibri" charset="0"/>
                <a:cs typeface="Cambria Math" charset="0"/>
              </a:rPr>
              <a:t>alert</a:t>
            </a:r>
            <a:r>
              <a:rPr lang="fr-FR" sz="1600" dirty="0">
                <a:latin typeface="Calibri" charset="0"/>
                <a:cs typeface="Cambria Math" charset="0"/>
              </a:rPr>
              <a:t> ("Script dans l</a:t>
            </a:r>
            <a:r>
              <a:rPr lang="ja-JP" altLang="fr-FR" sz="1600" dirty="0">
                <a:latin typeface="Calibri" charset="0"/>
                <a:cs typeface="Cambria Math" charset="0"/>
              </a:rPr>
              <a:t>’</a:t>
            </a:r>
            <a:r>
              <a:rPr lang="fr-FR" sz="1600" dirty="0" err="1">
                <a:latin typeface="Calibri" charset="0"/>
                <a:cs typeface="Cambria Math" charset="0"/>
              </a:rPr>
              <a:t>entete</a:t>
            </a:r>
            <a:r>
              <a:rPr lang="fr-FR" sz="1600" dirty="0">
                <a:latin typeface="Calibri" charset="0"/>
                <a:cs typeface="Cambria Math" charset="0"/>
              </a:rPr>
              <a:t> de document ! ");</a:t>
            </a:r>
          </a:p>
          <a:p>
            <a:pPr>
              <a:defRPr/>
            </a:pPr>
            <a:r>
              <a:rPr lang="fr-FR" sz="1600" dirty="0">
                <a:latin typeface="Calibri" charset="0"/>
                <a:cs typeface="Cambria Math" charset="0"/>
              </a:rPr>
              <a:t>	</a:t>
            </a:r>
          </a:p>
          <a:p>
            <a:pPr>
              <a:defRPr/>
            </a:pPr>
            <a:r>
              <a:rPr lang="fr-FR" sz="1600" dirty="0">
                <a:latin typeface="Calibri" charset="0"/>
                <a:cs typeface="Cambria Math" charset="0"/>
              </a:rPr>
              <a:t>	</a:t>
            </a:r>
            <a:r>
              <a:rPr lang="fr-FR" sz="1600" dirty="0" err="1">
                <a:latin typeface="Calibri" charset="0"/>
                <a:cs typeface="Cambria Math" charset="0"/>
              </a:rPr>
              <a:t>document.write</a:t>
            </a:r>
            <a:r>
              <a:rPr lang="fr-FR" sz="1600" dirty="0">
                <a:latin typeface="Calibri" charset="0"/>
                <a:cs typeface="Cambria Math" charset="0"/>
              </a:rPr>
              <a:t> ("la valeur de X est "+x); 	/*écrire une chaîne dans le document HTML*/</a:t>
            </a:r>
          </a:p>
          <a:p>
            <a:pPr>
              <a:defRPr/>
            </a:pPr>
            <a:r>
              <a:rPr lang="fr-FR" sz="1600" dirty="0">
                <a:latin typeface="Calibri" charset="0"/>
                <a:cs typeface="Cambria Math" charset="0"/>
              </a:rPr>
              <a:t>	x = 30;</a:t>
            </a:r>
          </a:p>
          <a:p>
            <a:pPr>
              <a:defRPr/>
            </a:pPr>
            <a:r>
              <a:rPr lang="fr-FR" sz="1600" dirty="0">
                <a:solidFill>
                  <a:srgbClr val="FF0000"/>
                </a:solidFill>
                <a:latin typeface="Calibri" charset="0"/>
                <a:cs typeface="Cambria Math" charset="0"/>
              </a:rPr>
              <a:t>           //--&gt;</a:t>
            </a:r>
          </a:p>
          <a:p>
            <a:pPr>
              <a:defRPr/>
            </a:pPr>
            <a:r>
              <a:rPr lang="fr-FR" sz="1600" b="1" dirty="0">
                <a:latin typeface="Calibri" charset="0"/>
                <a:cs typeface="Cambria Math" charset="0"/>
              </a:rPr>
              <a:t>          </a:t>
            </a:r>
            <a:r>
              <a:rPr lang="fr-FR" sz="1600" dirty="0">
                <a:latin typeface="Calibri" charset="0"/>
                <a:cs typeface="Cambria Math" charset="0"/>
              </a:rPr>
              <a:t>&lt;/script&gt;</a:t>
            </a:r>
          </a:p>
          <a:p>
            <a:pPr>
              <a:defRPr/>
            </a:pPr>
            <a:r>
              <a:rPr lang="fr-FR" sz="1600" dirty="0">
                <a:latin typeface="Calibri" charset="0"/>
                <a:cs typeface="Cambria Math" charset="0"/>
              </a:rPr>
              <a:t>          &lt;</a:t>
            </a:r>
            <a:r>
              <a:rPr lang="fr-FR" sz="1600" dirty="0" err="1">
                <a:latin typeface="Calibri" charset="0"/>
                <a:cs typeface="Cambria Math" charset="0"/>
              </a:rPr>
              <a:t>noscript</a:t>
            </a:r>
            <a:r>
              <a:rPr lang="fr-FR" sz="1600" dirty="0">
                <a:latin typeface="Calibri" charset="0"/>
                <a:cs typeface="Cambria Math" charset="0"/>
              </a:rPr>
              <a:t>&gt;Ce navigateur ne supporte pas de script&lt;/</a:t>
            </a:r>
            <a:r>
              <a:rPr lang="fr-FR" sz="1600" dirty="0" err="1">
                <a:latin typeface="Calibri" charset="0"/>
                <a:cs typeface="Cambria Math" charset="0"/>
              </a:rPr>
              <a:t>noscript</a:t>
            </a:r>
            <a:r>
              <a:rPr lang="fr-FR" sz="1600" dirty="0">
                <a:latin typeface="Calibri" charset="0"/>
                <a:cs typeface="Cambria Math" charset="0"/>
              </a:rPr>
              <a:t>&gt;</a:t>
            </a:r>
          </a:p>
          <a:p>
            <a:pPr>
              <a:defRPr/>
            </a:pPr>
            <a:r>
              <a:rPr lang="fr-FR" sz="1600" dirty="0">
                <a:latin typeface="Calibri" charset="0"/>
                <a:cs typeface="Cambria Math" charset="0"/>
              </a:rPr>
              <a:t>&lt;/</a:t>
            </a:r>
            <a:r>
              <a:rPr lang="fr-FR" sz="1600" dirty="0" err="1">
                <a:latin typeface="Calibri" charset="0"/>
                <a:cs typeface="Cambria Math" charset="0"/>
              </a:rPr>
              <a:t>head</a:t>
            </a:r>
            <a:r>
              <a:rPr lang="fr-FR" sz="1600" dirty="0">
                <a:latin typeface="Calibri" charset="0"/>
                <a:cs typeface="Cambria Math" charset="0"/>
              </a:rPr>
              <a:t>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KHEANG SENG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580112" y="3140968"/>
            <a:ext cx="3344085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Cambria Math" pitchFamily="18" charset="0"/>
              </a:rPr>
              <a:t>&lt;</a:t>
            </a:r>
            <a:r>
              <a:rPr lang="fr-FR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Cambria Math" pitchFamily="18" charset="0"/>
              </a:rPr>
              <a:t>noscript</a:t>
            </a:r>
            <a:r>
              <a:rPr lang="fr-FR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Cambria Math" pitchFamily="18" charset="0"/>
              </a:rPr>
              <a:t>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chemeClr val="tx1"/>
                </a:solidFill>
                <a:latin typeface="+mj-lt"/>
                <a:ea typeface="Cambria Math" pitchFamily="18" charset="0"/>
              </a:rPr>
              <a:t>       textes affichés quand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chemeClr val="tx1"/>
                </a:solidFill>
                <a:latin typeface="+mj-lt"/>
                <a:ea typeface="Cambria Math" pitchFamily="18" charset="0"/>
              </a:rPr>
              <a:t>       le navigateur web ne sait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chemeClr val="tx1"/>
                </a:solidFill>
                <a:latin typeface="+mj-lt"/>
                <a:ea typeface="Cambria Math" pitchFamily="18" charset="0"/>
              </a:rPr>
              <a:t>       pas interpréter de codes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chemeClr val="tx1"/>
                </a:solidFill>
                <a:latin typeface="+mj-lt"/>
                <a:ea typeface="Cambria Math" pitchFamily="18" charset="0"/>
              </a:rPr>
              <a:t>       du script</a:t>
            </a:r>
            <a:r>
              <a:rPr lang="fr-FR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Cambria Math" pitchFamily="18" charset="0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Cambria Math" pitchFamily="18" charset="0"/>
              </a:rPr>
              <a:t>&lt;/</a:t>
            </a:r>
            <a:r>
              <a:rPr lang="fr-FR" sz="1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Cambria Math" pitchFamily="18" charset="0"/>
              </a:rPr>
              <a:t>noscript</a:t>
            </a:r>
            <a:r>
              <a:rPr lang="fr-FR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Cambria Math" pitchFamily="18" charset="0"/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IC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GIC2</Template>
  <TotalTime>5739</TotalTime>
  <Words>5362</Words>
  <Application>Microsoft Macintosh PowerPoint</Application>
  <PresentationFormat>On-screen Show (4:3)</PresentationFormat>
  <Paragraphs>1109</Paragraphs>
  <Slides>74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GIC2</vt:lpstr>
      <vt:lpstr>PowerPoint Presentation</vt:lpstr>
      <vt:lpstr>Outline</vt:lpstr>
      <vt:lpstr>JavaScript?</vt:lpstr>
      <vt:lpstr>Main features</vt:lpstr>
      <vt:lpstr>JavaScript Avantages</vt:lpstr>
      <vt:lpstr>Where we can put JS code?</vt:lpstr>
      <vt:lpstr>Où peut-on mettre les codes? </vt:lpstr>
      <vt:lpstr>Où peut-on mettre les codes? </vt:lpstr>
      <vt:lpstr>Masquage d’un script</vt:lpstr>
      <vt:lpstr>Sommaire</vt:lpstr>
      <vt:lpstr>Types primitives de données</vt:lpstr>
      <vt:lpstr>Types primitives de données</vt:lpstr>
      <vt:lpstr>Types primitives de données</vt:lpstr>
      <vt:lpstr>Types composées de données</vt:lpstr>
      <vt:lpstr>Types composées de données</vt:lpstr>
      <vt:lpstr>Type spéciaux de données</vt:lpstr>
      <vt:lpstr>Déclaration des variables</vt:lpstr>
      <vt:lpstr>Déclaration des variables</vt:lpstr>
      <vt:lpstr>Déclaration des variables</vt:lpstr>
      <vt:lpstr>Nomination des variables  </vt:lpstr>
      <vt:lpstr>Nomination des variables  </vt:lpstr>
      <vt:lpstr>Sommaire</vt:lpstr>
      <vt:lpstr>Opérateurs</vt:lpstr>
      <vt:lpstr>Opérateurs</vt:lpstr>
      <vt:lpstr>Opérateurs</vt:lpstr>
      <vt:lpstr>Opérateurs</vt:lpstr>
      <vt:lpstr>Commentaires</vt:lpstr>
      <vt:lpstr>Structures de contrôle  If{…}, elseif{…}, else{…}</vt:lpstr>
      <vt:lpstr>Structures de contrôle  Switch { case …}</vt:lpstr>
      <vt:lpstr>Boucle (Loop)</vt:lpstr>
      <vt:lpstr>Mots-clés "break" et "continue"</vt:lpstr>
      <vt:lpstr>Sommaire</vt:lpstr>
      <vt:lpstr>Objet</vt:lpstr>
      <vt:lpstr>Exemple</vt:lpstr>
      <vt:lpstr>3 façons pour créer un objet</vt:lpstr>
      <vt:lpstr>Itérations particulières</vt:lpstr>
      <vt:lpstr>Itérations particulières</vt:lpstr>
      <vt:lpstr>Tableau (Array)</vt:lpstr>
      <vt:lpstr>4 façons pour créer un tableau (Array)</vt:lpstr>
      <vt:lpstr>Taille d'un tableau (Array)</vt:lpstr>
      <vt:lpstr>Sommaire</vt:lpstr>
      <vt:lpstr>Fonctions</vt:lpstr>
      <vt:lpstr>Exemple d'une fonction</vt:lpstr>
      <vt:lpstr>Portées des variables</vt:lpstr>
      <vt:lpstr>Fonctions pour l'objet "Array"</vt:lpstr>
      <vt:lpstr>Fonctions pour l'objet "Math"</vt:lpstr>
      <vt:lpstr>Fonctions pour l'objet "String"</vt:lpstr>
      <vt:lpstr>Fonctions pour l'objet "Date"</vt:lpstr>
      <vt:lpstr>Sommaire</vt:lpstr>
      <vt:lpstr>DOM (Document Object Model)</vt:lpstr>
      <vt:lpstr>DOM (Document Object Model)</vt:lpstr>
      <vt:lpstr>HTML DOM TREE</vt:lpstr>
      <vt:lpstr>Accès à un élément</vt:lpstr>
      <vt:lpstr>Accès à un élément</vt:lpstr>
      <vt:lpstr>DOM</vt:lpstr>
      <vt:lpstr>Eléments d'objet "window"</vt:lpstr>
      <vt:lpstr>Eléments d'objet "window"</vt:lpstr>
      <vt:lpstr>Méthodes d'objet "window"</vt:lpstr>
      <vt:lpstr>Méthodes d'objet "document"</vt:lpstr>
      <vt:lpstr>Accessing to elements</vt:lpstr>
      <vt:lpstr>Creating, adding and deleting elements</vt:lpstr>
      <vt:lpstr>Changing HTML content </vt:lpstr>
      <vt:lpstr>Getting HTML content </vt:lpstr>
      <vt:lpstr>Exemples DOM</vt:lpstr>
      <vt:lpstr>Pop up message</vt:lpstr>
      <vt:lpstr>Sommaire</vt:lpstr>
      <vt:lpstr>Evènements (1/3)</vt:lpstr>
      <vt:lpstr>Evènements (2/3)</vt:lpstr>
      <vt:lpstr>Evènements (3/3)</vt:lpstr>
      <vt:lpstr>Sommaire</vt:lpstr>
      <vt:lpstr>JavaScript sait faire (1/3)</vt:lpstr>
      <vt:lpstr>JavaScript sait faire (2/3)</vt:lpstr>
      <vt:lpstr>JavaScript sait faire (3/3)</vt:lpstr>
      <vt:lpstr>Références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KHEANGSENG</dc:creator>
  <cp:lastModifiedBy>KIV soreangsey</cp:lastModifiedBy>
  <cp:revision>1006</cp:revision>
  <dcterms:created xsi:type="dcterms:W3CDTF">2007-09-11T11:50:58Z</dcterms:created>
  <dcterms:modified xsi:type="dcterms:W3CDTF">2013-12-18T05:01:19Z</dcterms:modified>
</cp:coreProperties>
</file>