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4" r:id="rId3"/>
    <p:sldId id="294" r:id="rId4"/>
    <p:sldId id="259" r:id="rId5"/>
    <p:sldId id="285" r:id="rId6"/>
    <p:sldId id="286" r:id="rId7"/>
    <p:sldId id="287" r:id="rId8"/>
    <p:sldId id="288" r:id="rId9"/>
    <p:sldId id="292" r:id="rId10"/>
    <p:sldId id="291" r:id="rId11"/>
    <p:sldId id="293" r:id="rId12"/>
    <p:sldId id="266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281" r:id="rId21"/>
    <p:sldId id="303" r:id="rId22"/>
    <p:sldId id="304" r:id="rId23"/>
    <p:sldId id="312" r:id="rId24"/>
    <p:sldId id="305" r:id="rId25"/>
    <p:sldId id="306" r:id="rId26"/>
    <p:sldId id="307" r:id="rId27"/>
    <p:sldId id="316" r:id="rId28"/>
    <p:sldId id="308" r:id="rId29"/>
    <p:sldId id="309" r:id="rId30"/>
    <p:sldId id="310" r:id="rId31"/>
    <p:sldId id="317" r:id="rId32"/>
    <p:sldId id="311" r:id="rId33"/>
    <p:sldId id="313" r:id="rId34"/>
    <p:sldId id="31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2" autoAdjust="0"/>
    <p:restoredTop sz="94243" autoAdjust="0"/>
  </p:normalViewPr>
  <p:slideViewPr>
    <p:cSldViewPr snapToGrid="0" snapToObjects="1">
      <p:cViewPr>
        <p:scale>
          <a:sx n="100" d="100"/>
          <a:sy n="100" d="100"/>
        </p:scale>
        <p:origin x="-92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7623C-644A-0D4C-AD1F-0992519CC0B8}" type="doc">
      <dgm:prSet loTypeId="urn:microsoft.com/office/officeart/2005/8/layout/hList1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0DA3B995-D35E-3F41-9D7B-16BAACCA70BF}">
      <dgm:prSet phldrT="[Texto]" custT="1"/>
      <dgm:spPr/>
      <dgm:t>
        <a:bodyPr/>
        <a:lstStyle/>
        <a:p>
          <a:r>
            <a:rPr lang="es-ES" sz="2400" dirty="0" smtClean="0">
              <a:latin typeface="Avenir Book"/>
              <a:cs typeface="Avenir Book"/>
            </a:rPr>
            <a:t>Ventajas</a:t>
          </a:r>
          <a:endParaRPr lang="es-ES" sz="2400" dirty="0">
            <a:latin typeface="Avenir Book"/>
            <a:cs typeface="Avenir Book"/>
          </a:endParaRPr>
        </a:p>
      </dgm:t>
    </dgm:pt>
    <dgm:pt modelId="{C266A2C6-BF43-924C-A0B7-AC26CC55A20C}" type="parTrans" cxnId="{75150F20-7F17-7B4D-B82C-E9665BA50181}">
      <dgm:prSet/>
      <dgm:spPr/>
      <dgm:t>
        <a:bodyPr/>
        <a:lstStyle/>
        <a:p>
          <a:endParaRPr lang="es-ES"/>
        </a:p>
      </dgm:t>
    </dgm:pt>
    <dgm:pt modelId="{39E2B455-1DF0-F943-BDDE-1F595A874F73}" type="sibTrans" cxnId="{75150F20-7F17-7B4D-B82C-E9665BA50181}">
      <dgm:prSet/>
      <dgm:spPr/>
      <dgm:t>
        <a:bodyPr/>
        <a:lstStyle/>
        <a:p>
          <a:endParaRPr lang="es-ES"/>
        </a:p>
      </dgm:t>
    </dgm:pt>
    <dgm:pt modelId="{4DEF20BA-FEDC-D143-977E-266812E925DF}">
      <dgm:prSet phldrT="[Texto]" custT="1"/>
      <dgm:spPr/>
      <dgm:t>
        <a:bodyPr/>
        <a:lstStyle/>
        <a:p>
          <a:r>
            <a:rPr lang="es-ES" sz="1700" dirty="0" smtClean="0">
              <a:latin typeface="Avenir Book"/>
              <a:cs typeface="Avenir Book"/>
            </a:rPr>
            <a:t>No hace supuestos de la distribución de los datos</a:t>
          </a:r>
          <a:endParaRPr lang="es-ES" sz="1700" dirty="0">
            <a:latin typeface="Avenir Book"/>
            <a:cs typeface="Avenir Book"/>
          </a:endParaRPr>
        </a:p>
      </dgm:t>
    </dgm:pt>
    <dgm:pt modelId="{96738FDE-6850-3144-A0C4-1AC0705D6767}" type="parTrans" cxnId="{262D06F0-6DA8-6E42-96EF-679DEAD05F18}">
      <dgm:prSet/>
      <dgm:spPr/>
      <dgm:t>
        <a:bodyPr/>
        <a:lstStyle/>
        <a:p>
          <a:endParaRPr lang="es-ES"/>
        </a:p>
      </dgm:t>
    </dgm:pt>
    <dgm:pt modelId="{93BF0EAF-1C2C-8344-A00B-E80BEACA8DF8}" type="sibTrans" cxnId="{262D06F0-6DA8-6E42-96EF-679DEAD05F18}">
      <dgm:prSet/>
      <dgm:spPr/>
      <dgm:t>
        <a:bodyPr/>
        <a:lstStyle/>
        <a:p>
          <a:endParaRPr lang="es-ES"/>
        </a:p>
      </dgm:t>
    </dgm:pt>
    <dgm:pt modelId="{20A65CB8-9E7D-B745-BAAB-D8FC294C6FA4}">
      <dgm:prSet phldrT="[Texto]" custT="1"/>
      <dgm:spPr/>
      <dgm:t>
        <a:bodyPr/>
        <a:lstStyle/>
        <a:p>
          <a:r>
            <a:rPr lang="es-ES" sz="1700" dirty="0" smtClean="0">
              <a:latin typeface="Avenir Book"/>
              <a:cs typeface="Avenir Book"/>
            </a:rPr>
            <a:t>Puede servir para visualizar a los individuos en un espacio de dimensión menor.</a:t>
          </a:r>
          <a:endParaRPr lang="es-ES" sz="1700" dirty="0">
            <a:latin typeface="Avenir Book"/>
            <a:cs typeface="Avenir Book"/>
          </a:endParaRPr>
        </a:p>
      </dgm:t>
    </dgm:pt>
    <dgm:pt modelId="{C3F8126B-36EA-8747-A6B8-33AF68619C0F}" type="parTrans" cxnId="{7503C9EC-D788-A24D-A307-A33C93823DC9}">
      <dgm:prSet/>
      <dgm:spPr/>
      <dgm:t>
        <a:bodyPr/>
        <a:lstStyle/>
        <a:p>
          <a:endParaRPr lang="es-ES"/>
        </a:p>
      </dgm:t>
    </dgm:pt>
    <dgm:pt modelId="{C110472B-69AB-C24D-A153-2165959BA981}" type="sibTrans" cxnId="{7503C9EC-D788-A24D-A307-A33C93823DC9}">
      <dgm:prSet/>
      <dgm:spPr/>
      <dgm:t>
        <a:bodyPr/>
        <a:lstStyle/>
        <a:p>
          <a:endParaRPr lang="es-ES"/>
        </a:p>
      </dgm:t>
    </dgm:pt>
    <dgm:pt modelId="{9130BE44-841B-1843-8381-84E605F38451}">
      <dgm:prSet phldrT="[Texto]" custT="1"/>
      <dgm:spPr/>
      <dgm:t>
        <a:bodyPr/>
        <a:lstStyle/>
        <a:p>
          <a:r>
            <a:rPr lang="es-ES" sz="2400" dirty="0" smtClean="0">
              <a:latin typeface="Avenir Book"/>
              <a:cs typeface="Avenir Book"/>
            </a:rPr>
            <a:t>Desventajas</a:t>
          </a:r>
          <a:endParaRPr lang="es-ES" sz="2400" dirty="0">
            <a:latin typeface="Avenir Book"/>
            <a:cs typeface="Avenir Book"/>
          </a:endParaRPr>
        </a:p>
      </dgm:t>
    </dgm:pt>
    <dgm:pt modelId="{55D13295-0011-CB40-A98F-A46C76347CEB}" type="parTrans" cxnId="{796A6EDF-9FD9-0241-A927-BCEAB0686E0C}">
      <dgm:prSet/>
      <dgm:spPr/>
      <dgm:t>
        <a:bodyPr/>
        <a:lstStyle/>
        <a:p>
          <a:endParaRPr lang="es-ES"/>
        </a:p>
      </dgm:t>
    </dgm:pt>
    <dgm:pt modelId="{6D2DAD29-6B5C-2841-A809-0247D08F28E1}" type="sibTrans" cxnId="{796A6EDF-9FD9-0241-A927-BCEAB0686E0C}">
      <dgm:prSet/>
      <dgm:spPr/>
      <dgm:t>
        <a:bodyPr/>
        <a:lstStyle/>
        <a:p>
          <a:endParaRPr lang="es-ES"/>
        </a:p>
      </dgm:t>
    </dgm:pt>
    <dgm:pt modelId="{7EA43EBA-D66A-AE48-973C-0A8D797DE842}">
      <dgm:prSet phldrT="[Texto]" custT="1"/>
      <dgm:spPr/>
      <dgm:t>
        <a:bodyPr/>
        <a:lstStyle/>
        <a:p>
          <a:endParaRPr lang="es-ES" sz="1700" dirty="0"/>
        </a:p>
      </dgm:t>
    </dgm:pt>
    <dgm:pt modelId="{83302C62-E447-144F-A262-860FA9697941}" type="parTrans" cxnId="{9A25C1DE-B60F-D84F-A5EF-0ACFED7526F4}">
      <dgm:prSet/>
      <dgm:spPr/>
      <dgm:t>
        <a:bodyPr/>
        <a:lstStyle/>
        <a:p>
          <a:endParaRPr lang="es-ES"/>
        </a:p>
      </dgm:t>
    </dgm:pt>
    <dgm:pt modelId="{F84952BD-8750-294D-8B29-7C44D2571C9C}" type="sibTrans" cxnId="{9A25C1DE-B60F-D84F-A5EF-0ACFED7526F4}">
      <dgm:prSet/>
      <dgm:spPr/>
      <dgm:t>
        <a:bodyPr/>
        <a:lstStyle/>
        <a:p>
          <a:endParaRPr lang="es-ES"/>
        </a:p>
      </dgm:t>
    </dgm:pt>
    <dgm:pt modelId="{7887F09C-F13E-3E40-B108-AC0DD272747E}">
      <dgm:prSet phldrT="[Texto]" custT="1"/>
      <dgm:spPr/>
      <dgm:t>
        <a:bodyPr/>
        <a:lstStyle/>
        <a:p>
          <a:r>
            <a:rPr lang="es-ES" sz="1700" dirty="0" smtClean="0">
              <a:latin typeface="Avenir Book"/>
              <a:cs typeface="Avenir Book"/>
            </a:rPr>
            <a:t>Se necesita algún método de clasificación para asignar grupos</a:t>
          </a:r>
          <a:endParaRPr lang="es-ES" sz="1700" dirty="0">
            <a:latin typeface="Avenir Book"/>
            <a:cs typeface="Avenir Book"/>
          </a:endParaRPr>
        </a:p>
      </dgm:t>
    </dgm:pt>
    <dgm:pt modelId="{ECE62DBA-3AD0-BA40-B2EB-EE98B8A69530}" type="parTrans" cxnId="{B10D74B8-9EED-6243-8565-38402F426333}">
      <dgm:prSet/>
      <dgm:spPr/>
      <dgm:t>
        <a:bodyPr/>
        <a:lstStyle/>
        <a:p>
          <a:endParaRPr lang="es-ES"/>
        </a:p>
      </dgm:t>
    </dgm:pt>
    <dgm:pt modelId="{A141EFF3-4D56-D54C-AA86-878B36BCCD6D}" type="sibTrans" cxnId="{B10D74B8-9EED-6243-8565-38402F426333}">
      <dgm:prSet/>
      <dgm:spPr/>
      <dgm:t>
        <a:bodyPr/>
        <a:lstStyle/>
        <a:p>
          <a:endParaRPr lang="es-ES"/>
        </a:p>
      </dgm:t>
    </dgm:pt>
    <dgm:pt modelId="{248B8B67-DB27-5D47-8D5C-F56A9D745BBB}" type="pres">
      <dgm:prSet presAssocID="{70C7623C-644A-0D4C-AD1F-0992519CC0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20F7D97-6DE8-454B-A65A-D3E400A55A00}" type="pres">
      <dgm:prSet presAssocID="{0DA3B995-D35E-3F41-9D7B-16BAACCA70BF}" presName="composite" presStyleCnt="0"/>
      <dgm:spPr/>
    </dgm:pt>
    <dgm:pt modelId="{8B32F31C-EB52-8C45-A457-D861118A4002}" type="pres">
      <dgm:prSet presAssocID="{0DA3B995-D35E-3F41-9D7B-16BAACCA70B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28A709-D91F-8E43-B6FD-E38793D74604}" type="pres">
      <dgm:prSet presAssocID="{0DA3B995-D35E-3F41-9D7B-16BAACCA70B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243664-F086-0844-8FC6-463309D25F5B}" type="pres">
      <dgm:prSet presAssocID="{39E2B455-1DF0-F943-BDDE-1F595A874F73}" presName="space" presStyleCnt="0"/>
      <dgm:spPr/>
    </dgm:pt>
    <dgm:pt modelId="{584C1397-C534-D240-9A84-5B8E94A13DE4}" type="pres">
      <dgm:prSet presAssocID="{9130BE44-841B-1843-8381-84E605F38451}" presName="composite" presStyleCnt="0"/>
      <dgm:spPr/>
    </dgm:pt>
    <dgm:pt modelId="{16E73ADD-558C-9046-AFF6-8C59EB4A8F34}" type="pres">
      <dgm:prSet presAssocID="{9130BE44-841B-1843-8381-84E605F384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16C3D5-A52B-5A48-8438-467DAD270FC7}" type="pres">
      <dgm:prSet presAssocID="{9130BE44-841B-1843-8381-84E605F38451}" presName="desTx" presStyleLbl="alignAccFollowNode1" presStyleIdx="1" presStyleCnt="2" custLinFactNeighborY="39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26DB67-481C-3D40-86AE-BE36542B71B5}" type="presOf" srcId="{20A65CB8-9E7D-B745-BAAB-D8FC294C6FA4}" destId="{0128A709-D91F-8E43-B6FD-E38793D74604}" srcOrd="0" destOrd="1" presId="urn:microsoft.com/office/officeart/2005/8/layout/hList1"/>
    <dgm:cxn modelId="{60197402-ACAC-A04C-B31E-51CFE8C73DB6}" type="presOf" srcId="{7EA43EBA-D66A-AE48-973C-0A8D797DE842}" destId="{7116C3D5-A52B-5A48-8438-467DAD270FC7}" srcOrd="0" destOrd="0" presId="urn:microsoft.com/office/officeart/2005/8/layout/hList1"/>
    <dgm:cxn modelId="{43B67587-B2A1-6942-833E-2CDF32E8DBF0}" type="presOf" srcId="{70C7623C-644A-0D4C-AD1F-0992519CC0B8}" destId="{248B8B67-DB27-5D47-8D5C-F56A9D745BBB}" srcOrd="0" destOrd="0" presId="urn:microsoft.com/office/officeart/2005/8/layout/hList1"/>
    <dgm:cxn modelId="{B10D74B8-9EED-6243-8565-38402F426333}" srcId="{9130BE44-841B-1843-8381-84E605F38451}" destId="{7887F09C-F13E-3E40-B108-AC0DD272747E}" srcOrd="1" destOrd="0" parTransId="{ECE62DBA-3AD0-BA40-B2EB-EE98B8A69530}" sibTransId="{A141EFF3-4D56-D54C-AA86-878B36BCCD6D}"/>
    <dgm:cxn modelId="{75150F20-7F17-7B4D-B82C-E9665BA50181}" srcId="{70C7623C-644A-0D4C-AD1F-0992519CC0B8}" destId="{0DA3B995-D35E-3F41-9D7B-16BAACCA70BF}" srcOrd="0" destOrd="0" parTransId="{C266A2C6-BF43-924C-A0B7-AC26CC55A20C}" sibTransId="{39E2B455-1DF0-F943-BDDE-1F595A874F73}"/>
    <dgm:cxn modelId="{262D06F0-6DA8-6E42-96EF-679DEAD05F18}" srcId="{0DA3B995-D35E-3F41-9D7B-16BAACCA70BF}" destId="{4DEF20BA-FEDC-D143-977E-266812E925DF}" srcOrd="0" destOrd="0" parTransId="{96738FDE-6850-3144-A0C4-1AC0705D6767}" sibTransId="{93BF0EAF-1C2C-8344-A00B-E80BEACA8DF8}"/>
    <dgm:cxn modelId="{796A6EDF-9FD9-0241-A927-BCEAB0686E0C}" srcId="{70C7623C-644A-0D4C-AD1F-0992519CC0B8}" destId="{9130BE44-841B-1843-8381-84E605F38451}" srcOrd="1" destOrd="0" parTransId="{55D13295-0011-CB40-A98F-A46C76347CEB}" sibTransId="{6D2DAD29-6B5C-2841-A809-0247D08F28E1}"/>
    <dgm:cxn modelId="{7503C9EC-D788-A24D-A307-A33C93823DC9}" srcId="{0DA3B995-D35E-3F41-9D7B-16BAACCA70BF}" destId="{20A65CB8-9E7D-B745-BAAB-D8FC294C6FA4}" srcOrd="1" destOrd="0" parTransId="{C3F8126B-36EA-8747-A6B8-33AF68619C0F}" sibTransId="{C110472B-69AB-C24D-A153-2165959BA981}"/>
    <dgm:cxn modelId="{97C9AF34-6E60-3C48-BCDB-E12F84911F24}" type="presOf" srcId="{7887F09C-F13E-3E40-B108-AC0DD272747E}" destId="{7116C3D5-A52B-5A48-8438-467DAD270FC7}" srcOrd="0" destOrd="1" presId="urn:microsoft.com/office/officeart/2005/8/layout/hList1"/>
    <dgm:cxn modelId="{B178757C-5A8A-B340-93F9-F3EFE6D90557}" type="presOf" srcId="{0DA3B995-D35E-3F41-9D7B-16BAACCA70BF}" destId="{8B32F31C-EB52-8C45-A457-D861118A4002}" srcOrd="0" destOrd="0" presId="urn:microsoft.com/office/officeart/2005/8/layout/hList1"/>
    <dgm:cxn modelId="{87C54220-DE12-B24B-938D-D1DB0D314293}" type="presOf" srcId="{4DEF20BA-FEDC-D143-977E-266812E925DF}" destId="{0128A709-D91F-8E43-B6FD-E38793D74604}" srcOrd="0" destOrd="0" presId="urn:microsoft.com/office/officeart/2005/8/layout/hList1"/>
    <dgm:cxn modelId="{4F320AE9-9025-D645-A8D2-5491B07878AB}" type="presOf" srcId="{9130BE44-841B-1843-8381-84E605F38451}" destId="{16E73ADD-558C-9046-AFF6-8C59EB4A8F34}" srcOrd="0" destOrd="0" presId="urn:microsoft.com/office/officeart/2005/8/layout/hList1"/>
    <dgm:cxn modelId="{9A25C1DE-B60F-D84F-A5EF-0ACFED7526F4}" srcId="{9130BE44-841B-1843-8381-84E605F38451}" destId="{7EA43EBA-D66A-AE48-973C-0A8D797DE842}" srcOrd="0" destOrd="0" parTransId="{83302C62-E447-144F-A262-860FA9697941}" sibTransId="{F84952BD-8750-294D-8B29-7C44D2571C9C}"/>
    <dgm:cxn modelId="{7312B936-B518-194D-9174-02D02BCCB71A}" type="presParOf" srcId="{248B8B67-DB27-5D47-8D5C-F56A9D745BBB}" destId="{320F7D97-6DE8-454B-A65A-D3E400A55A00}" srcOrd="0" destOrd="0" presId="urn:microsoft.com/office/officeart/2005/8/layout/hList1"/>
    <dgm:cxn modelId="{D6FCFB38-5C66-164B-8163-0804804D482C}" type="presParOf" srcId="{320F7D97-6DE8-454B-A65A-D3E400A55A00}" destId="{8B32F31C-EB52-8C45-A457-D861118A4002}" srcOrd="0" destOrd="0" presId="urn:microsoft.com/office/officeart/2005/8/layout/hList1"/>
    <dgm:cxn modelId="{3C68C6AF-5B41-C945-BF16-8539D8F3E076}" type="presParOf" srcId="{320F7D97-6DE8-454B-A65A-D3E400A55A00}" destId="{0128A709-D91F-8E43-B6FD-E38793D74604}" srcOrd="1" destOrd="0" presId="urn:microsoft.com/office/officeart/2005/8/layout/hList1"/>
    <dgm:cxn modelId="{3D24C7DA-58D3-3845-9B17-616CEEF6ABD9}" type="presParOf" srcId="{248B8B67-DB27-5D47-8D5C-F56A9D745BBB}" destId="{11243664-F086-0844-8FC6-463309D25F5B}" srcOrd="1" destOrd="0" presId="urn:microsoft.com/office/officeart/2005/8/layout/hList1"/>
    <dgm:cxn modelId="{570A15AD-82C1-D749-93D5-2A07EE02E13B}" type="presParOf" srcId="{248B8B67-DB27-5D47-8D5C-F56A9D745BBB}" destId="{584C1397-C534-D240-9A84-5B8E94A13DE4}" srcOrd="2" destOrd="0" presId="urn:microsoft.com/office/officeart/2005/8/layout/hList1"/>
    <dgm:cxn modelId="{855EF8CA-5F30-5644-8AE6-C8141499CAF5}" type="presParOf" srcId="{584C1397-C534-D240-9A84-5B8E94A13DE4}" destId="{16E73ADD-558C-9046-AFF6-8C59EB4A8F34}" srcOrd="0" destOrd="0" presId="urn:microsoft.com/office/officeart/2005/8/layout/hList1"/>
    <dgm:cxn modelId="{FBF8953D-2E78-854D-8213-781A9C906CB5}" type="presParOf" srcId="{584C1397-C534-D240-9A84-5B8E94A13DE4}" destId="{7116C3D5-A52B-5A48-8438-467DAD270FC7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F31C-EB52-8C45-A457-D861118A4002}">
      <dsp:nvSpPr>
        <dsp:cNvPr id="0" name=""/>
        <dsp:cNvSpPr/>
      </dsp:nvSpPr>
      <dsp:spPr>
        <a:xfrm>
          <a:off x="32" y="3098"/>
          <a:ext cx="3067404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Avenir Book"/>
              <a:cs typeface="Avenir Book"/>
            </a:rPr>
            <a:t>Ventajas</a:t>
          </a:r>
          <a:endParaRPr lang="es-ES" sz="2400" kern="1200" dirty="0">
            <a:latin typeface="Avenir Book"/>
            <a:cs typeface="Avenir Book"/>
          </a:endParaRPr>
        </a:p>
      </dsp:txBody>
      <dsp:txXfrm>
        <a:off x="32" y="3098"/>
        <a:ext cx="3067404" cy="662400"/>
      </dsp:txXfrm>
    </dsp:sp>
    <dsp:sp modelId="{0128A709-D91F-8E43-B6FD-E38793D74604}">
      <dsp:nvSpPr>
        <dsp:cNvPr id="0" name=""/>
        <dsp:cNvSpPr/>
      </dsp:nvSpPr>
      <dsp:spPr>
        <a:xfrm>
          <a:off x="32" y="665498"/>
          <a:ext cx="3067404" cy="16730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>
              <a:latin typeface="Avenir Book"/>
              <a:cs typeface="Avenir Book"/>
            </a:rPr>
            <a:t>No hace supuestos de la distribución de los datos</a:t>
          </a:r>
          <a:endParaRPr lang="es-ES" sz="1700" kern="1200" dirty="0">
            <a:latin typeface="Avenir Book"/>
            <a:cs typeface="Avenir Book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>
              <a:latin typeface="Avenir Book"/>
              <a:cs typeface="Avenir Book"/>
            </a:rPr>
            <a:t>Puede servir para visualizar a los individuos en un espacio de dimensión menor.</a:t>
          </a:r>
          <a:endParaRPr lang="es-ES" sz="1700" kern="1200" dirty="0">
            <a:latin typeface="Avenir Book"/>
            <a:cs typeface="Avenir Book"/>
          </a:endParaRPr>
        </a:p>
      </dsp:txBody>
      <dsp:txXfrm>
        <a:off x="32" y="665498"/>
        <a:ext cx="3067404" cy="1673077"/>
      </dsp:txXfrm>
    </dsp:sp>
    <dsp:sp modelId="{16E73ADD-558C-9046-AFF6-8C59EB4A8F34}">
      <dsp:nvSpPr>
        <dsp:cNvPr id="0" name=""/>
        <dsp:cNvSpPr/>
      </dsp:nvSpPr>
      <dsp:spPr>
        <a:xfrm>
          <a:off x="3496872" y="3098"/>
          <a:ext cx="3067404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Avenir Book"/>
              <a:cs typeface="Avenir Book"/>
            </a:rPr>
            <a:t>Desventajas</a:t>
          </a:r>
          <a:endParaRPr lang="es-ES" sz="2400" kern="1200" dirty="0">
            <a:latin typeface="Avenir Book"/>
            <a:cs typeface="Avenir Book"/>
          </a:endParaRPr>
        </a:p>
      </dsp:txBody>
      <dsp:txXfrm>
        <a:off x="3496872" y="3098"/>
        <a:ext cx="3067404" cy="662400"/>
      </dsp:txXfrm>
    </dsp:sp>
    <dsp:sp modelId="{7116C3D5-A52B-5A48-8438-467DAD270FC7}">
      <dsp:nvSpPr>
        <dsp:cNvPr id="0" name=""/>
        <dsp:cNvSpPr/>
      </dsp:nvSpPr>
      <dsp:spPr>
        <a:xfrm>
          <a:off x="3496872" y="668596"/>
          <a:ext cx="3067404" cy="16730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>
              <a:latin typeface="Avenir Book"/>
              <a:cs typeface="Avenir Book"/>
            </a:rPr>
            <a:t>Se necesita algún método de clasificación para asignar grupos</a:t>
          </a:r>
          <a:endParaRPr lang="es-ES" sz="1700" kern="1200" dirty="0">
            <a:latin typeface="Avenir Book"/>
            <a:cs typeface="Avenir Book"/>
          </a:endParaRPr>
        </a:p>
      </dsp:txBody>
      <dsp:txXfrm>
        <a:off x="3496872" y="668596"/>
        <a:ext cx="3067404" cy="167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29F0-FB0D-214F-B108-896B5E181924}" type="datetimeFigureOut">
              <a:rPr lang="es-ES" smtClean="0"/>
              <a:t>08/09/16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C0F9-C196-5C46-A4B6-E5BCE5457E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62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2C0F9-C196-5C46-A4B6-E5BCE5457E1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2C0F9-C196-5C46-A4B6-E5BCE5457E1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36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08/09/16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08/09/16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‹Nr.›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200" dirty="0" smtClean="0">
                <a:latin typeface="Avenir Book"/>
                <a:cs typeface="Avenir Book"/>
              </a:rPr>
              <a:t>Salvador García González</a:t>
            </a:r>
            <a:endParaRPr lang="es-ES" sz="2200" dirty="0">
              <a:latin typeface="Avenir Book"/>
              <a:cs typeface="Avenir Book"/>
            </a:endParaRPr>
          </a:p>
          <a:p>
            <a:endParaRPr lang="es-ES" dirty="0" smtClean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54000" y="381000"/>
            <a:ext cx="8585200" cy="17526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Optimización del cociente de la traza para máquinas de aprendizaje</a:t>
            </a:r>
            <a:endParaRPr lang="es-E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4461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66700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s-ES" sz="2200" dirty="0">
                <a:latin typeface="Avenir Book"/>
                <a:cs typeface="Avenir Book"/>
              </a:rPr>
              <a:t>Al generalizar el ADLF a p dimensiones, el problema no tiene una solución cerrada</a:t>
            </a:r>
          </a:p>
        </p:txBody>
      </p:sp>
      <p:pic>
        <p:nvPicPr>
          <p:cNvPr id="11" name="Imagen 10" descr="Captura de pantalla 2016-05-03 a las 2.14.24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56" y="4150242"/>
            <a:ext cx="2116800" cy="540000"/>
          </a:xfrm>
          <a:prstGeom prst="rect">
            <a:avLst/>
          </a:prstGeom>
        </p:spPr>
      </p:pic>
      <p:pic>
        <p:nvPicPr>
          <p:cNvPr id="12" name="Imagen 11" descr="Captura de pantalla 2016-05-03 a las 2.14.13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75" y="4101252"/>
            <a:ext cx="1890000" cy="540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6415" y="1620652"/>
            <a:ext cx="824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Generalizando a proyecciones de más dimensiones, las matrices de dispersión </a:t>
            </a:r>
          </a:p>
          <a:p>
            <a:r>
              <a:rPr lang="es-ES" dirty="0" err="1">
                <a:latin typeface="Avenir Book"/>
                <a:cs typeface="Avenir Book"/>
              </a:rPr>
              <a:t>i</a:t>
            </a:r>
            <a:r>
              <a:rPr lang="es-ES" dirty="0" err="1" smtClean="0">
                <a:latin typeface="Avenir Book"/>
                <a:cs typeface="Avenir Book"/>
              </a:rPr>
              <a:t>ntra</a:t>
            </a:r>
            <a:r>
              <a:rPr lang="es-ES" dirty="0" smtClean="0">
                <a:latin typeface="Avenir Book"/>
                <a:cs typeface="Avenir Book"/>
              </a:rPr>
              <a:t>-clase y entre-clase de los individuos proyectados son las siguientes: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56415" y="3360371"/>
            <a:ext cx="844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Realizando el álgebra correspondiente, estas dos se pueden expresar en términos de las matrices de dispersión de los individuos originales:</a:t>
            </a:r>
          </a:p>
        </p:txBody>
      </p:sp>
      <p:pic>
        <p:nvPicPr>
          <p:cNvPr id="20" name="Imagen 19" descr="Captura de pantalla 2016-05-03 a las 2.38.09 p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99" y="2398381"/>
            <a:ext cx="2744877" cy="828000"/>
          </a:xfrm>
          <a:prstGeom prst="rect">
            <a:avLst/>
          </a:prstGeom>
        </p:spPr>
      </p:pic>
      <p:grpSp>
        <p:nvGrpSpPr>
          <p:cNvPr id="24" name="Agrupar 23"/>
          <p:cNvGrpSpPr>
            <a:grpSpLocks noChangeAspect="1"/>
          </p:cNvGrpSpPr>
          <p:nvPr/>
        </p:nvGrpSpPr>
        <p:grpSpPr>
          <a:xfrm>
            <a:off x="1970826" y="2398381"/>
            <a:ext cx="2348275" cy="900000"/>
            <a:chOff x="2593126" y="2521329"/>
            <a:chExt cx="1502896" cy="576000"/>
          </a:xfrm>
        </p:grpSpPr>
        <p:pic>
          <p:nvPicPr>
            <p:cNvPr id="21" name="Imagen 20" descr="Captura de pantalla 2016-05-03 a las 2.10.04 p.m.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126" y="2521329"/>
              <a:ext cx="1502896" cy="576000"/>
            </a:xfrm>
            <a:prstGeom prst="rect">
              <a:avLst/>
            </a:prstGeom>
          </p:spPr>
        </p:pic>
        <p:pic>
          <p:nvPicPr>
            <p:cNvPr id="22" name="Imagen 21" descr="Captura de pantalla 2016-05-03 a las 2.40.28 p.m.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34" y="2665806"/>
              <a:ext cx="94772" cy="183620"/>
            </a:xfrm>
            <a:prstGeom prst="rect">
              <a:avLst/>
            </a:prstGeom>
          </p:spPr>
        </p:pic>
        <p:pic>
          <p:nvPicPr>
            <p:cNvPr id="23" name="Imagen 22" descr="Captura de pantalla 2016-05-03 a las 2.40.28 p.m.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777" y="2672421"/>
              <a:ext cx="111484" cy="216000"/>
            </a:xfrm>
            <a:prstGeom prst="rect">
              <a:avLst/>
            </a:prstGeom>
          </p:spPr>
        </p:pic>
      </p:grpSp>
      <p:sp>
        <p:nvSpPr>
          <p:cNvPr id="25" name="CuadroTexto 24"/>
          <p:cNvSpPr txBox="1"/>
          <p:nvPr/>
        </p:nvSpPr>
        <p:spPr>
          <a:xfrm>
            <a:off x="456415" y="4896130"/>
            <a:ext cx="589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Con esto, el cociente de trazas se puede escribir como:</a:t>
            </a:r>
            <a:endParaRPr lang="es-ES" dirty="0">
              <a:latin typeface="Avenir Book"/>
              <a:cs typeface="Avenir Book"/>
            </a:endParaRPr>
          </a:p>
        </p:txBody>
      </p:sp>
      <p:pic>
        <p:nvPicPr>
          <p:cNvPr id="26" name="Imagen 25" descr="Captura de pantalla 2016-05-01 a las 11.29.29 p.m.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88" y="5265462"/>
            <a:ext cx="2718621" cy="1080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794500" y="5670550"/>
            <a:ext cx="221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Solución no cerrada</a:t>
            </a:r>
            <a:endParaRPr lang="es-E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432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ES" sz="2200" dirty="0">
                <a:latin typeface="Avenir Book"/>
                <a:cs typeface="Avenir Book"/>
              </a:rPr>
              <a:t>Una vez </a:t>
            </a:r>
            <a:r>
              <a:rPr lang="es-ES" sz="2200" dirty="0" smtClean="0">
                <a:latin typeface="Avenir Book"/>
                <a:cs typeface="Avenir Book"/>
              </a:rPr>
              <a:t>resuelto </a:t>
            </a:r>
            <a:r>
              <a:rPr lang="es-ES" sz="2200" dirty="0">
                <a:latin typeface="Avenir Book"/>
                <a:cs typeface="Avenir Book"/>
              </a:rPr>
              <a:t>el problema de optimización, las principales </a:t>
            </a:r>
            <a:r>
              <a:rPr lang="es-ES" sz="2200" dirty="0" smtClean="0">
                <a:latin typeface="Avenir Book"/>
                <a:cs typeface="Avenir Book"/>
              </a:rPr>
              <a:t>aplicaciones del </a:t>
            </a:r>
            <a:r>
              <a:rPr lang="es-ES" sz="2200" dirty="0">
                <a:latin typeface="Avenir Book"/>
                <a:cs typeface="Avenir Book"/>
              </a:rPr>
              <a:t>ADLF son reducción dimensional y clasificación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41271" y="1435868"/>
            <a:ext cx="85206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700" dirty="0" smtClean="0">
                <a:solidFill>
                  <a:srgbClr val="000000"/>
                </a:solidFill>
                <a:latin typeface="Avenir Book"/>
                <a:cs typeface="Avenir Book"/>
              </a:rPr>
              <a:t>Reducción dimensional</a:t>
            </a:r>
          </a:p>
          <a:p>
            <a:pPr marL="285750" indent="-285750">
              <a:buFontTx/>
              <a:buChar char="-"/>
            </a:pPr>
            <a:endParaRPr lang="es-ES" sz="1700" dirty="0"/>
          </a:p>
          <a:p>
            <a:pPr algn="just"/>
            <a:r>
              <a:rPr lang="es-ES" sz="1700" dirty="0" smtClean="0">
                <a:solidFill>
                  <a:srgbClr val="000000"/>
                </a:solidFill>
                <a:latin typeface="Avenir Book"/>
                <a:cs typeface="Avenir Book"/>
              </a:rPr>
              <a:t>Contrario </a:t>
            </a:r>
            <a:r>
              <a:rPr lang="es-ES" sz="1700" dirty="0">
                <a:solidFill>
                  <a:srgbClr val="000000"/>
                </a:solidFill>
                <a:latin typeface="Avenir Book"/>
                <a:cs typeface="Avenir Book"/>
              </a:rPr>
              <a:t>al </a:t>
            </a:r>
            <a:r>
              <a:rPr lang="es-ES" sz="1700" dirty="0" smtClean="0">
                <a:solidFill>
                  <a:srgbClr val="000000"/>
                </a:solidFill>
                <a:latin typeface="Avenir Book"/>
                <a:cs typeface="Avenir Book"/>
              </a:rPr>
              <a:t>PCA (Principal </a:t>
            </a:r>
            <a:r>
              <a:rPr lang="es-ES" sz="1700" dirty="0" err="1" smtClean="0">
                <a:solidFill>
                  <a:srgbClr val="000000"/>
                </a:solidFill>
                <a:latin typeface="Avenir Book"/>
                <a:cs typeface="Avenir Book"/>
              </a:rPr>
              <a:t>Component</a:t>
            </a:r>
            <a:r>
              <a:rPr lang="es-ES" sz="1700" dirty="0" smtClean="0">
                <a:solidFill>
                  <a:srgbClr val="000000"/>
                </a:solidFill>
                <a:latin typeface="Avenir Book"/>
                <a:cs typeface="Avenir Book"/>
              </a:rPr>
              <a:t> </a:t>
            </a:r>
            <a:r>
              <a:rPr lang="es-ES" sz="1700" dirty="0" err="1" smtClean="0">
                <a:solidFill>
                  <a:srgbClr val="000000"/>
                </a:solidFill>
                <a:latin typeface="Avenir Book"/>
                <a:cs typeface="Avenir Book"/>
              </a:rPr>
              <a:t>Analisis</a:t>
            </a:r>
            <a:r>
              <a:rPr lang="es-ES" sz="1700" dirty="0" smtClean="0">
                <a:solidFill>
                  <a:srgbClr val="000000"/>
                </a:solidFill>
                <a:latin typeface="Avenir Book"/>
                <a:cs typeface="Avenir Book"/>
              </a:rPr>
              <a:t>), el ADLF es un problema de </a:t>
            </a:r>
            <a:r>
              <a:rPr lang="es-ES" sz="1700" dirty="0">
                <a:solidFill>
                  <a:srgbClr val="000000"/>
                </a:solidFill>
                <a:latin typeface="Avenir Book"/>
                <a:cs typeface="Avenir Book"/>
              </a:rPr>
              <a:t>aprendizaje </a:t>
            </a:r>
            <a:r>
              <a:rPr lang="es-ES" sz="1700" dirty="0" smtClean="0">
                <a:solidFill>
                  <a:srgbClr val="000000"/>
                </a:solidFill>
                <a:latin typeface="Avenir Book"/>
                <a:cs typeface="Avenir Book"/>
              </a:rPr>
              <a:t>supervisado; </a:t>
            </a:r>
            <a:r>
              <a:rPr lang="es-ES" sz="1700" dirty="0">
                <a:solidFill>
                  <a:srgbClr val="000000"/>
                </a:solidFill>
                <a:latin typeface="Avenir Book"/>
                <a:cs typeface="Avenir Book"/>
              </a:rPr>
              <a:t>es decir, bajo ciertas condiciones puede ser usado para hacer reducción dimensional con más información de las </a:t>
            </a:r>
            <a:r>
              <a:rPr lang="es-ES" sz="1700" dirty="0" smtClean="0">
                <a:solidFill>
                  <a:srgbClr val="000000"/>
                </a:solidFill>
                <a:latin typeface="Avenir Book"/>
                <a:cs typeface="Avenir Book"/>
              </a:rPr>
              <a:t>clases</a:t>
            </a:r>
            <a:r>
              <a:rPr lang="es-ES" sz="1700" dirty="0">
                <a:solidFill>
                  <a:srgbClr val="000000"/>
                </a:solidFill>
                <a:latin typeface="Avenir Book"/>
                <a:cs typeface="Avenir Book"/>
              </a:rPr>
              <a:t> </a:t>
            </a:r>
            <a:r>
              <a:rPr lang="es-ES" sz="1700" dirty="0" smtClean="0">
                <a:solidFill>
                  <a:srgbClr val="000000"/>
                </a:solidFill>
                <a:latin typeface="Avenir Book"/>
                <a:cs typeface="Avenir Book"/>
              </a:rPr>
              <a:t>(útil para clasificación)  </a:t>
            </a:r>
            <a:endParaRPr lang="es-ES" sz="1700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41271" y="3259114"/>
            <a:ext cx="8993448" cy="2976014"/>
            <a:chOff x="241271" y="3259114"/>
            <a:chExt cx="8993448" cy="2976014"/>
          </a:xfrm>
        </p:grpSpPr>
        <p:grpSp>
          <p:nvGrpSpPr>
            <p:cNvPr id="5" name="Agrupar 4"/>
            <p:cNvGrpSpPr/>
            <p:nvPr/>
          </p:nvGrpSpPr>
          <p:grpSpPr>
            <a:xfrm>
              <a:off x="241271" y="3259114"/>
              <a:ext cx="6954904" cy="2976014"/>
              <a:chOff x="906565" y="1045407"/>
              <a:chExt cx="6954904" cy="2976014"/>
            </a:xfrm>
          </p:grpSpPr>
          <p:pic>
            <p:nvPicPr>
              <p:cNvPr id="8" name="Imagen 7" descr="Captura de pantalla 2016-05-02 a las 12.31.19 a.m.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565" y="1045407"/>
                <a:ext cx="6954904" cy="2976014"/>
              </a:xfrm>
              <a:prstGeom prst="rect">
                <a:avLst/>
              </a:prstGeom>
            </p:spPr>
          </p:pic>
          <p:sp>
            <p:nvSpPr>
              <p:cNvPr id="9" name="CuadroTexto 8"/>
              <p:cNvSpPr txBox="1"/>
              <p:nvPr/>
            </p:nvSpPr>
            <p:spPr>
              <a:xfrm>
                <a:off x="2062983" y="1184705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venir Book"/>
                    <a:cs typeface="Avenir Book"/>
                  </a:rPr>
                  <a:t>PCA</a:t>
                </a:r>
                <a:endParaRPr lang="es-ES" dirty="0">
                  <a:latin typeface="Avenir Book"/>
                  <a:cs typeface="Avenir Book"/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5925266" y="1156164"/>
                <a:ext cx="79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venir Book"/>
                    <a:cs typeface="Avenir Book"/>
                  </a:rPr>
                  <a:t>ADLF</a:t>
                </a:r>
                <a:endParaRPr lang="es-ES" dirty="0">
                  <a:latin typeface="Avenir Book"/>
                  <a:cs typeface="Avenir Book"/>
                </a:endParaRPr>
              </a:p>
            </p:txBody>
          </p:sp>
        </p:grpSp>
        <p:cxnSp>
          <p:nvCxnSpPr>
            <p:cNvPr id="6" name="Conector recto 5"/>
            <p:cNvCxnSpPr/>
            <p:nvPr/>
          </p:nvCxnSpPr>
          <p:spPr>
            <a:xfrm flipV="1">
              <a:off x="5654991" y="4304999"/>
              <a:ext cx="1648113" cy="215347"/>
            </a:xfrm>
            <a:prstGeom prst="line">
              <a:avLst/>
            </a:prstGeom>
            <a:ln>
              <a:tailEnd type="triangle" w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6471488" y="3583078"/>
              <a:ext cx="276323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" dirty="0" smtClean="0">
                  <a:latin typeface="Avenir Book"/>
                  <a:cs typeface="Avenir Book"/>
                </a:rPr>
                <a:t>Al separar los grupos, se puede clasificar más fácil</a:t>
              </a:r>
              <a:endParaRPr lang="es-ES" sz="1700" dirty="0"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49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281422" cy="1752600"/>
          </a:xfrm>
        </p:spPr>
        <p:txBody>
          <a:bodyPr>
            <a:normAutofit/>
          </a:bodyPr>
          <a:lstStyle/>
          <a:p>
            <a:pPr lvl="1" algn="l">
              <a:buFontTx/>
              <a:buChar char="-"/>
            </a:pPr>
            <a:r>
              <a:rPr lang="es-ES" dirty="0">
                <a:latin typeface="Avenir Book"/>
                <a:cs typeface="Avenir Book"/>
              </a:rPr>
              <a:t>El ADLF como un problema escalar</a:t>
            </a:r>
          </a:p>
          <a:p>
            <a:pPr lvl="1" algn="l">
              <a:buFontTx/>
              <a:buChar char="-"/>
            </a:pPr>
            <a:r>
              <a:rPr lang="es-ES" dirty="0" smtClean="0">
                <a:latin typeface="Avenir Book"/>
                <a:cs typeface="Avenir Book"/>
              </a:rPr>
              <a:t>El método Newton – </a:t>
            </a:r>
            <a:r>
              <a:rPr lang="es-ES" dirty="0" err="1" smtClean="0">
                <a:latin typeface="Avenir Book"/>
                <a:cs typeface="Avenir Book"/>
              </a:rPr>
              <a:t>Lanczos</a:t>
            </a:r>
            <a:endParaRPr lang="es-ES" dirty="0">
              <a:latin typeface="Avenir Book"/>
              <a:cs typeface="Avenir Book"/>
            </a:endParaRPr>
          </a:p>
          <a:p>
            <a:endParaRPr lang="es-ES" dirty="0">
              <a:latin typeface="Avenir Book"/>
              <a:cs typeface="Avenir Book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800" dirty="0" smtClean="0">
                <a:latin typeface="Avenir Book"/>
                <a:cs typeface="Avenir Book"/>
              </a:rPr>
              <a:t>Propuesta de solución</a:t>
            </a:r>
            <a:endParaRPr lang="es-ES" sz="38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01476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s-ES" sz="2200" dirty="0">
                <a:latin typeface="Avenir Book"/>
                <a:cs typeface="Avenir Book"/>
              </a:rPr>
              <a:t>Para resolver el cociente de trazas, es conveniente plantearlo como un problema </a:t>
            </a:r>
            <a:r>
              <a:rPr lang="es-ES" sz="2200" dirty="0" smtClean="0">
                <a:latin typeface="Avenir Book"/>
                <a:cs typeface="Avenir Book"/>
              </a:rPr>
              <a:t>escalar en términos de una </a:t>
            </a:r>
            <a:r>
              <a:rPr lang="es-ES" sz="2200" i="1" dirty="0" smtClean="0">
                <a:latin typeface="Avenir Book"/>
                <a:cs typeface="Avenir Book"/>
              </a:rPr>
              <a:t>(</a:t>
            </a:r>
            <a:r>
              <a:rPr lang="es-ES" sz="2200" i="1" dirty="0" err="1">
                <a:latin typeface="Avenir Book"/>
                <a:cs typeface="Avenir Book"/>
              </a:rPr>
              <a:t>ρ</a:t>
            </a:r>
            <a:r>
              <a:rPr lang="es-ES" sz="2200" i="1" dirty="0" smtClean="0">
                <a:latin typeface="Avenir Book"/>
                <a:cs typeface="Avenir Book"/>
              </a:rPr>
              <a:t>, f(</a:t>
            </a:r>
            <a:r>
              <a:rPr lang="es-ES" sz="2200" i="1" dirty="0" err="1" smtClean="0">
                <a:latin typeface="Avenir Book"/>
                <a:cs typeface="Avenir Book"/>
              </a:rPr>
              <a:t>ρ</a:t>
            </a:r>
            <a:r>
              <a:rPr lang="es-ES" sz="2200" i="1" dirty="0" smtClean="0">
                <a:latin typeface="Avenir Book"/>
                <a:cs typeface="Avenir Book"/>
              </a:rPr>
              <a:t>)).</a:t>
            </a:r>
            <a:endParaRPr lang="es-ES_tradnl" sz="2200" dirty="0">
              <a:latin typeface="Avenir Book"/>
              <a:cs typeface="Avenir Book"/>
            </a:endParaRPr>
          </a:p>
        </p:txBody>
      </p:sp>
      <p:pic>
        <p:nvPicPr>
          <p:cNvPr id="4" name="Imagen 3" descr="Captura de pantalla 2016-05-02 a las 1.18.09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16" y="2308726"/>
            <a:ext cx="2617942" cy="82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6804" y="1460669"/>
            <a:ext cx="884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Se nombrará A = S</a:t>
            </a:r>
            <a:r>
              <a:rPr lang="es-ES" baseline="-25000" dirty="0">
                <a:latin typeface="Avenir Book"/>
                <a:cs typeface="Avenir Book"/>
              </a:rPr>
              <a:t>E</a:t>
            </a:r>
            <a:r>
              <a:rPr lang="es-ES" dirty="0" smtClean="0">
                <a:latin typeface="Avenir Book"/>
                <a:cs typeface="Avenir Book"/>
              </a:rPr>
              <a:t> y B = S</a:t>
            </a:r>
            <a:r>
              <a:rPr lang="es-ES" baseline="-25000" dirty="0" smtClean="0">
                <a:latin typeface="Avenir Book"/>
                <a:cs typeface="Avenir Book"/>
              </a:rPr>
              <a:t>I</a:t>
            </a:r>
            <a:r>
              <a:rPr lang="es-ES" dirty="0" smtClean="0">
                <a:latin typeface="Avenir Book"/>
                <a:cs typeface="Avenir Book"/>
              </a:rPr>
              <a:t>. Sea A simétrica y B positiva </a:t>
            </a:r>
            <a:r>
              <a:rPr lang="es-ES" dirty="0" err="1" smtClean="0">
                <a:latin typeface="Avenir Book"/>
                <a:cs typeface="Avenir Book"/>
              </a:rPr>
              <a:t>semidefinida</a:t>
            </a:r>
            <a:r>
              <a:rPr lang="es-ES" dirty="0" smtClean="0">
                <a:latin typeface="Avenir Book"/>
                <a:cs typeface="Avenir Book"/>
              </a:rPr>
              <a:t> con rango mayor a n-p, entonces existe un valor óptimo </a:t>
            </a:r>
            <a:r>
              <a:rPr lang="es-ES" i="1" dirty="0" err="1" smtClean="0">
                <a:latin typeface="Avenir Book"/>
                <a:cs typeface="Avenir Book"/>
              </a:rPr>
              <a:t>ρ</a:t>
            </a:r>
            <a:r>
              <a:rPr lang="es-ES" i="1" baseline="30000" dirty="0" smtClean="0">
                <a:latin typeface="Avenir Book"/>
                <a:cs typeface="Avenir Book"/>
              </a:rPr>
              <a:t>*  </a:t>
            </a:r>
            <a:r>
              <a:rPr lang="es-ES" dirty="0" smtClean="0">
                <a:latin typeface="Avenir Book"/>
                <a:cs typeface="Avenir Book"/>
              </a:rPr>
              <a:t>para una </a:t>
            </a:r>
            <a:r>
              <a:rPr lang="es-ES" i="1" dirty="0" smtClean="0">
                <a:latin typeface="Avenir Book"/>
                <a:cs typeface="Avenir Book"/>
              </a:rPr>
              <a:t>V</a:t>
            </a:r>
            <a:r>
              <a:rPr lang="es-ES" i="1" baseline="30000" dirty="0" smtClean="0">
                <a:latin typeface="Avenir Book"/>
                <a:cs typeface="Avenir Book"/>
              </a:rPr>
              <a:t>**</a:t>
            </a:r>
            <a:r>
              <a:rPr lang="es-ES" dirty="0">
                <a:latin typeface="Avenir Book"/>
                <a:cs typeface="Avenir Book"/>
              </a:rPr>
              <a:t>:</a:t>
            </a:r>
            <a:endParaRPr lang="es-ES" i="1" dirty="0" smtClean="0">
              <a:latin typeface="Avenir Book"/>
              <a:cs typeface="Avenir Book"/>
            </a:endParaRPr>
          </a:p>
        </p:txBody>
      </p:sp>
      <p:pic>
        <p:nvPicPr>
          <p:cNvPr id="7" name="Imagen 6" descr="Captura de pantalla 2016-05-02 a las 1.20.01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15" y="2451005"/>
            <a:ext cx="3479510" cy="576000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3906145" y="2736027"/>
            <a:ext cx="514090" cy="12962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698022" y="2507968"/>
            <a:ext cx="43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(1)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02135" y="3278613"/>
            <a:ext cx="857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Definiendo </a:t>
            </a:r>
            <a:r>
              <a:rPr lang="es-ES" i="1" dirty="0" smtClean="0">
                <a:latin typeface="Avenir Book"/>
                <a:cs typeface="Avenir Book"/>
              </a:rPr>
              <a:t>G(</a:t>
            </a:r>
            <a:r>
              <a:rPr lang="es-ES" i="1" dirty="0" err="1" smtClean="0">
                <a:latin typeface="Avenir Book"/>
                <a:cs typeface="Avenir Book"/>
              </a:rPr>
              <a:t>ρ</a:t>
            </a:r>
            <a:r>
              <a:rPr lang="es-ES" i="1" dirty="0" smtClean="0">
                <a:latin typeface="Avenir Book"/>
                <a:cs typeface="Avenir Book"/>
              </a:rPr>
              <a:t>) = A – </a:t>
            </a:r>
            <a:r>
              <a:rPr lang="es-ES" i="1" dirty="0" err="1" smtClean="0">
                <a:latin typeface="Avenir Book"/>
                <a:cs typeface="Avenir Book"/>
              </a:rPr>
              <a:t>ρ</a:t>
            </a:r>
            <a:r>
              <a:rPr lang="es-ES" i="1" dirty="0" smtClean="0">
                <a:latin typeface="Avenir Book"/>
                <a:cs typeface="Avenir Book"/>
              </a:rPr>
              <a:t> B, </a:t>
            </a:r>
            <a:r>
              <a:rPr lang="es-ES" dirty="0" smtClean="0">
                <a:latin typeface="Avenir Book"/>
                <a:cs typeface="Avenir Book"/>
              </a:rPr>
              <a:t>entonces el siguiente problema de maximización tiene como resultado:</a:t>
            </a:r>
            <a:endParaRPr lang="es-ES" i="1" dirty="0">
              <a:latin typeface="Avenir Book"/>
              <a:cs typeface="Avenir Book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35210" y="5081312"/>
            <a:ext cx="8729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Es decir, el máximo es la suma de los p </a:t>
            </a:r>
            <a:r>
              <a:rPr lang="es-ES" dirty="0" err="1" smtClean="0">
                <a:latin typeface="Avenir Book"/>
                <a:cs typeface="Avenir Book"/>
              </a:rPr>
              <a:t>eigenvalores</a:t>
            </a:r>
            <a:r>
              <a:rPr lang="es-ES" dirty="0" smtClean="0">
                <a:latin typeface="Avenir Book"/>
                <a:cs typeface="Avenir Book"/>
              </a:rPr>
              <a:t> más grandes de </a:t>
            </a:r>
            <a:r>
              <a:rPr lang="es-ES" i="1" dirty="0">
                <a:latin typeface="Avenir Book"/>
                <a:cs typeface="Avenir Book"/>
              </a:rPr>
              <a:t>G(</a:t>
            </a:r>
            <a:r>
              <a:rPr lang="es-ES" i="1" dirty="0" err="1">
                <a:latin typeface="Avenir Book"/>
                <a:cs typeface="Avenir Book"/>
              </a:rPr>
              <a:t>ρ</a:t>
            </a:r>
            <a:r>
              <a:rPr lang="es-ES" i="1" dirty="0">
                <a:latin typeface="Avenir Book"/>
                <a:cs typeface="Avenir Book"/>
              </a:rPr>
              <a:t>)</a:t>
            </a:r>
            <a:r>
              <a:rPr lang="es-ES" i="1" dirty="0" smtClean="0">
                <a:latin typeface="Avenir Book"/>
                <a:cs typeface="Avenir Book"/>
              </a:rPr>
              <a:t>. </a:t>
            </a:r>
            <a:r>
              <a:rPr lang="es-ES" dirty="0">
                <a:latin typeface="Avenir Book"/>
                <a:cs typeface="Avenir Book"/>
              </a:rPr>
              <a:t>La </a:t>
            </a:r>
            <a:r>
              <a:rPr lang="es-ES" i="1" dirty="0">
                <a:latin typeface="Avenir Book"/>
                <a:cs typeface="Avenir Book"/>
              </a:rPr>
              <a:t>V</a:t>
            </a:r>
            <a:r>
              <a:rPr lang="es-ES" dirty="0">
                <a:latin typeface="Avenir Book"/>
                <a:cs typeface="Avenir Book"/>
              </a:rPr>
              <a:t> que maximiza este problema son los </a:t>
            </a:r>
            <a:r>
              <a:rPr lang="es-ES" dirty="0" err="1">
                <a:latin typeface="Avenir Book"/>
                <a:cs typeface="Avenir Book"/>
              </a:rPr>
              <a:t>eigenvectores</a:t>
            </a:r>
            <a:r>
              <a:rPr lang="es-ES" dirty="0">
                <a:latin typeface="Avenir Book"/>
                <a:cs typeface="Avenir Book"/>
              </a:rPr>
              <a:t> correspondientes </a:t>
            </a:r>
            <a:r>
              <a:rPr lang="es-ES" dirty="0" smtClean="0">
                <a:latin typeface="Avenir Book"/>
                <a:cs typeface="Avenir Book"/>
              </a:rPr>
              <a:t>a estos </a:t>
            </a:r>
            <a:r>
              <a:rPr lang="es-ES" dirty="0" err="1" smtClean="0">
                <a:latin typeface="Avenir Book"/>
                <a:cs typeface="Avenir Book"/>
              </a:rPr>
              <a:t>eigenvalores</a:t>
            </a:r>
            <a:r>
              <a:rPr lang="es-ES" dirty="0" smtClean="0">
                <a:latin typeface="Avenir Book"/>
                <a:cs typeface="Avenir Book"/>
              </a:rPr>
              <a:t>. Como solo se necesitan los p </a:t>
            </a:r>
            <a:r>
              <a:rPr lang="es-ES" dirty="0" err="1" smtClean="0">
                <a:latin typeface="Avenir Book"/>
                <a:cs typeface="Avenir Book"/>
              </a:rPr>
              <a:t>eigenpares</a:t>
            </a:r>
            <a:r>
              <a:rPr lang="es-ES" dirty="0" smtClean="0">
                <a:latin typeface="Avenir Book"/>
                <a:cs typeface="Avenir Book"/>
              </a:rPr>
              <a:t> con </a:t>
            </a:r>
            <a:r>
              <a:rPr lang="es-ES" dirty="0" err="1" smtClean="0">
                <a:latin typeface="Avenir Book"/>
                <a:cs typeface="Avenir Book"/>
              </a:rPr>
              <a:t>eigenvalor</a:t>
            </a:r>
            <a:r>
              <a:rPr lang="es-ES" dirty="0" smtClean="0">
                <a:latin typeface="Avenir Book"/>
                <a:cs typeface="Avenir Book"/>
              </a:rPr>
              <a:t> más grande, </a:t>
            </a:r>
            <a:r>
              <a:rPr lang="es-ES" u="sng" dirty="0" smtClean="0">
                <a:solidFill>
                  <a:srgbClr val="800000"/>
                </a:solidFill>
                <a:latin typeface="Avenir Book"/>
                <a:cs typeface="Avenir Book"/>
              </a:rPr>
              <a:t>el algoritmo de </a:t>
            </a:r>
            <a:r>
              <a:rPr lang="es-ES" u="sng" dirty="0" err="1" smtClean="0">
                <a:solidFill>
                  <a:srgbClr val="800000"/>
                </a:solidFill>
                <a:latin typeface="Avenir Book"/>
                <a:cs typeface="Avenir Book"/>
              </a:rPr>
              <a:t>Lanczos</a:t>
            </a:r>
            <a:r>
              <a:rPr lang="es-ES" u="sng" dirty="0" smtClean="0">
                <a:solidFill>
                  <a:srgbClr val="800000"/>
                </a:solidFill>
                <a:latin typeface="Avenir Book"/>
                <a:cs typeface="Avenir Book"/>
              </a:rPr>
              <a:t> es buena opción para calcularlos.</a:t>
            </a:r>
            <a:endParaRPr lang="es-ES" u="sng" dirty="0">
              <a:solidFill>
                <a:srgbClr val="800000"/>
              </a:solidFill>
              <a:latin typeface="Avenir Book"/>
              <a:cs typeface="Avenir Book"/>
            </a:endParaRPr>
          </a:p>
          <a:p>
            <a:r>
              <a:rPr lang="es-ES" sz="1600" dirty="0" smtClean="0"/>
              <a:t> </a:t>
            </a:r>
            <a:endParaRPr lang="es-ES" sz="1600" i="1" dirty="0" smtClean="0"/>
          </a:p>
        </p:txBody>
      </p:sp>
      <p:grpSp>
        <p:nvGrpSpPr>
          <p:cNvPr id="51" name="Agrupar 50"/>
          <p:cNvGrpSpPr>
            <a:grpSpLocks noChangeAspect="1"/>
          </p:cNvGrpSpPr>
          <p:nvPr/>
        </p:nvGrpSpPr>
        <p:grpSpPr>
          <a:xfrm>
            <a:off x="1386432" y="4020412"/>
            <a:ext cx="6806093" cy="972000"/>
            <a:chOff x="2064474" y="3878063"/>
            <a:chExt cx="5041550" cy="720000"/>
          </a:xfrm>
        </p:grpSpPr>
        <p:pic>
          <p:nvPicPr>
            <p:cNvPr id="17" name="Imagen 16" descr="Captura de pantalla 2016-05-03 a las 4.00.39 p.m.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474" y="3878063"/>
              <a:ext cx="4834287" cy="720000"/>
            </a:xfrm>
            <a:prstGeom prst="rect">
              <a:avLst/>
            </a:prstGeom>
          </p:spPr>
        </p:pic>
        <p:pic>
          <p:nvPicPr>
            <p:cNvPr id="50" name="Imagen 49" descr="Captura de pantalla 2016-05-03 a las 4.13.14 p.m.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4130675"/>
              <a:ext cx="324224" cy="19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10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Al definir </a:t>
            </a:r>
            <a:r>
              <a:rPr lang="es-ES" sz="2200" i="1" dirty="0" smtClean="0">
                <a:latin typeface="Avenir Book"/>
                <a:cs typeface="Avenir Book"/>
              </a:rPr>
              <a:t>f(</a:t>
            </a:r>
            <a:r>
              <a:rPr lang="es-ES" sz="2200" i="1" dirty="0" err="1" smtClean="0">
                <a:latin typeface="Avenir Book"/>
                <a:cs typeface="Avenir Book"/>
              </a:rPr>
              <a:t>ρ</a:t>
            </a:r>
            <a:r>
              <a:rPr lang="es-ES" sz="2200" i="1" dirty="0" smtClean="0">
                <a:latin typeface="Avenir Book"/>
                <a:cs typeface="Avenir Book"/>
              </a:rPr>
              <a:t>), </a:t>
            </a:r>
            <a:r>
              <a:rPr lang="es-ES" sz="2200" dirty="0" smtClean="0">
                <a:latin typeface="Avenir Book"/>
                <a:cs typeface="Avenir Book"/>
              </a:rPr>
              <a:t>se puede demostrar que resolver el cociente de trazas es equivalente a encontrar la raíz de </a:t>
            </a:r>
            <a:r>
              <a:rPr lang="es-ES" sz="2200" i="1" dirty="0" smtClean="0">
                <a:latin typeface="Avenir Book"/>
                <a:cs typeface="Avenir Book"/>
              </a:rPr>
              <a:t>f(</a:t>
            </a:r>
            <a:r>
              <a:rPr lang="es-ES" sz="2200" i="1" dirty="0" err="1" smtClean="0">
                <a:latin typeface="Avenir Book"/>
                <a:cs typeface="Avenir Book"/>
              </a:rPr>
              <a:t>ρ</a:t>
            </a:r>
            <a:r>
              <a:rPr lang="es-ES" sz="2200" i="1" dirty="0" smtClean="0">
                <a:latin typeface="Avenir Book"/>
                <a:cs typeface="Avenir Book"/>
              </a:rPr>
              <a:t>)</a:t>
            </a:r>
            <a:endParaRPr lang="es-ES_tradnl" sz="2200" dirty="0">
              <a:latin typeface="Avenir Book"/>
              <a:cs typeface="Avenir Book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0908" y="28686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 smtClean="0"/>
          </a:p>
        </p:txBody>
      </p:sp>
      <p:pic>
        <p:nvPicPr>
          <p:cNvPr id="7" name="Imagen 6" descr="Captura de pantalla 2016-05-02 a las 1.11.49 a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30"/>
          <a:stretch/>
        </p:blipFill>
        <p:spPr>
          <a:xfrm>
            <a:off x="2888769" y="3847819"/>
            <a:ext cx="3422327" cy="684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718589" y="5266301"/>
            <a:ext cx="394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dirty="0" smtClean="0">
                <a:latin typeface="Avenir Book"/>
                <a:cs typeface="Avenir Book"/>
              </a:rPr>
              <a:t>1) </a:t>
            </a:r>
            <a:r>
              <a:rPr lang="es-ES_tradnl" dirty="0" smtClean="0">
                <a:latin typeface="Avenir Book"/>
                <a:cs typeface="Avenir Book"/>
              </a:rPr>
              <a:t>es una función no creciente de </a:t>
            </a:r>
            <a:r>
              <a:rPr lang="es-ES" i="1" dirty="0" err="1" smtClean="0">
                <a:latin typeface="Avenir Book"/>
                <a:cs typeface="Avenir Book"/>
              </a:rPr>
              <a:t>ρ</a:t>
            </a:r>
            <a:endParaRPr lang="es-ES_tradnl" dirty="0" smtClean="0">
              <a:latin typeface="Avenir Book"/>
              <a:cs typeface="Avenir Book"/>
            </a:endParaRPr>
          </a:p>
          <a:p>
            <a:r>
              <a:rPr lang="is-IS" i="1" dirty="0" smtClean="0">
                <a:latin typeface="Avenir Book"/>
                <a:cs typeface="Avenir Book"/>
              </a:rPr>
              <a:t>2) f(</a:t>
            </a:r>
            <a:r>
              <a:rPr lang="es-ES" i="1" dirty="0" err="1" smtClean="0">
                <a:latin typeface="Avenir Book"/>
                <a:cs typeface="Avenir Book"/>
              </a:rPr>
              <a:t>ρ</a:t>
            </a:r>
            <a:r>
              <a:rPr lang="is-IS" i="1" dirty="0" smtClean="0">
                <a:latin typeface="Avenir Book"/>
                <a:cs typeface="Avenir Book"/>
              </a:rPr>
              <a:t>) = 0</a:t>
            </a:r>
            <a:r>
              <a:rPr lang="is-IS" dirty="0" smtClean="0">
                <a:latin typeface="Avenir Book"/>
                <a:cs typeface="Avenir Book"/>
              </a:rPr>
              <a:t>  si y solo si  </a:t>
            </a:r>
            <a:r>
              <a:rPr lang="es-ES" i="1" dirty="0" err="1" smtClean="0">
                <a:latin typeface="Avenir Book"/>
                <a:cs typeface="Avenir Book"/>
              </a:rPr>
              <a:t>ρ</a:t>
            </a:r>
            <a:r>
              <a:rPr lang="es-ES" i="1" dirty="0" smtClean="0">
                <a:latin typeface="Avenir Book"/>
                <a:cs typeface="Avenir Book"/>
              </a:rPr>
              <a:t> = </a:t>
            </a:r>
            <a:r>
              <a:rPr lang="es-ES" i="1" dirty="0" err="1" smtClean="0">
                <a:latin typeface="Avenir Book"/>
                <a:cs typeface="Avenir Book"/>
              </a:rPr>
              <a:t>ρ</a:t>
            </a:r>
            <a:r>
              <a:rPr lang="es-ES" i="1" baseline="30000" dirty="0" smtClean="0">
                <a:latin typeface="Avenir Book"/>
                <a:cs typeface="Avenir Book"/>
              </a:rPr>
              <a:t>*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3500" y="1491798"/>
            <a:ext cx="905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latin typeface="Avenir Book"/>
                <a:cs typeface="Avenir Book"/>
              </a:rPr>
              <a:t> </a:t>
            </a:r>
            <a:r>
              <a:rPr lang="es-ES" dirty="0">
                <a:latin typeface="Avenir Book"/>
                <a:cs typeface="Avenir Book"/>
              </a:rPr>
              <a:t>Para cualquier otra matriz </a:t>
            </a:r>
            <a:r>
              <a:rPr lang="es-ES" i="1" dirty="0">
                <a:latin typeface="Avenir Book"/>
                <a:cs typeface="Avenir Book"/>
              </a:rPr>
              <a:t>V  </a:t>
            </a:r>
            <a:r>
              <a:rPr lang="es-ES" dirty="0">
                <a:latin typeface="Avenir Book"/>
                <a:cs typeface="Avenir Book"/>
              </a:rPr>
              <a:t>la expresión (1) se convierte en la siguiente desigualdad:</a:t>
            </a:r>
          </a:p>
        </p:txBody>
      </p:sp>
      <p:grpSp>
        <p:nvGrpSpPr>
          <p:cNvPr id="24" name="Agrupar 23"/>
          <p:cNvGrpSpPr>
            <a:grpSpLocks noChangeAspect="1"/>
          </p:cNvGrpSpPr>
          <p:nvPr/>
        </p:nvGrpSpPr>
        <p:grpSpPr>
          <a:xfrm>
            <a:off x="1500731" y="2262543"/>
            <a:ext cx="2095614" cy="396000"/>
            <a:chOff x="3610355" y="5650756"/>
            <a:chExt cx="1637722" cy="309474"/>
          </a:xfrm>
        </p:grpSpPr>
        <p:pic>
          <p:nvPicPr>
            <p:cNvPr id="25" name="Imagen 24" descr="Captura de pantalla 2016-05-03 a las 4.09.34 p.m.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355" y="5650756"/>
              <a:ext cx="1322182" cy="288000"/>
            </a:xfrm>
            <a:prstGeom prst="rect">
              <a:avLst/>
            </a:prstGeom>
          </p:spPr>
        </p:pic>
        <p:pic>
          <p:nvPicPr>
            <p:cNvPr id="26" name="Imagen 25" descr="Captura de pantalla 2016-05-03 a las 4.09.57 p.m.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077" y="5672230"/>
              <a:ext cx="342000" cy="288000"/>
            </a:xfrm>
            <a:prstGeom prst="rect">
              <a:avLst/>
            </a:prstGeom>
          </p:spPr>
        </p:pic>
      </p:grpSp>
      <p:grpSp>
        <p:nvGrpSpPr>
          <p:cNvPr id="27" name="Agrupar 26"/>
          <p:cNvGrpSpPr>
            <a:grpSpLocks noChangeAspect="1"/>
          </p:cNvGrpSpPr>
          <p:nvPr/>
        </p:nvGrpSpPr>
        <p:grpSpPr>
          <a:xfrm>
            <a:off x="4682765" y="2186343"/>
            <a:ext cx="3150026" cy="828000"/>
            <a:chOff x="4380291" y="5223563"/>
            <a:chExt cx="2328280" cy="612000"/>
          </a:xfrm>
        </p:grpSpPr>
        <p:pic>
          <p:nvPicPr>
            <p:cNvPr id="28" name="Imagen 27" descr="Captura de pantalla 2016-05-03 a las 4.12.45 p.m.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291" y="5223563"/>
              <a:ext cx="1985745" cy="612000"/>
            </a:xfrm>
            <a:prstGeom prst="rect">
              <a:avLst/>
            </a:prstGeom>
          </p:spPr>
        </p:pic>
        <p:pic>
          <p:nvPicPr>
            <p:cNvPr id="29" name="Imagen 28" descr="Captura de pantalla 2016-05-03 a las 4.13.14 p.m.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06" y="5276749"/>
              <a:ext cx="355765" cy="216000"/>
            </a:xfrm>
            <a:prstGeom prst="rect">
              <a:avLst/>
            </a:prstGeom>
          </p:spPr>
        </p:pic>
      </p:grpSp>
      <p:sp>
        <p:nvSpPr>
          <p:cNvPr id="30" name="CuadroTexto 29"/>
          <p:cNvSpPr txBox="1"/>
          <p:nvPr/>
        </p:nvSpPr>
        <p:spPr>
          <a:xfrm>
            <a:off x="3780991" y="2260776"/>
            <a:ext cx="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talque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37599" y="3086216"/>
            <a:ext cx="859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Ahora solo falta encontrar el valor de </a:t>
            </a:r>
            <a:r>
              <a:rPr lang="es-ES" i="1" dirty="0" err="1" smtClean="0">
                <a:latin typeface="Avenir Book"/>
                <a:cs typeface="Avenir Book"/>
              </a:rPr>
              <a:t>ρ</a:t>
            </a:r>
            <a:r>
              <a:rPr lang="es-ES" i="1" baseline="30000" dirty="0">
                <a:latin typeface="Avenir Book"/>
                <a:cs typeface="Avenir Book"/>
              </a:rPr>
              <a:t> </a:t>
            </a:r>
            <a:r>
              <a:rPr lang="es-ES" dirty="0" smtClean="0">
                <a:latin typeface="Avenir Book"/>
                <a:cs typeface="Avenir Book"/>
              </a:rPr>
              <a:t>que satisfaga (2). Para esto, se define la función </a:t>
            </a:r>
            <a:r>
              <a:rPr lang="es-ES_tradnl" i="1" dirty="0">
                <a:latin typeface="Avenir Book"/>
                <a:cs typeface="Avenir Book"/>
              </a:rPr>
              <a:t>f(</a:t>
            </a:r>
            <a:r>
              <a:rPr lang="es-ES" i="1" dirty="0" err="1">
                <a:latin typeface="Avenir Book"/>
                <a:cs typeface="Avenir Book"/>
              </a:rPr>
              <a:t>ρ</a:t>
            </a:r>
            <a:r>
              <a:rPr lang="es-ES_tradnl" i="1" dirty="0" smtClean="0">
                <a:latin typeface="Avenir Book"/>
                <a:cs typeface="Avenir Book"/>
              </a:rPr>
              <a:t>)</a:t>
            </a:r>
            <a:r>
              <a:rPr lang="es-ES_tradnl" dirty="0" smtClean="0">
                <a:latin typeface="Avenir Book"/>
                <a:cs typeface="Avenir Book"/>
              </a:rPr>
              <a:t>. </a:t>
            </a:r>
            <a:r>
              <a:rPr lang="es-ES_tradnl" dirty="0" smtClean="0">
                <a:solidFill>
                  <a:srgbClr val="800000"/>
                </a:solidFill>
                <a:latin typeface="Avenir Book"/>
                <a:cs typeface="Avenir Book"/>
              </a:rPr>
              <a:t>O lo que es equivalente, encontrar la raíz de </a:t>
            </a:r>
            <a:r>
              <a:rPr lang="es-ES_tradnl" i="1" dirty="0">
                <a:solidFill>
                  <a:srgbClr val="800000"/>
                </a:solidFill>
                <a:latin typeface="Avenir Book"/>
                <a:cs typeface="Avenir Book"/>
              </a:rPr>
              <a:t>f(</a:t>
            </a:r>
            <a:r>
              <a:rPr lang="es-ES" i="1" dirty="0" err="1">
                <a:solidFill>
                  <a:srgbClr val="800000"/>
                </a:solidFill>
                <a:latin typeface="Avenir Book"/>
                <a:cs typeface="Avenir Book"/>
              </a:rPr>
              <a:t>ρ</a:t>
            </a:r>
            <a:r>
              <a:rPr lang="es-ES_tradnl" i="1" dirty="0" smtClean="0">
                <a:solidFill>
                  <a:srgbClr val="800000"/>
                </a:solidFill>
                <a:latin typeface="Avenir Book"/>
                <a:cs typeface="Avenir Book"/>
              </a:rPr>
              <a:t>)</a:t>
            </a:r>
            <a:r>
              <a:rPr lang="es-ES_tradnl" dirty="0" smtClean="0">
                <a:latin typeface="Avenir Book"/>
                <a:cs typeface="Avenir Book"/>
              </a:rPr>
              <a:t>.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819516" y="2216061"/>
            <a:ext cx="4028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/>
              <a:t>(2)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78752" y="4641850"/>
            <a:ext cx="651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En el texto se demuestra que </a:t>
            </a:r>
            <a:r>
              <a:rPr lang="es-ES_tradnl" i="1" dirty="0">
                <a:latin typeface="Avenir Book"/>
                <a:cs typeface="Avenir Book"/>
              </a:rPr>
              <a:t>f(</a:t>
            </a:r>
            <a:r>
              <a:rPr lang="es-ES" i="1" dirty="0" err="1">
                <a:latin typeface="Avenir Book"/>
                <a:cs typeface="Avenir Book"/>
              </a:rPr>
              <a:t>ρ</a:t>
            </a:r>
            <a:r>
              <a:rPr lang="es-ES_tradnl" i="1" dirty="0" smtClean="0">
                <a:latin typeface="Avenir Book"/>
                <a:cs typeface="Avenir Book"/>
              </a:rPr>
              <a:t>) </a:t>
            </a:r>
            <a:r>
              <a:rPr lang="es-ES_tradnl" dirty="0" smtClean="0">
                <a:latin typeface="Avenir Book"/>
                <a:cs typeface="Avenir Book"/>
              </a:rPr>
              <a:t>cumple dos características:</a:t>
            </a:r>
            <a:r>
              <a:rPr lang="es-ES" dirty="0" smtClean="0">
                <a:latin typeface="Avenir Book"/>
                <a:cs typeface="Avenir Book"/>
              </a:rPr>
              <a:t> </a:t>
            </a:r>
            <a:endParaRPr lang="es-E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9710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s-ES" sz="2200" dirty="0">
                <a:latin typeface="Avenir Book"/>
                <a:cs typeface="Avenir Book"/>
              </a:rPr>
              <a:t>Un punto importante del algoritmo es </a:t>
            </a:r>
            <a:r>
              <a:rPr lang="es-ES" sz="2200" dirty="0" smtClean="0">
                <a:latin typeface="Avenir Book"/>
                <a:cs typeface="Avenir Book"/>
              </a:rPr>
              <a:t>evaluar </a:t>
            </a:r>
            <a:r>
              <a:rPr lang="es-ES" sz="2200" i="1" dirty="0" smtClean="0">
                <a:latin typeface="Avenir Book"/>
                <a:cs typeface="Avenir Book"/>
              </a:rPr>
              <a:t>f</a:t>
            </a:r>
            <a:r>
              <a:rPr lang="es-ES" sz="2200" i="1" dirty="0">
                <a:latin typeface="Avenir Book"/>
                <a:cs typeface="Avenir Book"/>
              </a:rPr>
              <a:t>(</a:t>
            </a:r>
            <a:r>
              <a:rPr lang="es-ES" sz="2200" i="1" dirty="0" err="1">
                <a:latin typeface="Avenir Book"/>
                <a:cs typeface="Avenir Book"/>
              </a:rPr>
              <a:t>ρ</a:t>
            </a:r>
            <a:r>
              <a:rPr lang="es-ES" sz="2200" i="1" dirty="0" smtClean="0">
                <a:latin typeface="Avenir Book"/>
                <a:cs typeface="Avenir Book"/>
              </a:rPr>
              <a:t>):</a:t>
            </a:r>
            <a:r>
              <a:rPr lang="es-ES" sz="2200" dirty="0">
                <a:latin typeface="Avenir Book"/>
                <a:cs typeface="Avenir Book"/>
              </a:rPr>
              <a:t> S</a:t>
            </a:r>
            <a:r>
              <a:rPr lang="es-ES" sz="2200" dirty="0" smtClean="0">
                <a:latin typeface="Avenir Book"/>
                <a:cs typeface="Avenir Book"/>
              </a:rPr>
              <a:t>e </a:t>
            </a:r>
            <a:r>
              <a:rPr lang="es-ES" sz="2200" dirty="0">
                <a:latin typeface="Avenir Book"/>
                <a:cs typeface="Avenir Book"/>
              </a:rPr>
              <a:t>tienen que</a:t>
            </a:r>
            <a:r>
              <a:rPr lang="es-ES" sz="2200" i="1" dirty="0">
                <a:latin typeface="Avenir Book"/>
                <a:cs typeface="Avenir Book"/>
              </a:rPr>
              <a:t> </a:t>
            </a:r>
            <a:r>
              <a:rPr lang="es-ES" sz="2200" dirty="0">
                <a:latin typeface="Avenir Book"/>
                <a:cs typeface="Avenir Book"/>
              </a:rPr>
              <a:t>calcular </a:t>
            </a:r>
            <a:r>
              <a:rPr lang="es-ES" sz="2200" dirty="0" smtClean="0">
                <a:latin typeface="Avenir Book"/>
                <a:cs typeface="Avenir Book"/>
              </a:rPr>
              <a:t>los p </a:t>
            </a:r>
            <a:r>
              <a:rPr lang="es-ES" sz="2200" dirty="0" err="1" smtClean="0">
                <a:latin typeface="Avenir Book"/>
                <a:cs typeface="Avenir Book"/>
              </a:rPr>
              <a:t>eigenvalores</a:t>
            </a:r>
            <a:r>
              <a:rPr lang="es-ES" sz="2200" dirty="0" smtClean="0">
                <a:latin typeface="Avenir Book"/>
                <a:cs typeface="Avenir Book"/>
              </a:rPr>
              <a:t> más grandes de </a:t>
            </a:r>
            <a:r>
              <a:rPr lang="es-ES" sz="2200" i="1" dirty="0">
                <a:latin typeface="Avenir Book"/>
                <a:cs typeface="Avenir Book"/>
              </a:rPr>
              <a:t>G(</a:t>
            </a:r>
            <a:r>
              <a:rPr lang="es-ES" sz="2200" i="1" dirty="0" err="1">
                <a:latin typeface="Avenir Book"/>
                <a:cs typeface="Avenir Book"/>
              </a:rPr>
              <a:t>ρ</a:t>
            </a:r>
            <a:r>
              <a:rPr lang="es-ES" sz="2200" i="1" dirty="0" smtClean="0">
                <a:latin typeface="Avenir Book"/>
                <a:cs typeface="Avenir Book"/>
              </a:rPr>
              <a:t>) = </a:t>
            </a:r>
            <a:r>
              <a:rPr lang="es-ES" sz="2200" i="1" dirty="0" smtClean="0">
                <a:latin typeface="Avenir Book"/>
                <a:cs typeface="Avenir Book"/>
              </a:rPr>
              <a:t>A -</a:t>
            </a:r>
            <a:r>
              <a:rPr lang="es-ES" sz="2200" i="1" dirty="0" err="1" smtClean="0">
                <a:latin typeface="Avenir Book"/>
                <a:cs typeface="Avenir Book"/>
              </a:rPr>
              <a:t>ρB</a:t>
            </a:r>
            <a:endParaRPr lang="es-ES_tradnl" sz="2200" dirty="0">
              <a:latin typeface="Avenir Book"/>
              <a:cs typeface="Avenir Book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4997" y="2205342"/>
            <a:ext cx="868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En la </a:t>
            </a:r>
            <a:r>
              <a:rPr lang="es-ES" dirty="0" err="1" smtClean="0">
                <a:latin typeface="Avenir Book"/>
                <a:cs typeface="Avenir Book"/>
              </a:rPr>
              <a:t>slide</a:t>
            </a:r>
            <a:r>
              <a:rPr lang="es-ES" dirty="0" smtClean="0">
                <a:latin typeface="Avenir Book"/>
                <a:cs typeface="Avenir Book"/>
              </a:rPr>
              <a:t> pasada se menciona que el problema es equivalente a encontrar la raíz de una función, por lo que también se pueden encontrar cotas para esta. La más sencilla es en términos de los </a:t>
            </a:r>
            <a:r>
              <a:rPr lang="es-ES" dirty="0" err="1" smtClean="0">
                <a:latin typeface="Avenir Book"/>
                <a:cs typeface="Avenir Book"/>
              </a:rPr>
              <a:t>eigenvalores</a:t>
            </a:r>
            <a:r>
              <a:rPr lang="es-ES" dirty="0" smtClean="0">
                <a:latin typeface="Avenir Book"/>
                <a:cs typeface="Avenir Book"/>
              </a:rPr>
              <a:t> de A y B:</a:t>
            </a:r>
            <a:endParaRPr lang="es-ES" dirty="0">
              <a:latin typeface="Avenir Book"/>
              <a:cs typeface="Avenir Book"/>
            </a:endParaRPr>
          </a:p>
        </p:txBody>
      </p:sp>
      <p:pic>
        <p:nvPicPr>
          <p:cNvPr id="7" name="Imagen 6" descr="Captura de pantalla 2016-05-03 a las 4.39.26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07" y="3551988"/>
            <a:ext cx="3776116" cy="1080000"/>
          </a:xfrm>
          <a:prstGeom prst="rect">
            <a:avLst/>
          </a:prstGeom>
        </p:spPr>
      </p:pic>
      <p:grpSp>
        <p:nvGrpSpPr>
          <p:cNvPr id="12" name="Agrupar 11"/>
          <p:cNvGrpSpPr/>
          <p:nvPr/>
        </p:nvGrpSpPr>
        <p:grpSpPr>
          <a:xfrm>
            <a:off x="358197" y="5412770"/>
            <a:ext cx="8466845" cy="390150"/>
            <a:chOff x="410112" y="3717575"/>
            <a:chExt cx="8466845" cy="390150"/>
          </a:xfrm>
        </p:grpSpPr>
        <p:sp>
          <p:nvSpPr>
            <p:cNvPr id="8" name="CuadroTexto 7"/>
            <p:cNvSpPr txBox="1"/>
            <p:nvPr/>
          </p:nvSpPr>
          <p:spPr>
            <a:xfrm>
              <a:off x="410112" y="3717575"/>
              <a:ext cx="846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Avenir Book"/>
                  <a:cs typeface="Avenir Book"/>
                </a:rPr>
                <a:t>Con        y        los i-</a:t>
              </a:r>
              <a:r>
                <a:rPr lang="es-ES" dirty="0" err="1" smtClean="0">
                  <a:latin typeface="Avenir Book"/>
                  <a:cs typeface="Avenir Book"/>
                </a:rPr>
                <a:t>ésimos</a:t>
              </a:r>
              <a:r>
                <a:rPr lang="es-ES" dirty="0" smtClean="0">
                  <a:latin typeface="Avenir Book"/>
                  <a:cs typeface="Avenir Book"/>
                </a:rPr>
                <a:t> </a:t>
              </a:r>
              <a:r>
                <a:rPr lang="es-ES" dirty="0" err="1" smtClean="0">
                  <a:latin typeface="Avenir Book"/>
                  <a:cs typeface="Avenir Book"/>
                </a:rPr>
                <a:t>eigenvalores</a:t>
              </a:r>
              <a:r>
                <a:rPr lang="es-ES" dirty="0" smtClean="0">
                  <a:latin typeface="Avenir Book"/>
                  <a:cs typeface="Avenir Book"/>
                </a:rPr>
                <a:t> más grandes de A y B respectivamente.</a:t>
              </a:r>
              <a:endParaRPr lang="es-ES" dirty="0">
                <a:latin typeface="Avenir Book"/>
                <a:cs typeface="Avenir Book"/>
              </a:endParaRPr>
            </a:p>
          </p:txBody>
        </p:sp>
        <p:pic>
          <p:nvPicPr>
            <p:cNvPr id="10" name="Imagen 9" descr="Captura de pantalla 2016-05-03 a las 4.42.02 p.m.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976" y="3783725"/>
              <a:ext cx="441191" cy="324000"/>
            </a:xfrm>
            <a:prstGeom prst="rect">
              <a:avLst/>
            </a:prstGeom>
          </p:spPr>
        </p:pic>
        <p:pic>
          <p:nvPicPr>
            <p:cNvPr id="11" name="Imagen 10" descr="Captura de pantalla 2016-05-03 a las 4.42.17 p.m.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73" y="3763880"/>
              <a:ext cx="379318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3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200" dirty="0" smtClean="0">
                <a:latin typeface="Avenir Book"/>
                <a:cs typeface="Avenir Book"/>
              </a:rPr>
              <a:t>Recapitulando, la alternativa de solución involucra 2 pasos: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9852" y="2053570"/>
            <a:ext cx="749435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De la alternativa de solución se resaltan dos puntos:</a:t>
            </a:r>
          </a:p>
          <a:p>
            <a:endParaRPr lang="es-ES" sz="15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  <a:p>
            <a:pPr marL="1257300" lvl="2" indent="-342900">
              <a:buAutoNum type="arabicParenR"/>
            </a:pP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Para calcular </a:t>
            </a:r>
            <a:r>
              <a:rPr lang="es-ES_tradnl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f</a:t>
            </a:r>
            <a:r>
              <a:rPr lang="es-ES_tradnl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(</a:t>
            </a:r>
            <a:r>
              <a:rPr lang="es-E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ρ</a:t>
            </a:r>
            <a:r>
              <a:rPr lang="es-ES_tradnl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) </a:t>
            </a:r>
            <a:r>
              <a:rPr lang="es-ES_trad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se necesitan los primeros p </a:t>
            </a:r>
            <a:r>
              <a:rPr lang="es-ES_trad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eigenpares</a:t>
            </a:r>
            <a:r>
              <a:rPr lang="es-ES_trad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 de </a:t>
            </a:r>
            <a:r>
              <a:rPr lang="es-ES_tradnl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G(</a:t>
            </a:r>
            <a:r>
              <a:rPr lang="es-E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ρ</a:t>
            </a:r>
            <a:r>
              <a:rPr lang="es-ES_tradnl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).</a:t>
            </a:r>
          </a:p>
          <a:p>
            <a:pPr marL="1257300" lvl="2" indent="-342900">
              <a:buAutoNum type="arabicParenR"/>
            </a:pPr>
            <a:r>
              <a:rPr lang="es-ES_trad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Se necesita encontrar la raíz de</a:t>
            </a:r>
            <a:r>
              <a:rPr lang="es-ES_tradnl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s-ES_tradnl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f(</a:t>
            </a:r>
            <a:r>
              <a:rPr lang="es-E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ρ</a:t>
            </a:r>
            <a:r>
              <a:rPr lang="es-ES_tradnl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1752" y="3633738"/>
            <a:ext cx="81818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El primer punto se realizará en dos pasos</a:t>
            </a:r>
            <a:r>
              <a:rPr lang="es-ES" dirty="0" smtClean="0">
                <a:latin typeface="Avenir Book"/>
                <a:cs typeface="Avenir Book"/>
              </a:rPr>
              <a:t>:</a:t>
            </a:r>
          </a:p>
          <a:p>
            <a:endParaRPr lang="es-ES" sz="1600" dirty="0" smtClean="0">
              <a:latin typeface="Avenir Book"/>
              <a:cs typeface="Avenir Book"/>
            </a:endParaRPr>
          </a:p>
          <a:p>
            <a:r>
              <a:rPr lang="es-ES" sz="1600" dirty="0" smtClean="0">
                <a:solidFill>
                  <a:srgbClr val="7F7F7F"/>
                </a:solidFill>
                <a:latin typeface="Avenir Book"/>
                <a:cs typeface="Avenir Book"/>
              </a:rPr>
              <a:t>	1.1) </a:t>
            </a:r>
            <a:r>
              <a:rPr lang="es-ES" sz="1600" dirty="0" err="1" smtClean="0">
                <a:solidFill>
                  <a:srgbClr val="7F7F7F"/>
                </a:solidFill>
                <a:latin typeface="Avenir Book"/>
                <a:cs typeface="Avenir Book"/>
              </a:rPr>
              <a:t>Tridiagonalización</a:t>
            </a:r>
            <a:r>
              <a:rPr lang="es-ES" sz="1600" dirty="0" smtClean="0">
                <a:solidFill>
                  <a:srgbClr val="7F7F7F"/>
                </a:solidFill>
                <a:latin typeface="Avenir Book"/>
                <a:cs typeface="Avenir Book"/>
              </a:rPr>
              <a:t> de la matriz con el método de </a:t>
            </a:r>
            <a:r>
              <a:rPr lang="es-ES" sz="1600" dirty="0" err="1" smtClean="0">
                <a:solidFill>
                  <a:srgbClr val="7F7F7F"/>
                </a:solidFill>
                <a:latin typeface="Avenir Book"/>
                <a:cs typeface="Avenir Book"/>
              </a:rPr>
              <a:t>Lanczos</a:t>
            </a:r>
            <a:endParaRPr lang="es-ES" sz="1600" dirty="0" smtClean="0">
              <a:solidFill>
                <a:srgbClr val="7F7F7F"/>
              </a:solidFill>
              <a:latin typeface="Avenir Book"/>
              <a:cs typeface="Avenir Book"/>
            </a:endParaRPr>
          </a:p>
          <a:p>
            <a:r>
              <a:rPr lang="es-ES" sz="1600" dirty="0" smtClean="0">
                <a:solidFill>
                  <a:srgbClr val="7F7F7F"/>
                </a:solidFill>
                <a:latin typeface="Avenir Book"/>
                <a:cs typeface="Avenir Book"/>
              </a:rPr>
              <a:t>	1.2) Calcular los </a:t>
            </a:r>
            <a:r>
              <a:rPr lang="es-ES" sz="1600" dirty="0" err="1" smtClean="0">
                <a:solidFill>
                  <a:srgbClr val="7F7F7F"/>
                </a:solidFill>
                <a:latin typeface="Avenir Book"/>
                <a:cs typeface="Avenir Book"/>
              </a:rPr>
              <a:t>eigenpares</a:t>
            </a:r>
            <a:r>
              <a:rPr lang="es-ES" sz="1600" dirty="0" smtClean="0">
                <a:solidFill>
                  <a:srgbClr val="7F7F7F"/>
                </a:solidFill>
                <a:latin typeface="Avenir Book"/>
                <a:cs typeface="Avenir Book"/>
              </a:rPr>
              <a:t> con la función </a:t>
            </a:r>
            <a:r>
              <a:rPr lang="es-ES_tradnl" sz="1600" dirty="0" err="1" smtClean="0">
                <a:solidFill>
                  <a:srgbClr val="7F7F7F"/>
                </a:solidFill>
                <a:latin typeface="Avenir Book"/>
                <a:cs typeface="Avenir Book"/>
              </a:rPr>
              <a:t>gesdd</a:t>
            </a:r>
            <a:r>
              <a:rPr lang="es-ES_tradnl" sz="1600" dirty="0" smtClean="0">
                <a:solidFill>
                  <a:srgbClr val="7F7F7F"/>
                </a:solidFill>
                <a:latin typeface="Avenir Book"/>
                <a:cs typeface="Avenir Book"/>
              </a:rPr>
              <a:t> de la biblioteca LAPACK</a:t>
            </a:r>
            <a:endParaRPr lang="es-ES_tradnl" sz="1600" dirty="0">
              <a:solidFill>
                <a:srgbClr val="7F7F7F"/>
              </a:solidFill>
              <a:latin typeface="Avenir Book"/>
              <a:cs typeface="Avenir Book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9852" y="5170964"/>
            <a:ext cx="533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Para el segundo se utilizará el método de Newton</a:t>
            </a:r>
            <a:endParaRPr lang="es-E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14319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06188" y="20711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30644" y="228600"/>
            <a:ext cx="9280056" cy="758952"/>
          </a:xfrm>
        </p:spPr>
        <p:txBody>
          <a:bodyPr>
            <a:noAutofit/>
          </a:bodyPr>
          <a:lstStyle/>
          <a:p>
            <a:pPr algn="l"/>
            <a:r>
              <a:rPr lang="es-ES" sz="2200" dirty="0" err="1">
                <a:latin typeface="Avenir Book"/>
                <a:cs typeface="Avenir Book"/>
              </a:rPr>
              <a:t>Lanczos</a:t>
            </a:r>
            <a:r>
              <a:rPr lang="es-ES" sz="2200" dirty="0">
                <a:latin typeface="Avenir Book"/>
                <a:cs typeface="Avenir Book"/>
              </a:rPr>
              <a:t> tiene </a:t>
            </a:r>
            <a:r>
              <a:rPr lang="es-ES" sz="2200" dirty="0" smtClean="0">
                <a:latin typeface="Avenir Book"/>
                <a:cs typeface="Avenir Book"/>
              </a:rPr>
              <a:t>ventajas </a:t>
            </a:r>
            <a:r>
              <a:rPr lang="es-ES" sz="2200" dirty="0">
                <a:latin typeface="Avenir Book"/>
                <a:cs typeface="Avenir Book"/>
              </a:rPr>
              <a:t>sobre otros métodos </a:t>
            </a:r>
            <a:r>
              <a:rPr lang="es-ES" sz="2200" dirty="0" smtClean="0">
                <a:latin typeface="Avenir Book"/>
                <a:cs typeface="Avenir Book"/>
              </a:rPr>
              <a:t>para calcular </a:t>
            </a:r>
            <a:r>
              <a:rPr lang="es-ES" sz="2200" dirty="0" err="1" smtClean="0">
                <a:latin typeface="Avenir Book"/>
                <a:cs typeface="Avenir Book"/>
              </a:rPr>
              <a:t>eigenvalores</a:t>
            </a:r>
            <a:r>
              <a:rPr lang="es-ES" sz="2200" dirty="0" smtClean="0">
                <a:latin typeface="Avenir Book"/>
                <a:cs typeface="Avenir Book"/>
              </a:rPr>
              <a:t>. Entre estas es su rapidez para calcular solo algunos de ellos.</a:t>
            </a:r>
            <a:endParaRPr lang="es-ES_tradnl" sz="2200" dirty="0">
              <a:latin typeface="Avenir Book"/>
              <a:cs typeface="Avenir Book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60066" y="1490209"/>
            <a:ext cx="8476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venir Book"/>
                <a:cs typeface="Avenir Book"/>
              </a:rPr>
              <a:t>Lanczos</a:t>
            </a:r>
            <a:r>
              <a:rPr lang="es-ES" dirty="0" smtClean="0">
                <a:latin typeface="Avenir Book"/>
                <a:cs typeface="Avenir Book"/>
              </a:rPr>
              <a:t> es un método iterativo que tiene las siguientes </a:t>
            </a:r>
            <a:r>
              <a:rPr lang="es-ES" b="1" dirty="0" smtClean="0">
                <a:latin typeface="Avenir Book"/>
                <a:cs typeface="Avenir Book"/>
              </a:rPr>
              <a:t>ventajas</a:t>
            </a:r>
            <a:r>
              <a:rPr lang="es-ES" dirty="0" smtClean="0">
                <a:latin typeface="Avenir Book"/>
                <a:cs typeface="Avenir Book"/>
              </a:rPr>
              <a:t>:</a:t>
            </a:r>
          </a:p>
          <a:p>
            <a:endParaRPr lang="es-ES" dirty="0" smtClean="0">
              <a:latin typeface="Avenir Book"/>
              <a:cs typeface="Avenir Book"/>
            </a:endParaRPr>
          </a:p>
          <a:p>
            <a:pPr marL="457200" indent="-457200">
              <a:buAutoNum type="arabicParenR"/>
            </a:pPr>
            <a:r>
              <a:rPr lang="es-ES" dirty="0" smtClean="0">
                <a:latin typeface="Avenir Book"/>
                <a:cs typeface="Avenir Book"/>
              </a:rPr>
              <a:t>Construye matrices </a:t>
            </a:r>
            <a:r>
              <a:rPr lang="es-ES" dirty="0" err="1" smtClean="0">
                <a:latin typeface="Avenir Book"/>
                <a:cs typeface="Avenir Book"/>
              </a:rPr>
              <a:t>tridiagonales</a:t>
            </a:r>
            <a:r>
              <a:rPr lang="es-ES" dirty="0" smtClean="0">
                <a:latin typeface="Avenir Book"/>
                <a:cs typeface="Avenir Book"/>
              </a:rPr>
              <a:t> de tamaño </a:t>
            </a:r>
            <a:r>
              <a:rPr lang="es-ES" i="1" dirty="0" smtClean="0">
                <a:latin typeface="Avenir Book"/>
                <a:cs typeface="Avenir Book"/>
              </a:rPr>
              <a:t>t </a:t>
            </a:r>
            <a:r>
              <a:rPr lang="es-ES" dirty="0" smtClean="0">
                <a:latin typeface="Avenir Book"/>
                <a:cs typeface="Avenir Book"/>
              </a:rPr>
              <a:t>x</a:t>
            </a:r>
            <a:r>
              <a:rPr lang="es-ES" i="1" dirty="0" smtClean="0">
                <a:latin typeface="Avenir Book"/>
                <a:cs typeface="Avenir Book"/>
              </a:rPr>
              <a:t> t</a:t>
            </a:r>
            <a:r>
              <a:rPr lang="es-ES" dirty="0" smtClean="0">
                <a:latin typeface="Avenir Book"/>
                <a:cs typeface="Avenir Book"/>
              </a:rPr>
              <a:t>, con </a:t>
            </a:r>
            <a:r>
              <a:rPr lang="es-ES" i="1" dirty="0" smtClean="0">
                <a:latin typeface="Avenir Book"/>
                <a:cs typeface="Avenir Book"/>
              </a:rPr>
              <a:t>t</a:t>
            </a:r>
            <a:r>
              <a:rPr lang="es-ES" dirty="0" smtClean="0">
                <a:latin typeface="Avenir Book"/>
                <a:cs typeface="Avenir Book"/>
              </a:rPr>
              <a:t> la iteración en curso (más rápido de calcular </a:t>
            </a:r>
            <a:r>
              <a:rPr lang="es-ES" dirty="0" err="1" smtClean="0">
                <a:latin typeface="Avenir Book"/>
                <a:cs typeface="Avenir Book"/>
              </a:rPr>
              <a:t>eigenpares</a:t>
            </a:r>
            <a:r>
              <a:rPr lang="es-ES" dirty="0" smtClean="0">
                <a:latin typeface="Avenir Book"/>
                <a:cs typeface="Avenir Book"/>
              </a:rPr>
              <a:t>)</a:t>
            </a:r>
          </a:p>
          <a:p>
            <a:pPr marL="457200" indent="-457200">
              <a:buAutoNum type="arabicParenR"/>
            </a:pPr>
            <a:endParaRPr lang="es-ES" dirty="0">
              <a:latin typeface="Avenir Book"/>
              <a:cs typeface="Avenir Book"/>
            </a:endParaRPr>
          </a:p>
          <a:p>
            <a:pPr marL="457200" indent="-457200">
              <a:buAutoNum type="arabicParenR"/>
            </a:pPr>
            <a:r>
              <a:rPr lang="es-ES" dirty="0" smtClean="0">
                <a:latin typeface="Avenir Book"/>
                <a:cs typeface="Avenir Book"/>
              </a:rPr>
              <a:t>Los </a:t>
            </a:r>
            <a:r>
              <a:rPr lang="es-ES" dirty="0" err="1" smtClean="0">
                <a:latin typeface="Avenir Book"/>
                <a:cs typeface="Avenir Book"/>
              </a:rPr>
              <a:t>eigenvalores</a:t>
            </a:r>
            <a:r>
              <a:rPr lang="es-ES" dirty="0" smtClean="0">
                <a:latin typeface="Avenir Book"/>
                <a:cs typeface="Avenir Book"/>
              </a:rPr>
              <a:t> de esta matriz </a:t>
            </a:r>
            <a:r>
              <a:rPr lang="es-ES" dirty="0" err="1" smtClean="0">
                <a:latin typeface="Avenir Book"/>
                <a:cs typeface="Avenir Book"/>
              </a:rPr>
              <a:t>tridiagonal</a:t>
            </a:r>
            <a:r>
              <a:rPr lang="es-ES" dirty="0" smtClean="0">
                <a:latin typeface="Avenir Book"/>
                <a:cs typeface="Avenir Book"/>
              </a:rPr>
              <a:t> se aproximan a los de la matriz original</a:t>
            </a:r>
          </a:p>
          <a:p>
            <a:pPr marL="457200" indent="-457200">
              <a:buAutoNum type="arabicParenR"/>
            </a:pPr>
            <a:endParaRPr lang="es-ES" dirty="0" smtClean="0">
              <a:latin typeface="Avenir Book"/>
              <a:cs typeface="Avenir Book"/>
            </a:endParaRPr>
          </a:p>
          <a:p>
            <a:pPr marL="457200" indent="-457200">
              <a:buAutoNum type="arabicParenR"/>
            </a:pPr>
            <a:r>
              <a:rPr lang="es-ES" dirty="0" smtClean="0">
                <a:latin typeface="Avenir Book"/>
                <a:cs typeface="Avenir Book"/>
              </a:rPr>
              <a:t>Es útil/rápido para calcular los primeros/últimos </a:t>
            </a:r>
            <a:r>
              <a:rPr lang="es-ES" dirty="0" err="1" smtClean="0">
                <a:latin typeface="Avenir Book"/>
                <a:cs typeface="Avenir Book"/>
              </a:rPr>
              <a:t>eigenvalores</a:t>
            </a:r>
            <a:endParaRPr lang="es-ES" dirty="0" smtClean="0">
              <a:latin typeface="Avenir Book"/>
              <a:cs typeface="Avenir Book"/>
            </a:endParaRPr>
          </a:p>
          <a:p>
            <a:endParaRPr lang="es-ES" dirty="0" smtClean="0">
              <a:latin typeface="Avenir Book"/>
              <a:cs typeface="Avenir Book"/>
            </a:endParaRPr>
          </a:p>
          <a:p>
            <a:endParaRPr lang="es-ES" dirty="0">
              <a:latin typeface="Avenir Book"/>
              <a:cs typeface="Avenir Book"/>
            </a:endParaRPr>
          </a:p>
          <a:p>
            <a:r>
              <a:rPr lang="es-ES" b="1" dirty="0" smtClean="0">
                <a:latin typeface="Avenir Book"/>
                <a:cs typeface="Avenir Book"/>
              </a:rPr>
              <a:t>Desventajas:</a:t>
            </a:r>
          </a:p>
          <a:p>
            <a:endParaRPr lang="es-ES" dirty="0" smtClean="0">
              <a:latin typeface="Avenir Book"/>
              <a:cs typeface="Avenir Book"/>
            </a:endParaRPr>
          </a:p>
          <a:p>
            <a:r>
              <a:rPr lang="es-ES" dirty="0" smtClean="0">
                <a:latin typeface="Avenir Book"/>
                <a:cs typeface="Avenir Book"/>
              </a:rPr>
              <a:t>1) Inestabilidad numérica (se tiene que </a:t>
            </a:r>
            <a:r>
              <a:rPr lang="es-ES" dirty="0" err="1" smtClean="0">
                <a:latin typeface="Avenir Book"/>
                <a:cs typeface="Avenir Book"/>
              </a:rPr>
              <a:t>reortogonalizar</a:t>
            </a:r>
            <a:r>
              <a:rPr lang="es-ES" dirty="0" smtClean="0">
                <a:latin typeface="Avenir Book"/>
                <a:cs typeface="Avenir Boo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10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4643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Para el método de Newton, se necesita calcular el valor de </a:t>
            </a:r>
            <a:r>
              <a:rPr lang="es-ES" sz="2200" i="1" dirty="0" smtClean="0">
                <a:latin typeface="Avenir Book"/>
                <a:cs typeface="Avenir Book"/>
              </a:rPr>
              <a:t>f‘(</a:t>
            </a:r>
            <a:r>
              <a:rPr lang="es-ES" sz="2200" i="1" dirty="0" err="1" smtClean="0">
                <a:latin typeface="Avenir Book"/>
                <a:cs typeface="Avenir Book"/>
              </a:rPr>
              <a:t>ρ</a:t>
            </a:r>
            <a:r>
              <a:rPr lang="es-ES" sz="2200" i="1" dirty="0" smtClean="0">
                <a:latin typeface="Avenir Book"/>
                <a:cs typeface="Avenir Book"/>
              </a:rPr>
              <a:t>) </a:t>
            </a:r>
            <a:r>
              <a:rPr lang="es-ES" sz="2200" dirty="0" smtClean="0">
                <a:latin typeface="Avenir Book"/>
                <a:cs typeface="Avenir Book"/>
              </a:rPr>
              <a:t>y el valor </a:t>
            </a:r>
            <a:r>
              <a:rPr lang="es-ES" sz="2200" dirty="0" smtClean="0">
                <a:latin typeface="Avenir Book"/>
                <a:cs typeface="Avenir Book"/>
              </a:rPr>
              <a:t>de</a:t>
            </a:r>
            <a:r>
              <a:rPr lang="es-ES" sz="2200" i="1" dirty="0" smtClean="0">
                <a:latin typeface="Avenir Book"/>
                <a:cs typeface="Avenir Book"/>
              </a:rPr>
              <a:t>ρ</a:t>
            </a:r>
            <a:r>
              <a:rPr lang="es-ES" sz="2200" i="1" baseline="-25000" dirty="0" smtClean="0">
                <a:latin typeface="Avenir Book"/>
                <a:cs typeface="Avenir Book"/>
              </a:rPr>
              <a:t>n</a:t>
            </a:r>
            <a:r>
              <a:rPr lang="es-ES" sz="2200" i="1" baseline="-25000" dirty="0" smtClean="0">
                <a:latin typeface="Avenir Book"/>
                <a:cs typeface="Avenir Book"/>
              </a:rPr>
              <a:t>+1 . </a:t>
            </a:r>
            <a:r>
              <a:rPr lang="es-ES" sz="2200" dirty="0" smtClean="0">
                <a:latin typeface="Avenir Book"/>
                <a:cs typeface="Avenir Book"/>
              </a:rPr>
              <a:t>De esta manera se podrá definir la iteración.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32646" y="1659756"/>
            <a:ext cx="834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Para calcular el paso de la iteración de Newton, se necesita encontrar la derivada de </a:t>
            </a:r>
            <a:r>
              <a:rPr lang="es-ES" i="1" dirty="0" smtClean="0">
                <a:latin typeface="Avenir Book"/>
                <a:cs typeface="Avenir Book"/>
              </a:rPr>
              <a:t>f</a:t>
            </a:r>
            <a:r>
              <a:rPr lang="es-ES" i="1" dirty="0">
                <a:latin typeface="Avenir Book"/>
                <a:cs typeface="Avenir Book"/>
              </a:rPr>
              <a:t>(</a:t>
            </a:r>
            <a:r>
              <a:rPr lang="es-ES" i="1" dirty="0" err="1">
                <a:latin typeface="Avenir Book"/>
                <a:cs typeface="Avenir Book"/>
              </a:rPr>
              <a:t>ρ</a:t>
            </a:r>
            <a:r>
              <a:rPr lang="es-ES" i="1" dirty="0" smtClean="0">
                <a:latin typeface="Avenir Book"/>
                <a:cs typeface="Avenir Book"/>
              </a:rPr>
              <a:t>), </a:t>
            </a:r>
            <a:r>
              <a:rPr lang="es-ES" dirty="0" smtClean="0">
                <a:latin typeface="Avenir Book"/>
                <a:cs typeface="Avenir Book"/>
              </a:rPr>
              <a:t>la que es igual a: 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6297" y="3156994"/>
            <a:ext cx="74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De esta manera, la iteración de Newton queda de la siguiente manera:</a:t>
            </a:r>
            <a:endParaRPr lang="es-ES" dirty="0">
              <a:latin typeface="Avenir Book"/>
              <a:cs typeface="Avenir Book"/>
            </a:endParaRPr>
          </a:p>
        </p:txBody>
      </p:sp>
      <p:pic>
        <p:nvPicPr>
          <p:cNvPr id="17" name="Imagen 16" descr="Captura de pantalla 2016-05-02 a las 1.46.38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40" y="4592542"/>
            <a:ext cx="4004759" cy="432000"/>
          </a:xfrm>
          <a:prstGeom prst="rect">
            <a:avLst/>
          </a:prstGeom>
        </p:spPr>
      </p:pic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2483133" y="2378372"/>
            <a:ext cx="4243206" cy="792000"/>
            <a:chOff x="2235200" y="2275309"/>
            <a:chExt cx="3471714" cy="648000"/>
          </a:xfrm>
        </p:grpSpPr>
        <p:pic>
          <p:nvPicPr>
            <p:cNvPr id="18" name="Imagen 17" descr="Captura de pantalla 2016-05-03 a las 5.27.06 p.m.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200" y="2275309"/>
              <a:ext cx="1983790" cy="648000"/>
            </a:xfrm>
            <a:prstGeom prst="rect">
              <a:avLst/>
            </a:prstGeom>
          </p:spPr>
        </p:pic>
        <p:pic>
          <p:nvPicPr>
            <p:cNvPr id="19" name="Imagen 18" descr="Captura de pantalla 2016-05-03 a las 5.27.25 p.m.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500" y="2411050"/>
              <a:ext cx="1452414" cy="360000"/>
            </a:xfrm>
            <a:prstGeom prst="rect">
              <a:avLst/>
            </a:prstGeom>
          </p:spPr>
        </p:pic>
      </p:grpSp>
      <p:pic>
        <p:nvPicPr>
          <p:cNvPr id="21" name="Imagen 20" descr="Captura de pantalla 2016-05-03 a las 5.28.23 p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505200"/>
            <a:ext cx="3201600" cy="828000"/>
          </a:xfrm>
          <a:prstGeom prst="rect">
            <a:avLst/>
          </a:prstGeom>
        </p:spPr>
      </p:pic>
      <p:grpSp>
        <p:nvGrpSpPr>
          <p:cNvPr id="2" name="Agrupar 1"/>
          <p:cNvGrpSpPr>
            <a:grpSpLocks noChangeAspect="1"/>
          </p:cNvGrpSpPr>
          <p:nvPr/>
        </p:nvGrpSpPr>
        <p:grpSpPr>
          <a:xfrm>
            <a:off x="1289050" y="4427072"/>
            <a:ext cx="2065998" cy="720000"/>
            <a:chOff x="1219203" y="4292600"/>
            <a:chExt cx="1756098" cy="612000"/>
          </a:xfrm>
        </p:grpSpPr>
        <p:pic>
          <p:nvPicPr>
            <p:cNvPr id="22" name="Imagen 21" descr="Captura de pantalla 2016-05-03 a las 5.29.07 p.m.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3" y="4406901"/>
              <a:ext cx="650525" cy="360000"/>
            </a:xfrm>
            <a:prstGeom prst="rect">
              <a:avLst/>
            </a:prstGeom>
          </p:spPr>
        </p:pic>
        <p:pic>
          <p:nvPicPr>
            <p:cNvPr id="23" name="Imagen 22" descr="Captura de pantalla 2016-05-03 a las 5.29.11 p.m.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2937" y="4292600"/>
              <a:ext cx="1032364" cy="612000"/>
            </a:xfrm>
            <a:prstGeom prst="rect">
              <a:avLst/>
            </a:prstGeom>
          </p:spPr>
        </p:pic>
      </p:grpSp>
      <p:sp>
        <p:nvSpPr>
          <p:cNvPr id="24" name="CuadroTexto 23"/>
          <p:cNvSpPr txBox="1"/>
          <p:nvPr/>
        </p:nvSpPr>
        <p:spPr>
          <a:xfrm>
            <a:off x="326297" y="5372928"/>
            <a:ext cx="694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Recapitulando, el método Newton </a:t>
            </a:r>
            <a:r>
              <a:rPr lang="es-ES" dirty="0" err="1" smtClean="0">
                <a:latin typeface="Avenir Book"/>
                <a:cs typeface="Avenir Book"/>
              </a:rPr>
              <a:t>Lanczos</a:t>
            </a:r>
            <a:r>
              <a:rPr lang="es-ES" dirty="0" smtClean="0">
                <a:latin typeface="Avenir Book"/>
                <a:cs typeface="Avenir Book"/>
              </a:rPr>
              <a:t> queda formulado por:</a:t>
            </a:r>
            <a:endParaRPr lang="es-E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71825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>
                <a:latin typeface="Avenir Book"/>
                <a:cs typeface="Avenir Book"/>
              </a:rPr>
              <a:t>Método Newton-</a:t>
            </a:r>
            <a:r>
              <a:rPr lang="es-ES" sz="2200" dirty="0" err="1" smtClean="0">
                <a:latin typeface="Avenir Book"/>
                <a:cs typeface="Avenir Book"/>
              </a:rPr>
              <a:t>Lanczos</a:t>
            </a:r>
            <a:endParaRPr lang="es-ES" sz="2200" dirty="0">
              <a:latin typeface="Avenir Book"/>
              <a:cs typeface="Avenir Book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2438400" y="2007304"/>
            <a:ext cx="4741335" cy="3600000"/>
            <a:chOff x="679450" y="2393950"/>
            <a:chExt cx="4741335" cy="3600000"/>
          </a:xfrm>
        </p:grpSpPr>
        <p:grpSp>
          <p:nvGrpSpPr>
            <p:cNvPr id="4" name="Agrupar 3"/>
            <p:cNvGrpSpPr/>
            <p:nvPr/>
          </p:nvGrpSpPr>
          <p:grpSpPr>
            <a:xfrm>
              <a:off x="679450" y="2393950"/>
              <a:ext cx="3902752" cy="3600000"/>
              <a:chOff x="558800" y="1873250"/>
              <a:chExt cx="3902752" cy="3600000"/>
            </a:xfrm>
          </p:grpSpPr>
          <p:pic>
            <p:nvPicPr>
              <p:cNvPr id="6" name="Imagen 5" descr="Captura de pantalla 2016-05-03 a las 5.19.13 p.m.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0" y="1873250"/>
                <a:ext cx="3902752" cy="3600000"/>
              </a:xfrm>
              <a:prstGeom prst="rect">
                <a:avLst/>
              </a:prstGeom>
            </p:spPr>
          </p:pic>
          <p:pic>
            <p:nvPicPr>
              <p:cNvPr id="7" name="Imagen 6" descr="Captura de pantalla 2016-05-03 a las 5.20.30 p.m.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4868" y="3794604"/>
                <a:ext cx="101600" cy="184728"/>
              </a:xfrm>
              <a:prstGeom prst="rect">
                <a:avLst/>
              </a:prstGeom>
            </p:spPr>
          </p:pic>
        </p:grpSp>
        <p:pic>
          <p:nvPicPr>
            <p:cNvPr id="5" name="Imagen 4" descr="Captura de pantalla 2016-05-03 a las 5.20.02 p.m.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118" y="4253738"/>
              <a:ext cx="3513667" cy="265344"/>
            </a:xfrm>
            <a:prstGeom prst="rect">
              <a:avLst/>
            </a:prstGeom>
          </p:spPr>
        </p:pic>
      </p:grpSp>
      <p:pic>
        <p:nvPicPr>
          <p:cNvPr id="9" name="Imagen 8" descr="Captura de pantalla 2016-09-08 a las 8.33.32 p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2613984"/>
            <a:ext cx="33655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Avenir Book"/>
                <a:cs typeface="Avenir Book"/>
              </a:rPr>
              <a:t>Contenido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2200" dirty="0" smtClean="0">
                <a:latin typeface="Avenir Book"/>
                <a:cs typeface="Avenir Book"/>
              </a:rPr>
              <a:t>Planteamiento del problema</a:t>
            </a:r>
          </a:p>
          <a:p>
            <a:pPr lvl="1">
              <a:buFontTx/>
              <a:buChar char="-"/>
            </a:pPr>
            <a:r>
              <a:rPr lang="es-ES" sz="1800" dirty="0" smtClean="0">
                <a:latin typeface="Avenir Book"/>
                <a:cs typeface="Avenir Book"/>
              </a:rPr>
              <a:t>Análisis Discriminante Lineal de Fisher (ADLF)</a:t>
            </a:r>
          </a:p>
          <a:p>
            <a:pPr lvl="1">
              <a:buFontTx/>
              <a:buChar char="-"/>
            </a:pPr>
            <a:r>
              <a:rPr lang="es-ES" sz="1800" dirty="0" smtClean="0">
                <a:latin typeface="Avenir Book"/>
                <a:cs typeface="Avenir Book"/>
              </a:rPr>
              <a:t>Cociente de trazas </a:t>
            </a:r>
          </a:p>
          <a:p>
            <a:pPr lvl="1">
              <a:buFontTx/>
              <a:buChar char="-"/>
            </a:pPr>
            <a:endParaRPr lang="es-ES" sz="1800" dirty="0" smtClean="0">
              <a:latin typeface="Avenir Book"/>
              <a:cs typeface="Avenir Book"/>
            </a:endParaRPr>
          </a:p>
          <a:p>
            <a:pPr>
              <a:buFontTx/>
              <a:buChar char="-"/>
            </a:pPr>
            <a:r>
              <a:rPr lang="es-ES" sz="2200" dirty="0" smtClean="0">
                <a:latin typeface="Avenir Book"/>
                <a:cs typeface="Avenir Book"/>
              </a:rPr>
              <a:t>Propuesta de solución</a:t>
            </a:r>
          </a:p>
          <a:p>
            <a:pPr lvl="1">
              <a:buFontTx/>
              <a:buChar char="-"/>
            </a:pPr>
            <a:r>
              <a:rPr lang="es-ES" sz="1800" dirty="0" smtClean="0">
                <a:latin typeface="Avenir Book"/>
                <a:cs typeface="Avenir Book"/>
              </a:rPr>
              <a:t>El ADLF como un problema escalar</a:t>
            </a:r>
          </a:p>
          <a:p>
            <a:pPr lvl="1">
              <a:buFontTx/>
              <a:buChar char="-"/>
            </a:pPr>
            <a:r>
              <a:rPr lang="es-ES" sz="1800" dirty="0" smtClean="0">
                <a:latin typeface="Avenir Book"/>
                <a:cs typeface="Avenir Book"/>
              </a:rPr>
              <a:t>Método Newton-</a:t>
            </a:r>
            <a:r>
              <a:rPr lang="es-ES" sz="1800" dirty="0" err="1" smtClean="0">
                <a:latin typeface="Avenir Book"/>
                <a:cs typeface="Avenir Book"/>
              </a:rPr>
              <a:t>Lanczos</a:t>
            </a:r>
            <a:endParaRPr lang="es-ES" sz="1800" dirty="0" smtClean="0">
              <a:latin typeface="Avenir Book"/>
              <a:cs typeface="Avenir Book"/>
            </a:endParaRPr>
          </a:p>
          <a:p>
            <a:pPr lvl="1">
              <a:buFontTx/>
              <a:buChar char="-"/>
            </a:pPr>
            <a:endParaRPr lang="es-ES" sz="1800" dirty="0" smtClean="0">
              <a:latin typeface="Avenir Book"/>
              <a:cs typeface="Avenir Book"/>
            </a:endParaRPr>
          </a:p>
          <a:p>
            <a:pPr>
              <a:buFontTx/>
              <a:buChar char="-"/>
            </a:pPr>
            <a:r>
              <a:rPr lang="es-ES" sz="2200" dirty="0" smtClean="0">
                <a:latin typeface="Avenir Book"/>
                <a:cs typeface="Avenir Book"/>
              </a:rPr>
              <a:t>Experimentos numéricos</a:t>
            </a:r>
          </a:p>
          <a:p>
            <a:pPr lvl="1">
              <a:buFontTx/>
              <a:buChar char="-"/>
            </a:pPr>
            <a:r>
              <a:rPr lang="es-ES" sz="1800" dirty="0" smtClean="0">
                <a:latin typeface="Avenir Book"/>
                <a:cs typeface="Avenir Book"/>
              </a:rPr>
              <a:t>Base </a:t>
            </a:r>
            <a:r>
              <a:rPr lang="es-ES" sz="1800" dirty="0" err="1" smtClean="0">
                <a:latin typeface="Avenir Book"/>
                <a:cs typeface="Avenir Book"/>
              </a:rPr>
              <a:t>State</a:t>
            </a:r>
            <a:r>
              <a:rPr lang="es-ES" sz="1800" dirty="0" smtClean="0">
                <a:latin typeface="Avenir Book"/>
                <a:cs typeface="Avenir Book"/>
              </a:rPr>
              <a:t> </a:t>
            </a:r>
            <a:r>
              <a:rPr lang="es-ES" sz="1800" dirty="0" err="1" smtClean="0">
                <a:latin typeface="Avenir Book"/>
                <a:cs typeface="Avenir Book"/>
              </a:rPr>
              <a:t>Farm</a:t>
            </a:r>
            <a:endParaRPr lang="es-ES" sz="1800" dirty="0" smtClean="0">
              <a:latin typeface="Avenir Book"/>
              <a:cs typeface="Avenir Book"/>
            </a:endParaRPr>
          </a:p>
          <a:p>
            <a:pPr lvl="1">
              <a:buFontTx/>
              <a:buChar char="-"/>
            </a:pPr>
            <a:r>
              <a:rPr lang="es-ES" sz="1800" dirty="0" smtClean="0">
                <a:latin typeface="Avenir Book"/>
                <a:cs typeface="Avenir Book"/>
              </a:rPr>
              <a:t>Base </a:t>
            </a:r>
            <a:r>
              <a:rPr lang="es-ES" sz="1800" dirty="0" smtClean="0">
                <a:latin typeface="Avenir Book"/>
                <a:cs typeface="Avenir Book"/>
              </a:rPr>
              <a:t>Otto </a:t>
            </a:r>
            <a:r>
              <a:rPr lang="es-ES" sz="1800" dirty="0" err="1">
                <a:latin typeface="Avenir Book"/>
                <a:cs typeface="Avenir Book"/>
              </a:rPr>
              <a:t>g</a:t>
            </a:r>
            <a:r>
              <a:rPr lang="es-ES" sz="1800" dirty="0" err="1" smtClean="0">
                <a:latin typeface="Avenir Book"/>
                <a:cs typeface="Avenir Book"/>
              </a:rPr>
              <a:t>roup</a:t>
            </a:r>
            <a:endParaRPr lang="es-ES" sz="1800" dirty="0" smtClean="0">
              <a:latin typeface="Avenir Book"/>
              <a:cs typeface="Avenir Book"/>
            </a:endParaRPr>
          </a:p>
          <a:p>
            <a:pPr lvl="1">
              <a:buFontTx/>
              <a:buChar char="-"/>
            </a:pPr>
            <a:endParaRPr lang="es-ES" dirty="0" smtClean="0">
              <a:latin typeface="Avenir Book"/>
              <a:cs typeface="Avenir Book"/>
            </a:endParaRPr>
          </a:p>
          <a:p>
            <a:pPr>
              <a:buFontTx/>
              <a:buChar char="-"/>
            </a:pPr>
            <a:r>
              <a:rPr lang="es-ES" sz="2200" dirty="0" smtClean="0">
                <a:latin typeface="Avenir Book"/>
                <a:cs typeface="Avenir Book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95366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281422" cy="1752600"/>
          </a:xfrm>
        </p:spPr>
        <p:txBody>
          <a:bodyPr>
            <a:normAutofit/>
          </a:bodyPr>
          <a:lstStyle/>
          <a:p>
            <a:pPr lvl="1" algn="l">
              <a:buFontTx/>
              <a:buChar char="-"/>
            </a:pPr>
            <a:r>
              <a:rPr lang="es-ES" dirty="0" smtClean="0">
                <a:latin typeface="Avenir Book"/>
                <a:cs typeface="Avenir Book"/>
              </a:rPr>
              <a:t>Base </a:t>
            </a:r>
            <a:r>
              <a:rPr lang="es-ES" dirty="0" err="1" smtClean="0">
                <a:latin typeface="Avenir Book"/>
                <a:cs typeface="Avenir Book"/>
              </a:rPr>
              <a:t>State</a:t>
            </a:r>
            <a:r>
              <a:rPr lang="es-ES" dirty="0" smtClean="0">
                <a:latin typeface="Avenir Book"/>
                <a:cs typeface="Avenir Book"/>
              </a:rPr>
              <a:t> </a:t>
            </a:r>
            <a:r>
              <a:rPr lang="es-ES" dirty="0" err="1" smtClean="0">
                <a:latin typeface="Avenir Book"/>
                <a:cs typeface="Avenir Book"/>
              </a:rPr>
              <a:t>Farm</a:t>
            </a:r>
            <a:endParaRPr lang="es-ES" dirty="0" smtClean="0">
              <a:latin typeface="Avenir Book"/>
              <a:cs typeface="Avenir Book"/>
            </a:endParaRPr>
          </a:p>
          <a:p>
            <a:pPr lvl="1" algn="l">
              <a:buFontTx/>
              <a:buChar char="-"/>
            </a:pPr>
            <a:r>
              <a:rPr lang="es-ES" dirty="0" smtClean="0">
                <a:latin typeface="Avenir Book"/>
                <a:cs typeface="Avenir Book"/>
              </a:rPr>
              <a:t>Base </a:t>
            </a:r>
            <a:r>
              <a:rPr lang="es-ES" dirty="0" smtClean="0">
                <a:latin typeface="Avenir Book"/>
                <a:cs typeface="Avenir Book"/>
              </a:rPr>
              <a:t>Otto </a:t>
            </a:r>
            <a:r>
              <a:rPr lang="es-ES" dirty="0" err="1" smtClean="0">
                <a:latin typeface="Avenir Book"/>
                <a:cs typeface="Avenir Book"/>
              </a:rPr>
              <a:t>group</a:t>
            </a:r>
            <a:endParaRPr lang="es-ES" dirty="0">
              <a:latin typeface="Avenir Book"/>
              <a:cs typeface="Avenir Book"/>
            </a:endParaRPr>
          </a:p>
          <a:p>
            <a:pPr lvl="1" algn="l">
              <a:buFontTx/>
              <a:buChar char="-"/>
            </a:pPr>
            <a:r>
              <a:rPr lang="es-ES" dirty="0" smtClean="0">
                <a:latin typeface="Avenir Book"/>
                <a:cs typeface="Avenir Book"/>
              </a:rPr>
              <a:t>Conclusiones</a:t>
            </a:r>
          </a:p>
          <a:p>
            <a:pPr lvl="1" algn="l"/>
            <a:endParaRPr lang="es-ES" dirty="0">
              <a:latin typeface="Avenir Book"/>
              <a:cs typeface="Avenir Book"/>
            </a:endParaRPr>
          </a:p>
          <a:p>
            <a:endParaRPr lang="es-ES" dirty="0">
              <a:latin typeface="Avenir Book"/>
              <a:cs typeface="Avenir Book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800" dirty="0" smtClean="0">
                <a:latin typeface="Avenir Book"/>
                <a:cs typeface="Avenir Book"/>
              </a:rPr>
              <a:t>Experimentos numéricos</a:t>
            </a:r>
            <a:endParaRPr lang="es-ES" sz="38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6428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Se utilizaron las bases de </a:t>
            </a:r>
            <a:r>
              <a:rPr lang="es-ES" sz="2200" dirty="0" err="1" smtClean="0">
                <a:latin typeface="Avenir Book"/>
                <a:cs typeface="Avenir Book"/>
              </a:rPr>
              <a:t>State</a:t>
            </a:r>
            <a:r>
              <a:rPr lang="es-ES" sz="2200" dirty="0" smtClean="0">
                <a:latin typeface="Avenir Book"/>
                <a:cs typeface="Avenir Book"/>
              </a:rPr>
              <a:t> </a:t>
            </a:r>
            <a:r>
              <a:rPr lang="es-ES" sz="2200" dirty="0" err="1" smtClean="0">
                <a:latin typeface="Avenir Book"/>
                <a:cs typeface="Avenir Book"/>
              </a:rPr>
              <a:t>Farm</a:t>
            </a:r>
            <a:r>
              <a:rPr lang="es-ES" sz="2200" dirty="0" smtClean="0">
                <a:latin typeface="Avenir Book"/>
                <a:cs typeface="Avenir Book"/>
              </a:rPr>
              <a:t> y Otto </a:t>
            </a:r>
            <a:r>
              <a:rPr lang="es-ES" sz="2200" dirty="0" err="1" smtClean="0">
                <a:latin typeface="Avenir Book"/>
                <a:cs typeface="Avenir Book"/>
              </a:rPr>
              <a:t>Group</a:t>
            </a:r>
            <a:r>
              <a:rPr lang="es-ES" sz="2200" dirty="0" smtClean="0">
                <a:latin typeface="Avenir Book"/>
                <a:cs typeface="Avenir Book"/>
              </a:rPr>
              <a:t> y se comparó con otros dos clasificadores lineales. RLM y ADLF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7200" y="1591120"/>
            <a:ext cx="83789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700" dirty="0" smtClean="0">
                <a:latin typeface="Avenir Book"/>
                <a:cs typeface="Avenir Book"/>
              </a:rPr>
              <a:t>Se utilizaron las bases de “</a:t>
            </a:r>
            <a:r>
              <a:rPr lang="es-ES" sz="1700" dirty="0" err="1" smtClean="0">
                <a:latin typeface="Avenir Book"/>
                <a:cs typeface="Avenir Book"/>
              </a:rPr>
              <a:t>State</a:t>
            </a:r>
            <a:r>
              <a:rPr lang="es-ES" sz="1700" dirty="0" smtClean="0">
                <a:latin typeface="Avenir Book"/>
                <a:cs typeface="Avenir Book"/>
              </a:rPr>
              <a:t> </a:t>
            </a:r>
            <a:r>
              <a:rPr lang="es-ES" sz="1700" dirty="0" err="1" smtClean="0">
                <a:latin typeface="Avenir Book"/>
                <a:cs typeface="Avenir Book"/>
              </a:rPr>
              <a:t>Farm</a:t>
            </a:r>
            <a:r>
              <a:rPr lang="es-ES" sz="1700" dirty="0" smtClean="0">
                <a:latin typeface="Avenir Book"/>
                <a:cs typeface="Avenir Book"/>
              </a:rPr>
              <a:t>” y “Otto </a:t>
            </a:r>
            <a:r>
              <a:rPr lang="es-ES" sz="1700" dirty="0" err="1" smtClean="0">
                <a:latin typeface="Avenir Book"/>
                <a:cs typeface="Avenir Book"/>
              </a:rPr>
              <a:t>group</a:t>
            </a:r>
            <a:r>
              <a:rPr lang="es-ES" sz="1700" dirty="0" smtClean="0">
                <a:latin typeface="Avenir Book"/>
                <a:cs typeface="Avenir Book"/>
              </a:rPr>
              <a:t>”. La primera consiste en fotografías de conductores distraídos, mientras que la segunda contiene la descripción de artículos con el objetivo de clasificarlos en distintas categorías.</a:t>
            </a:r>
            <a:r>
              <a:rPr lang="es-ES" sz="1700" dirty="0">
                <a:latin typeface="Avenir Book"/>
                <a:cs typeface="Avenir Book"/>
              </a:rPr>
              <a:t> </a:t>
            </a:r>
            <a:r>
              <a:rPr lang="es-ES" sz="1700" dirty="0" smtClean="0">
                <a:latin typeface="Avenir Book"/>
                <a:cs typeface="Avenir Book"/>
              </a:rPr>
              <a:t>Los métodos con los que se compara son la Regresión Logística </a:t>
            </a:r>
            <a:r>
              <a:rPr lang="es-ES" sz="1700" dirty="0" err="1" smtClean="0">
                <a:latin typeface="Avenir Book"/>
                <a:cs typeface="Avenir Book"/>
              </a:rPr>
              <a:t>Multinomial</a:t>
            </a:r>
            <a:r>
              <a:rPr lang="es-ES" sz="1700" dirty="0" smtClean="0">
                <a:latin typeface="Avenir Book"/>
                <a:cs typeface="Avenir Book"/>
              </a:rPr>
              <a:t> y el Análisis Discriminante </a:t>
            </a:r>
            <a:r>
              <a:rPr lang="es-ES" sz="1700" dirty="0" smtClean="0">
                <a:latin typeface="Avenir Book"/>
                <a:cs typeface="Avenir Book"/>
              </a:rPr>
              <a:t>Lineal.</a:t>
            </a:r>
            <a:endParaRPr lang="es-ES" sz="1700" dirty="0" smtClean="0">
              <a:latin typeface="Avenir Book"/>
              <a:cs typeface="Avenir Book"/>
            </a:endParaRPr>
          </a:p>
          <a:p>
            <a:pPr algn="just"/>
            <a:endParaRPr lang="es-ES" sz="1700" dirty="0">
              <a:latin typeface="Avenir Book"/>
              <a:cs typeface="Avenir Book"/>
            </a:endParaRPr>
          </a:p>
          <a:p>
            <a:pPr algn="just"/>
            <a:r>
              <a:rPr lang="es-ES" sz="1700" dirty="0">
                <a:latin typeface="Avenir Book"/>
                <a:cs typeface="Avenir Book"/>
              </a:rPr>
              <a:t>El lenguaje de programación utilizado fue R </a:t>
            </a:r>
            <a:r>
              <a:rPr lang="es-ES" sz="1700" dirty="0" smtClean="0">
                <a:latin typeface="Avenir Book"/>
                <a:cs typeface="Avenir Book"/>
              </a:rPr>
              <a:t>3.2.2 </a:t>
            </a:r>
            <a:r>
              <a:rPr lang="es-ES" sz="1700" dirty="0" err="1" smtClean="0">
                <a:latin typeface="Avenir Book"/>
                <a:cs typeface="Avenir Book"/>
              </a:rPr>
              <a:t>Fire</a:t>
            </a:r>
            <a:r>
              <a:rPr lang="es-ES" sz="1700" dirty="0" smtClean="0">
                <a:latin typeface="Avenir Book"/>
                <a:cs typeface="Avenir Book"/>
              </a:rPr>
              <a:t> Safety. La máquina empleada fue una </a:t>
            </a:r>
            <a:r>
              <a:rPr lang="es-ES" sz="1700" dirty="0" err="1" smtClean="0">
                <a:latin typeface="Avenir Book"/>
                <a:cs typeface="Avenir Book"/>
              </a:rPr>
              <a:t>iMac</a:t>
            </a:r>
            <a:r>
              <a:rPr lang="es-ES" sz="1700" dirty="0" smtClean="0">
                <a:latin typeface="Avenir Book"/>
                <a:cs typeface="Avenir Book"/>
              </a:rPr>
              <a:t> 3.2 </a:t>
            </a:r>
            <a:r>
              <a:rPr lang="es-ES" sz="1700" dirty="0" err="1" smtClean="0">
                <a:latin typeface="Avenir Book"/>
                <a:cs typeface="Avenir Book"/>
              </a:rPr>
              <a:t>Ghz</a:t>
            </a:r>
            <a:r>
              <a:rPr lang="es-ES" sz="1700" dirty="0" smtClean="0">
                <a:latin typeface="Avenir Book"/>
                <a:cs typeface="Avenir Book"/>
              </a:rPr>
              <a:t> Intel </a:t>
            </a:r>
            <a:r>
              <a:rPr lang="es-ES" sz="1700" dirty="0" err="1" smtClean="0">
                <a:latin typeface="Avenir Book"/>
                <a:cs typeface="Avenir Book"/>
              </a:rPr>
              <a:t>Core</a:t>
            </a:r>
            <a:r>
              <a:rPr lang="es-ES" sz="1700" dirty="0" smtClean="0">
                <a:latin typeface="Avenir Book"/>
                <a:cs typeface="Avenir Book"/>
              </a:rPr>
              <a:t> i3 con 12 Gb de memoria. </a:t>
            </a:r>
            <a:endParaRPr lang="es-ES" sz="1700" dirty="0">
              <a:latin typeface="Avenir Book"/>
              <a:cs typeface="Avenir Book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860080" y="6055910"/>
            <a:ext cx="130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546D7A"/>
                </a:solidFill>
              </a:rPr>
              <a:t>State</a:t>
            </a:r>
            <a:r>
              <a:rPr lang="es-ES" dirty="0" smtClean="0">
                <a:solidFill>
                  <a:srgbClr val="546D7A"/>
                </a:solidFill>
              </a:rPr>
              <a:t> </a:t>
            </a:r>
            <a:r>
              <a:rPr lang="es-ES" dirty="0" err="1" smtClean="0">
                <a:solidFill>
                  <a:srgbClr val="546D7A"/>
                </a:solidFill>
              </a:rPr>
              <a:t>Farm</a:t>
            </a:r>
            <a:endParaRPr lang="es-ES" dirty="0">
              <a:solidFill>
                <a:srgbClr val="546D7A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169082" y="6054348"/>
            <a:ext cx="13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Otto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Group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n 1" descr="Captura de pantalla 2016-09-07 a las 10.33.57 p.m.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" y="3839835"/>
            <a:ext cx="3600000" cy="2160000"/>
          </a:xfrm>
          <a:prstGeom prst="rect">
            <a:avLst/>
          </a:prstGeom>
        </p:spPr>
      </p:pic>
      <p:pic>
        <p:nvPicPr>
          <p:cNvPr id="9" name="Imagen 8" descr="Captura de pantalla 2016-09-07 a las 10.34.13 p.m.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3789035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5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63651" y="228600"/>
            <a:ext cx="8931149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Antes de probar el modelo, se realizó una reducción dimensional de los datos y se construyeron los conjuntos de prueba y entrenamiento. 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1751" y="1670110"/>
            <a:ext cx="867970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latin typeface="Avenir Book"/>
                <a:cs typeface="Avenir Book"/>
              </a:rPr>
              <a:t>Se definieron los </a:t>
            </a:r>
            <a:r>
              <a:rPr lang="es-ES_tradnl" dirty="0">
                <a:latin typeface="Avenir Book"/>
                <a:cs typeface="Avenir Book"/>
              </a:rPr>
              <a:t>tamaños del conjunto de entrenamiento y </a:t>
            </a:r>
            <a:r>
              <a:rPr lang="es-ES_tradnl" dirty="0" smtClean="0">
                <a:latin typeface="Avenir Book"/>
                <a:cs typeface="Avenir Book"/>
              </a:rPr>
              <a:t>prueba</a:t>
            </a:r>
            <a:r>
              <a:rPr lang="es-ES_tradnl" dirty="0">
                <a:latin typeface="Avenir Book"/>
                <a:cs typeface="Avenir Book"/>
              </a:rPr>
              <a:t>:</a:t>
            </a:r>
            <a:endParaRPr lang="es-ES_tradnl" dirty="0" smtClean="0">
              <a:latin typeface="Avenir Book"/>
              <a:cs typeface="Avenir Book"/>
            </a:endParaRPr>
          </a:p>
          <a:p>
            <a:endParaRPr lang="es-ES_tradnl" sz="1600" dirty="0"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Entrenamiento de </a:t>
            </a:r>
            <a:r>
              <a:rPr lang="es-ES_tradnl" sz="1600" dirty="0" err="1" smtClean="0">
                <a:solidFill>
                  <a:srgbClr val="546D7A"/>
                </a:solidFill>
                <a:latin typeface="Avenir Book"/>
                <a:cs typeface="Avenir Book"/>
              </a:rPr>
              <a:t>State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 </a:t>
            </a:r>
            <a:r>
              <a:rPr lang="es-ES_tradnl" sz="1600" dirty="0" err="1" smtClean="0">
                <a:solidFill>
                  <a:srgbClr val="546D7A"/>
                </a:solidFill>
                <a:latin typeface="Avenir Book"/>
                <a:cs typeface="Avenir Book"/>
              </a:rPr>
              <a:t>Farm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 ocupó 12,000 fotografías. 63.2% </a:t>
            </a:r>
            <a:r>
              <a:rPr lang="es-ES_tradnl" sz="1600" dirty="0">
                <a:solidFill>
                  <a:srgbClr val="546D7A"/>
                </a:solidFill>
                <a:latin typeface="Avenir Book"/>
                <a:cs typeface="Avenir Book"/>
              </a:rPr>
              <a:t>del 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total</a:t>
            </a:r>
          </a:p>
          <a:p>
            <a:pPr marL="342900" indent="-342900">
              <a:buFont typeface="Arial"/>
              <a:buChar char="•"/>
            </a:pP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Entrenamiento de Otto </a:t>
            </a:r>
            <a:r>
              <a:rPr lang="es-ES_tradnl" sz="1600" dirty="0" err="1" smtClean="0">
                <a:solidFill>
                  <a:srgbClr val="546D7A"/>
                </a:solidFill>
                <a:latin typeface="Avenir Book"/>
                <a:cs typeface="Avenir Book"/>
              </a:rPr>
              <a:t>Group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 ocupó 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9,500 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datos. 50% </a:t>
            </a:r>
            <a:r>
              <a:rPr lang="es-ES_tradnl" sz="1600" dirty="0">
                <a:solidFill>
                  <a:srgbClr val="546D7A"/>
                </a:solidFill>
                <a:latin typeface="Avenir Book"/>
                <a:cs typeface="Avenir Book"/>
              </a:rPr>
              <a:t>del 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total</a:t>
            </a:r>
          </a:p>
          <a:p>
            <a:pPr marL="342900" indent="-342900">
              <a:buFont typeface="Arial"/>
              <a:buChar char="•"/>
            </a:pPr>
            <a:r>
              <a:rPr lang="es-ES_tradnl" sz="1600" dirty="0">
                <a:solidFill>
                  <a:srgbClr val="546D7A"/>
                </a:solidFill>
                <a:latin typeface="Avenir Book"/>
                <a:cs typeface="Avenir Book"/>
              </a:rPr>
              <a:t>E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l </a:t>
            </a:r>
            <a:r>
              <a:rPr lang="es-ES_tradnl" sz="1600" dirty="0">
                <a:solidFill>
                  <a:srgbClr val="546D7A"/>
                </a:solidFill>
                <a:latin typeface="Avenir Book"/>
                <a:cs typeface="Avenir Book"/>
              </a:rPr>
              <a:t>resto de los datos se 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ocupó </a:t>
            </a:r>
            <a:r>
              <a:rPr lang="es-ES_tradnl" sz="1600" dirty="0">
                <a:solidFill>
                  <a:srgbClr val="546D7A"/>
                </a:solidFill>
                <a:latin typeface="Avenir Book"/>
                <a:cs typeface="Avenir Book"/>
              </a:rPr>
              <a:t>en 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los conjuntos </a:t>
            </a:r>
            <a:r>
              <a:rPr lang="es-ES_tradnl" sz="1600" dirty="0">
                <a:solidFill>
                  <a:srgbClr val="546D7A"/>
                </a:solidFill>
                <a:latin typeface="Avenir Book"/>
                <a:cs typeface="Avenir Book"/>
              </a:rPr>
              <a:t>de prueba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s-ES_tradnl" sz="1700" dirty="0" smtClean="0">
              <a:solidFill>
                <a:srgbClr val="546D7A"/>
              </a:solidFill>
              <a:latin typeface="Avenir Book"/>
              <a:cs typeface="Avenir Book"/>
            </a:endParaRPr>
          </a:p>
          <a:p>
            <a:endParaRPr lang="es-ES_tradnl" sz="1700" dirty="0">
              <a:solidFill>
                <a:srgbClr val="546D7A"/>
              </a:solidFill>
              <a:latin typeface="Avenir Book"/>
              <a:cs typeface="Avenir Book"/>
            </a:endParaRPr>
          </a:p>
          <a:p>
            <a:r>
              <a:rPr lang="es-ES_tradnl" dirty="0" smtClean="0">
                <a:latin typeface="Avenir Book"/>
                <a:cs typeface="Avenir Book"/>
              </a:rPr>
              <a:t>Cada imagen se convirtió en un vector de dimensión asociada al número de pixeles. (Problema de </a:t>
            </a:r>
            <a:r>
              <a:rPr lang="es-ES_tradnl" dirty="0" err="1" smtClean="0">
                <a:latin typeface="Avenir Book"/>
                <a:cs typeface="Avenir Book"/>
              </a:rPr>
              <a:t>dimensionalidad</a:t>
            </a:r>
            <a:r>
              <a:rPr lang="es-ES_tradnl" dirty="0" smtClean="0">
                <a:latin typeface="Avenir Book"/>
                <a:cs typeface="Avenir Book"/>
              </a:rPr>
              <a:t>):</a:t>
            </a:r>
          </a:p>
          <a:p>
            <a:endParaRPr lang="es-ES_tradnl" sz="1600" dirty="0" smtClean="0"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Se tomaron las primeras componentes principales del conjunto de entrenamiento y se proyectó sobre ellas el conjunto de prueba.</a:t>
            </a:r>
            <a:endParaRPr lang="es-ES_tradnl" sz="1600" dirty="0">
              <a:solidFill>
                <a:srgbClr val="546D7A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Para </a:t>
            </a:r>
            <a:r>
              <a:rPr lang="es-ES_tradnl" sz="1600" dirty="0" err="1" smtClean="0">
                <a:solidFill>
                  <a:srgbClr val="546D7A"/>
                </a:solidFill>
                <a:latin typeface="Avenir Book"/>
                <a:cs typeface="Avenir Book"/>
              </a:rPr>
              <a:t>State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 </a:t>
            </a:r>
            <a:r>
              <a:rPr lang="es-ES_tradnl" sz="1600" dirty="0" err="1" smtClean="0">
                <a:solidFill>
                  <a:srgbClr val="546D7A"/>
                </a:solidFill>
                <a:latin typeface="Avenir Book"/>
                <a:cs typeface="Avenir Book"/>
              </a:rPr>
              <a:t>Farm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 se tomaron 400 de 3072 componentes (95%)</a:t>
            </a:r>
          </a:p>
          <a:p>
            <a:pPr marL="342900" indent="-342900">
              <a:buFont typeface="Arial"/>
              <a:buChar char="•"/>
            </a:pP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Para Otto </a:t>
            </a:r>
            <a:r>
              <a:rPr lang="es-ES_tradnl" sz="1600" dirty="0" err="1" smtClean="0">
                <a:solidFill>
                  <a:srgbClr val="546D7A"/>
                </a:solidFill>
                <a:latin typeface="Avenir Book"/>
                <a:cs typeface="Avenir Book"/>
              </a:rPr>
              <a:t>Group</a:t>
            </a:r>
            <a:r>
              <a:rPr lang="es-ES_tradnl" sz="1600" dirty="0" smtClean="0">
                <a:solidFill>
                  <a:srgbClr val="546D7A"/>
                </a:solidFill>
                <a:latin typeface="Avenir Book"/>
                <a:cs typeface="Avenir Book"/>
              </a:rPr>
              <a:t> se tomaron las 93 variables</a:t>
            </a:r>
          </a:p>
        </p:txBody>
      </p:sp>
    </p:spTree>
    <p:extLst>
      <p:ext uri="{BB962C8B-B14F-4D97-AF65-F5344CB8AC3E}">
        <p14:creationId xmlns:p14="http://schemas.microsoft.com/office/powerpoint/2010/main" val="209626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>
                <a:latin typeface="Avenir Book"/>
                <a:cs typeface="Avenir Book"/>
              </a:rPr>
              <a:t>Criterios para la comparación con otros métodos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1752" y="1593850"/>
            <a:ext cx="85344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venir Book"/>
                <a:cs typeface="Avenir Book"/>
              </a:rPr>
              <a:t>Para </a:t>
            </a:r>
            <a:r>
              <a:rPr lang="es-ES" dirty="0" err="1" smtClean="0">
                <a:latin typeface="Avenir Book"/>
                <a:cs typeface="Avenir Book"/>
              </a:rPr>
              <a:t>State</a:t>
            </a:r>
            <a:r>
              <a:rPr lang="es-ES" dirty="0" smtClean="0">
                <a:latin typeface="Avenir Book"/>
                <a:cs typeface="Avenir Book"/>
              </a:rPr>
              <a:t> </a:t>
            </a:r>
            <a:r>
              <a:rPr lang="es-ES" dirty="0" err="1" smtClean="0">
                <a:latin typeface="Avenir Book"/>
                <a:cs typeface="Avenir Book"/>
              </a:rPr>
              <a:t>Farm</a:t>
            </a:r>
            <a:r>
              <a:rPr lang="es-ES" dirty="0" smtClean="0">
                <a:latin typeface="Avenir Book"/>
                <a:cs typeface="Avenir Book"/>
              </a:rPr>
              <a:t> las dimensiones a considerar son k = </a:t>
            </a:r>
            <a:r>
              <a:rPr lang="is-IS" dirty="0">
                <a:latin typeface="Avenir Book"/>
                <a:cs typeface="Avenir Book"/>
              </a:rPr>
              <a:t> 20, 25, 30, 35, 40, </a:t>
            </a:r>
            <a:r>
              <a:rPr lang="is-IS" dirty="0" smtClean="0">
                <a:latin typeface="Avenir Book"/>
                <a:cs typeface="Avenir Book"/>
              </a:rPr>
              <a:t>45, 50</a:t>
            </a:r>
            <a:r>
              <a:rPr lang="is-IS" dirty="0">
                <a:latin typeface="Avenir Book"/>
                <a:cs typeface="Avenir Book"/>
              </a:rPr>
              <a:t>, </a:t>
            </a:r>
            <a:r>
              <a:rPr lang="is-IS" dirty="0" smtClean="0">
                <a:latin typeface="Avenir Book"/>
                <a:cs typeface="Avenir Book"/>
              </a:rPr>
              <a:t>55, </a:t>
            </a:r>
            <a:r>
              <a:rPr lang="is-IS" dirty="0" smtClean="0">
                <a:latin typeface="Avenir Book"/>
                <a:cs typeface="Avenir Book"/>
              </a:rPr>
              <a:t>60</a:t>
            </a:r>
            <a:r>
              <a:rPr lang="is-IS" dirty="0">
                <a:latin typeface="Avenir Book"/>
                <a:cs typeface="Avenir Book"/>
              </a:rPr>
              <a:t>, </a:t>
            </a:r>
            <a:r>
              <a:rPr lang="is-IS" dirty="0" smtClean="0">
                <a:latin typeface="Avenir Book"/>
                <a:cs typeface="Avenir Book"/>
              </a:rPr>
              <a:t>65,  </a:t>
            </a:r>
            <a:r>
              <a:rPr lang="es-ES_tradnl" dirty="0" smtClean="0">
                <a:latin typeface="Avenir Book"/>
                <a:cs typeface="Avenir Book"/>
              </a:rPr>
              <a:t>70</a:t>
            </a:r>
            <a:r>
              <a:rPr lang="es-ES_tradnl" dirty="0">
                <a:latin typeface="Avenir Book"/>
                <a:cs typeface="Avenir Book"/>
              </a:rPr>
              <a:t>, 75, 80 y </a:t>
            </a:r>
            <a:r>
              <a:rPr lang="es-ES_tradnl" dirty="0" smtClean="0">
                <a:latin typeface="Avenir Book"/>
                <a:cs typeface="Avenir Book"/>
              </a:rPr>
              <a:t>85</a:t>
            </a:r>
            <a:endParaRPr lang="es-ES_tradnl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s-E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venir Book"/>
                <a:cs typeface="Avenir Book"/>
              </a:rPr>
              <a:t>Para </a:t>
            </a:r>
            <a:r>
              <a:rPr lang="es-ES" dirty="0" smtClean="0">
                <a:latin typeface="Avenir Book"/>
                <a:cs typeface="Avenir Book"/>
              </a:rPr>
              <a:t>Otto </a:t>
            </a:r>
            <a:r>
              <a:rPr lang="es-ES" dirty="0" err="1" smtClean="0">
                <a:latin typeface="Avenir Book"/>
                <a:cs typeface="Avenir Book"/>
              </a:rPr>
              <a:t>Group</a:t>
            </a:r>
            <a:r>
              <a:rPr lang="es-ES" dirty="0">
                <a:latin typeface="Avenir Book"/>
                <a:cs typeface="Avenir Book"/>
              </a:rPr>
              <a:t> </a:t>
            </a:r>
            <a:r>
              <a:rPr lang="es-ES" dirty="0" smtClean="0">
                <a:latin typeface="Avenir Book"/>
                <a:cs typeface="Avenir Book"/>
              </a:rPr>
              <a:t>las dimensiones a considerar son k =</a:t>
            </a:r>
            <a:r>
              <a:rPr lang="is-IS" dirty="0">
                <a:latin typeface="Avenir Book"/>
                <a:cs typeface="Avenir Book"/>
              </a:rPr>
              <a:t> 20, 25, 30, 35, 40, 45, 50, </a:t>
            </a:r>
            <a:r>
              <a:rPr lang="is-IS" dirty="0" smtClean="0">
                <a:latin typeface="Avenir Book"/>
                <a:cs typeface="Avenir Book"/>
              </a:rPr>
              <a:t>55, 60</a:t>
            </a:r>
            <a:r>
              <a:rPr lang="is-IS" dirty="0">
                <a:latin typeface="Avenir Book"/>
                <a:cs typeface="Avenir Book"/>
              </a:rPr>
              <a:t>, 65, </a:t>
            </a:r>
            <a:r>
              <a:rPr lang="is-IS" dirty="0" smtClean="0">
                <a:latin typeface="Avenir Book"/>
                <a:cs typeface="Avenir Book"/>
              </a:rPr>
              <a:t>70, </a:t>
            </a:r>
            <a:r>
              <a:rPr lang="es-ES_tradnl" dirty="0" smtClean="0">
                <a:latin typeface="Avenir Book"/>
                <a:cs typeface="Avenir Book"/>
              </a:rPr>
              <a:t>75</a:t>
            </a:r>
            <a:r>
              <a:rPr lang="es-ES_tradnl" dirty="0">
                <a:latin typeface="Avenir Book"/>
                <a:cs typeface="Avenir Book"/>
              </a:rPr>
              <a:t>, 80 y 85</a:t>
            </a:r>
            <a:r>
              <a:rPr lang="es-ES_tradnl" dirty="0" smtClean="0">
                <a:latin typeface="Avenir Book"/>
                <a:cs typeface="Avenir Book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s-E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venir Book"/>
                <a:cs typeface="Avenir Book"/>
              </a:rPr>
              <a:t>El </a:t>
            </a:r>
            <a:r>
              <a:rPr lang="es-ES" dirty="0" smtClean="0">
                <a:latin typeface="Avenir Book"/>
                <a:cs typeface="Avenir Book"/>
              </a:rPr>
              <a:t>número de variables que entran en cada modelo es el mismo (dada k)</a:t>
            </a:r>
          </a:p>
          <a:p>
            <a:pPr marL="285750" indent="-285750">
              <a:buFont typeface="Arial"/>
              <a:buChar char="•"/>
            </a:pPr>
            <a:endParaRPr lang="es-E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venir Book"/>
                <a:cs typeface="Avenir Book"/>
              </a:rPr>
              <a:t>Los </a:t>
            </a:r>
            <a:r>
              <a:rPr lang="es-ES" dirty="0" smtClean="0">
                <a:latin typeface="Avenir Book"/>
                <a:cs typeface="Avenir Book"/>
              </a:rPr>
              <a:t>modelos se ajustan con el conjunto de entrenamiento y se calcula el error con </a:t>
            </a:r>
            <a:r>
              <a:rPr lang="es-ES" dirty="0" smtClean="0">
                <a:latin typeface="Avenir Book"/>
                <a:cs typeface="Avenir Book"/>
              </a:rPr>
              <a:t>el de </a:t>
            </a:r>
            <a:r>
              <a:rPr lang="es-ES" dirty="0" smtClean="0">
                <a:latin typeface="Avenir Book"/>
                <a:cs typeface="Avenir Book"/>
              </a:rPr>
              <a:t>prueba</a:t>
            </a:r>
          </a:p>
          <a:p>
            <a:pPr marL="342900" indent="-342900">
              <a:buFont typeface="Arial"/>
              <a:buChar char="•"/>
            </a:pPr>
            <a:endParaRPr lang="es-E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venir Book"/>
                <a:cs typeface="Avenir Book"/>
              </a:rPr>
              <a:t>Para </a:t>
            </a:r>
            <a:r>
              <a:rPr lang="es-ES" dirty="0" smtClean="0">
                <a:latin typeface="Avenir Book"/>
                <a:cs typeface="Avenir Book"/>
              </a:rPr>
              <a:t>Newton-</a:t>
            </a:r>
            <a:r>
              <a:rPr lang="es-ES" dirty="0" err="1" smtClean="0">
                <a:latin typeface="Avenir Book"/>
                <a:cs typeface="Avenir Book"/>
              </a:rPr>
              <a:t>Lanczos</a:t>
            </a:r>
            <a:r>
              <a:rPr lang="es-ES" dirty="0" smtClean="0">
                <a:latin typeface="Avenir Book"/>
                <a:cs typeface="Avenir Book"/>
              </a:rPr>
              <a:t> y ADL se proyectará a un espacio k-dimensional y se usará 3</a:t>
            </a:r>
            <a:r>
              <a:rPr lang="es-ES" dirty="0" smtClean="0">
                <a:latin typeface="Avenir Book"/>
                <a:cs typeface="Avenir Book"/>
              </a:rPr>
              <a:t>-vecinos </a:t>
            </a:r>
            <a:r>
              <a:rPr lang="es-ES" dirty="0" smtClean="0">
                <a:latin typeface="Avenir Book"/>
                <a:cs typeface="Avenir Book"/>
              </a:rPr>
              <a:t>más cercanos</a:t>
            </a:r>
          </a:p>
          <a:p>
            <a:pPr marL="342900" indent="-342900">
              <a:buFont typeface="Arial"/>
              <a:buChar char="•"/>
            </a:pPr>
            <a:endParaRPr lang="es-E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venir Book"/>
                <a:cs typeface="Avenir Book"/>
              </a:rPr>
              <a:t>Para </a:t>
            </a:r>
            <a:r>
              <a:rPr lang="es-ES" dirty="0" smtClean="0">
                <a:latin typeface="Avenir Book"/>
                <a:cs typeface="Avenir Book"/>
              </a:rPr>
              <a:t>el caso de regresión logística </a:t>
            </a:r>
            <a:r>
              <a:rPr lang="es-ES" dirty="0" err="1" smtClean="0">
                <a:latin typeface="Avenir Book"/>
                <a:cs typeface="Avenir Book"/>
              </a:rPr>
              <a:t>multinomial</a:t>
            </a:r>
            <a:r>
              <a:rPr lang="es-ES" dirty="0" smtClean="0">
                <a:latin typeface="Avenir Book"/>
                <a:cs typeface="Avenir Book"/>
              </a:rPr>
              <a:t> se elegirá la clase que tenga una </a:t>
            </a:r>
            <a:r>
              <a:rPr lang="es-ES" dirty="0" smtClean="0">
                <a:latin typeface="Avenir Book"/>
                <a:cs typeface="Avenir Book"/>
              </a:rPr>
              <a:t>mayor </a:t>
            </a:r>
            <a:r>
              <a:rPr lang="es-ES" dirty="0" smtClean="0">
                <a:latin typeface="Avenir Book"/>
                <a:cs typeface="Avenir Book"/>
              </a:rPr>
              <a:t>probabilidad posterior de selección.</a:t>
            </a:r>
          </a:p>
        </p:txBody>
      </p:sp>
    </p:spTree>
    <p:extLst>
      <p:ext uri="{BB962C8B-B14F-4D97-AF65-F5344CB8AC3E}">
        <p14:creationId xmlns:p14="http://schemas.microsoft.com/office/powerpoint/2010/main" val="15025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6-09-07 a las 11.00.50 p.m.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7426"/>
            <a:ext cx="4305300" cy="28800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Se iteró con el método de Newton, con lo que se encontró la </a:t>
            </a:r>
            <a:r>
              <a:rPr lang="es-ES" sz="2200" i="1" dirty="0" err="1" smtClean="0">
                <a:latin typeface="Avenir Book"/>
                <a:cs typeface="Avenir Book"/>
              </a:rPr>
              <a:t>ρ</a:t>
            </a:r>
            <a:r>
              <a:rPr lang="es-ES" sz="2200" i="1" dirty="0" smtClean="0">
                <a:latin typeface="Avenir Book"/>
                <a:cs typeface="Avenir Book"/>
              </a:rPr>
              <a:t>  y V </a:t>
            </a:r>
            <a:r>
              <a:rPr lang="es-ES" sz="2200" dirty="0" smtClean="0">
                <a:latin typeface="Avenir Book"/>
                <a:cs typeface="Avenir Book"/>
              </a:rPr>
              <a:t>óptima para la base de </a:t>
            </a:r>
            <a:r>
              <a:rPr lang="es-ES" sz="2200" dirty="0" err="1" smtClean="0">
                <a:latin typeface="Avenir Book"/>
                <a:cs typeface="Avenir Book"/>
              </a:rPr>
              <a:t>State</a:t>
            </a:r>
            <a:r>
              <a:rPr lang="es-ES" sz="2200" dirty="0" smtClean="0">
                <a:latin typeface="Avenir Book"/>
                <a:cs typeface="Avenir Book"/>
              </a:rPr>
              <a:t> </a:t>
            </a:r>
            <a:r>
              <a:rPr lang="es-ES" sz="2200" dirty="0" err="1" smtClean="0">
                <a:latin typeface="Avenir Book"/>
                <a:cs typeface="Avenir Book"/>
              </a:rPr>
              <a:t>Farm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1752" y="1617650"/>
            <a:ext cx="707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Al iterar con el método de Newton, se desea encontrar la raíz de </a:t>
            </a:r>
            <a:r>
              <a:rPr lang="es-ES" i="1" dirty="0">
                <a:latin typeface="Avenir Book"/>
                <a:cs typeface="Avenir Book"/>
              </a:rPr>
              <a:t>f(</a:t>
            </a:r>
            <a:r>
              <a:rPr lang="es-ES" i="1" dirty="0" err="1">
                <a:latin typeface="Avenir Book"/>
                <a:cs typeface="Avenir Book"/>
              </a:rPr>
              <a:t>ρ</a:t>
            </a:r>
            <a:r>
              <a:rPr lang="es-ES" i="1" dirty="0" smtClean="0">
                <a:latin typeface="Avenir Book"/>
                <a:cs typeface="Avenir Book"/>
              </a:rPr>
              <a:t>) (</a:t>
            </a:r>
            <a:r>
              <a:rPr lang="es-ES" dirty="0" smtClean="0">
                <a:latin typeface="Avenir Book"/>
                <a:cs typeface="Avenir Book"/>
              </a:rPr>
              <a:t>El experimento se realizó para p  = 20) :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78969" y="2662738"/>
            <a:ext cx="4891604" cy="3276087"/>
            <a:chOff x="378969" y="2662738"/>
            <a:chExt cx="4891604" cy="3276087"/>
          </a:xfrm>
        </p:grpSpPr>
        <p:sp>
          <p:nvSpPr>
            <p:cNvPr id="9" name="CuadroTexto 8"/>
            <p:cNvSpPr txBox="1"/>
            <p:nvPr/>
          </p:nvSpPr>
          <p:spPr>
            <a:xfrm>
              <a:off x="1496468" y="5692604"/>
              <a:ext cx="261840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600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ρ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680123" y="4345113"/>
              <a:ext cx="261840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f</a:t>
              </a:r>
              <a:r>
                <a:rPr lang="es-E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(</a:t>
              </a:r>
              <a:r>
                <a:rPr lang="es-ES" sz="1600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ρ</a:t>
              </a:r>
              <a:r>
                <a:rPr lang="es-E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)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78969" y="2662738"/>
              <a:ext cx="4891604" cy="43088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Valor de f(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ρ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) con respecto al número de iteraciones </a:t>
              </a:r>
            </a:p>
            <a:p>
              <a:pPr algn="ctr"/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(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State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 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Farm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)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</p:grpSp>
      <p:pic>
        <p:nvPicPr>
          <p:cNvPr id="11" name="Imagen 10" descr="Captura de pantalla 2016-09-07 a las 11.03.10 p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70726"/>
            <a:ext cx="3276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0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Al proyectar a los individuos con la </a:t>
            </a:r>
            <a:r>
              <a:rPr lang="es-ES" sz="2200" i="1" dirty="0" smtClean="0">
                <a:latin typeface="Avenir Book"/>
                <a:cs typeface="Avenir Book"/>
              </a:rPr>
              <a:t>V </a:t>
            </a:r>
            <a:r>
              <a:rPr lang="es-ES" sz="2200" dirty="0" smtClean="0">
                <a:latin typeface="Avenir Book"/>
                <a:cs typeface="Avenir Book"/>
              </a:rPr>
              <a:t>óptima, se espera que los que pertenecen a la misma clase aparezcan juntos.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ES" sz="1800" dirty="0" smtClean="0">
                <a:latin typeface="Avenir Book"/>
                <a:cs typeface="Avenir Book"/>
              </a:rPr>
              <a:t>En la siguiente gráfica se observa como en la novena iteración los grupos están bien definidos. </a:t>
            </a:r>
          </a:p>
          <a:p>
            <a:pPr marL="0" indent="0">
              <a:buFont typeface="Wingdings 2"/>
              <a:buNone/>
            </a:pPr>
            <a:endParaRPr lang="es-ES" sz="1800" dirty="0" smtClean="0">
              <a:latin typeface="Avenir Book"/>
              <a:cs typeface="Avenir Book"/>
            </a:endParaRPr>
          </a:p>
          <a:p>
            <a:pPr marL="0" indent="0">
              <a:buFont typeface="Wingdings 2"/>
              <a:buNone/>
            </a:pPr>
            <a:r>
              <a:rPr lang="es-ES" sz="1800" dirty="0" smtClean="0">
                <a:latin typeface="Avenir Book"/>
                <a:cs typeface="Avenir Book"/>
              </a:rPr>
              <a:t>Hay que recordar que la proyección está hecha con p = 20, por lo que aquí solo se muestran las 4 primeras de ellas.</a:t>
            </a:r>
            <a:endParaRPr lang="es-ES" sz="1800" dirty="0">
              <a:latin typeface="Avenir Book"/>
              <a:cs typeface="Avenir Book"/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799339" y="3124229"/>
            <a:ext cx="7033782" cy="3236173"/>
            <a:chOff x="799339" y="3124229"/>
            <a:chExt cx="7033782" cy="3236173"/>
          </a:xfrm>
        </p:grpSpPr>
        <p:pic>
          <p:nvPicPr>
            <p:cNvPr id="19" name="Imagen 18" descr="Captura de pantalla 2016-09-07 a las 11.08.07 p.m.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321" y="3170535"/>
              <a:ext cx="3098800" cy="3149600"/>
            </a:xfrm>
            <a:prstGeom prst="rect">
              <a:avLst/>
            </a:prstGeom>
          </p:spPr>
        </p:pic>
        <p:pic>
          <p:nvPicPr>
            <p:cNvPr id="18" name="Imagen 17" descr="Captura de pantalla 2016-09-07 a las 11.07.00 p.m.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3187700"/>
              <a:ext cx="3175000" cy="312420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271729" y="6114181"/>
              <a:ext cx="261840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Dimensión 1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058458" y="6112014"/>
              <a:ext cx="261840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Dimensión 3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423247" y="4597804"/>
              <a:ext cx="261840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Dimensión 4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386753" y="4597274"/>
              <a:ext cx="261840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Dimensión 2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083858" y="3124229"/>
              <a:ext cx="261840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Iteración 9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297129" y="3133987"/>
              <a:ext cx="261840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Iteración 9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40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dirty="0" smtClean="0">
                <a:latin typeface="Avenir Book"/>
                <a:cs typeface="Avenir Book"/>
              </a:rPr>
              <a:t>Comparación con otros métodos en precisión</a:t>
            </a:r>
          </a:p>
          <a:p>
            <a:r>
              <a:rPr lang="es-ES" sz="2200" dirty="0" err="1" smtClean="0">
                <a:latin typeface="Avenir Book"/>
                <a:cs typeface="Avenir Book"/>
              </a:rPr>
              <a:t>State</a:t>
            </a:r>
            <a:r>
              <a:rPr lang="es-ES" sz="2200" dirty="0" smtClean="0">
                <a:latin typeface="Avenir Book"/>
                <a:cs typeface="Avenir Book"/>
              </a:rPr>
              <a:t> </a:t>
            </a:r>
            <a:r>
              <a:rPr lang="es-ES" sz="2200" dirty="0" err="1" smtClean="0">
                <a:latin typeface="Avenir Book"/>
                <a:cs typeface="Avenir Book"/>
              </a:rPr>
              <a:t>Farm</a:t>
            </a:r>
            <a:endParaRPr lang="es-ES" sz="2200" dirty="0">
              <a:latin typeface="Avenir Book"/>
              <a:cs typeface="Avenir Book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882612" y="1643147"/>
            <a:ext cx="6889072" cy="4680000"/>
            <a:chOff x="882612" y="1643147"/>
            <a:chExt cx="6889072" cy="4680000"/>
          </a:xfrm>
        </p:grpSpPr>
        <p:pic>
          <p:nvPicPr>
            <p:cNvPr id="2" name="Imagen 1" descr="Captura de pantalla 2016-09-07 a las 11.09.46 p.m.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612" y="1643147"/>
              <a:ext cx="6283991" cy="468000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7106388" y="3616902"/>
              <a:ext cx="665296" cy="6924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s-ES" sz="1300" dirty="0" smtClean="0">
                  <a:solidFill>
                    <a:srgbClr val="404040"/>
                  </a:solidFill>
                  <a:latin typeface="Avenir Book"/>
                  <a:cs typeface="Avenir Book"/>
                </a:rPr>
                <a:t>ADLF</a:t>
              </a:r>
            </a:p>
            <a:p>
              <a:r>
                <a:rPr lang="es-ES" sz="1300" dirty="0" smtClean="0">
                  <a:solidFill>
                    <a:srgbClr val="404040"/>
                  </a:solidFill>
                  <a:latin typeface="Avenir Book"/>
                  <a:cs typeface="Avenir Book"/>
                </a:rPr>
                <a:t>ADL</a:t>
              </a:r>
            </a:p>
            <a:p>
              <a:r>
                <a:rPr lang="es-ES" sz="1300" dirty="0" smtClean="0">
                  <a:solidFill>
                    <a:srgbClr val="404040"/>
                  </a:solidFill>
                  <a:latin typeface="Avenir Book"/>
                  <a:cs typeface="Avenir Book"/>
                </a:rPr>
                <a:t>Logístico</a:t>
              </a:r>
              <a:endParaRPr lang="es-ES" sz="1300" dirty="0">
                <a:solidFill>
                  <a:srgbClr val="404040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297154" y="6016648"/>
              <a:ext cx="578827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p dimensiones a proyectar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-617385" y="3825627"/>
              <a:ext cx="3922172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r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Tasa de reconocimiento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851643" y="2857442"/>
              <a:ext cx="822960" cy="82296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882612" y="1723236"/>
              <a:ext cx="6508072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r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Tasa de reconocimiento 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vs 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dimensión de la proyección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40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dirty="0">
                <a:latin typeface="Avenir Book"/>
                <a:cs typeface="Avenir Book"/>
              </a:rPr>
              <a:t>Comparación con otros métodos en </a:t>
            </a:r>
            <a:r>
              <a:rPr lang="es-ES" sz="2200" dirty="0" smtClean="0">
                <a:latin typeface="Avenir Book"/>
                <a:cs typeface="Avenir Book"/>
              </a:rPr>
              <a:t>tiempo</a:t>
            </a:r>
            <a:endParaRPr lang="es-ES" sz="2200" dirty="0">
              <a:latin typeface="Avenir Book"/>
              <a:cs typeface="Avenir Book"/>
            </a:endParaRPr>
          </a:p>
          <a:p>
            <a:r>
              <a:rPr lang="es-ES" sz="2200" dirty="0" err="1">
                <a:latin typeface="Avenir Book"/>
                <a:cs typeface="Avenir Book"/>
              </a:rPr>
              <a:t>State</a:t>
            </a:r>
            <a:r>
              <a:rPr lang="es-ES" sz="2200" dirty="0">
                <a:latin typeface="Avenir Book"/>
                <a:cs typeface="Avenir Book"/>
              </a:rPr>
              <a:t> </a:t>
            </a:r>
            <a:r>
              <a:rPr lang="es-ES" sz="2200" dirty="0" err="1">
                <a:latin typeface="Avenir Book"/>
                <a:cs typeface="Avenir Book"/>
              </a:rPr>
              <a:t>Farm</a:t>
            </a:r>
            <a:endParaRPr lang="es-ES" sz="2200" dirty="0">
              <a:latin typeface="Avenir Book"/>
              <a:cs typeface="Avenir Book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717512" y="1608936"/>
            <a:ext cx="6889072" cy="4773611"/>
            <a:chOff x="717512" y="1608936"/>
            <a:chExt cx="6889072" cy="4773611"/>
          </a:xfrm>
        </p:grpSpPr>
        <p:pic>
          <p:nvPicPr>
            <p:cNvPr id="4" name="Imagen 3" descr="Captura de pantalla 2016-09-07 a las 11.13.03 p.m..png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684" y="1613647"/>
              <a:ext cx="6300000" cy="468000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6890488" y="3642302"/>
              <a:ext cx="665296" cy="6924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s-ES" sz="1300" dirty="0" smtClean="0">
                  <a:solidFill>
                    <a:srgbClr val="404040"/>
                  </a:solidFill>
                  <a:latin typeface="Avenir Book"/>
                  <a:cs typeface="Avenir Book"/>
                </a:rPr>
                <a:t>ADLF</a:t>
              </a:r>
            </a:p>
            <a:p>
              <a:r>
                <a:rPr lang="es-ES" sz="1300" dirty="0" smtClean="0">
                  <a:solidFill>
                    <a:srgbClr val="404040"/>
                  </a:solidFill>
                  <a:latin typeface="Avenir Book"/>
                  <a:cs typeface="Avenir Book"/>
                </a:rPr>
                <a:t>ADL</a:t>
              </a:r>
            </a:p>
            <a:p>
              <a:r>
                <a:rPr lang="es-ES" sz="1300" dirty="0" smtClean="0">
                  <a:solidFill>
                    <a:srgbClr val="404040"/>
                  </a:solidFill>
                  <a:latin typeface="Avenir Book"/>
                  <a:cs typeface="Avenir Book"/>
                </a:rPr>
                <a:t>Logístico</a:t>
              </a:r>
              <a:endParaRPr lang="es-ES" sz="1300" dirty="0">
                <a:solidFill>
                  <a:srgbClr val="404040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259054" y="6105548"/>
              <a:ext cx="578827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p dimensiones a proyectar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-858685" y="3825627"/>
              <a:ext cx="3922172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r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Tiempo en (s)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686543" y="2857442"/>
              <a:ext cx="822960" cy="82296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17512" y="1608936"/>
              <a:ext cx="6889072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rIns="0" bIns="0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Tiempo de los modelos 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vs dimensión 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de la proyección aumenta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96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dirty="0" smtClean="0">
                <a:latin typeface="Avenir Book"/>
                <a:cs typeface="Avenir Book"/>
              </a:rPr>
              <a:t>Otto </a:t>
            </a:r>
            <a:r>
              <a:rPr lang="es-ES" sz="2200" dirty="0" err="1" smtClean="0">
                <a:latin typeface="Avenir Book"/>
                <a:cs typeface="Avenir Book"/>
              </a:rPr>
              <a:t>Group</a:t>
            </a:r>
            <a:r>
              <a:rPr lang="es-ES" sz="2200" dirty="0" smtClean="0">
                <a:latin typeface="Avenir Book"/>
                <a:cs typeface="Avenir Book"/>
              </a:rPr>
              <a:t> </a:t>
            </a:r>
            <a:r>
              <a:rPr lang="es-ES" sz="2200" dirty="0" err="1" smtClean="0">
                <a:latin typeface="Avenir Book"/>
                <a:cs typeface="Avenir Book"/>
              </a:rPr>
              <a:t>dataset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2651" y="1576848"/>
            <a:ext cx="85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Al iterar con el método de Newton, se desea encontrar la raíz de </a:t>
            </a:r>
            <a:r>
              <a:rPr lang="es-ES" i="1" dirty="0">
                <a:latin typeface="Avenir Book"/>
                <a:cs typeface="Avenir Book"/>
              </a:rPr>
              <a:t>f(</a:t>
            </a:r>
            <a:r>
              <a:rPr lang="es-ES" i="1" dirty="0" err="1">
                <a:latin typeface="Avenir Book"/>
                <a:cs typeface="Avenir Book"/>
              </a:rPr>
              <a:t>ρ</a:t>
            </a:r>
            <a:r>
              <a:rPr lang="es-ES" i="1" dirty="0" smtClean="0">
                <a:latin typeface="Avenir Book"/>
                <a:cs typeface="Avenir Book"/>
              </a:rPr>
              <a:t>)</a:t>
            </a:r>
            <a:r>
              <a:rPr lang="es-ES" i="1" dirty="0">
                <a:latin typeface="Avenir Book"/>
                <a:cs typeface="Avenir Book"/>
              </a:rPr>
              <a:t> </a:t>
            </a:r>
            <a:r>
              <a:rPr lang="es-ES" dirty="0" smtClean="0">
                <a:latin typeface="Avenir Book"/>
                <a:cs typeface="Avenir Book"/>
              </a:rPr>
              <a:t>(El experimento se </a:t>
            </a:r>
            <a:r>
              <a:rPr lang="es-ES" dirty="0" smtClean="0">
                <a:latin typeface="Avenir Book"/>
                <a:cs typeface="Avenir Book"/>
              </a:rPr>
              <a:t>realizó </a:t>
            </a:r>
            <a:r>
              <a:rPr lang="es-ES" dirty="0" smtClean="0">
                <a:latin typeface="Avenir Book"/>
                <a:cs typeface="Avenir Book"/>
              </a:rPr>
              <a:t>para p  = 20):</a:t>
            </a:r>
          </a:p>
        </p:txBody>
      </p:sp>
      <p:pic>
        <p:nvPicPr>
          <p:cNvPr id="2" name="Imagen 1" descr="Captura de pantalla 2016-09-07 a las 11.15.23 p.m.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428050"/>
            <a:ext cx="4320000" cy="3600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292251" y="5838916"/>
            <a:ext cx="2618405" cy="270843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ρ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-909740" y="4021525"/>
            <a:ext cx="2618405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f</a:t>
            </a:r>
            <a:r>
              <a:rPr lang="es-E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(</a:t>
            </a:r>
            <a:r>
              <a:rPr lang="es-E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ρ</a:t>
            </a:r>
            <a:r>
              <a:rPr lang="es-E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)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89052" y="2301050"/>
            <a:ext cx="4459700" cy="430887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Valor de f(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ρ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) con respecto al número de iteraciones (Otto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Group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)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6" name="Imagen 15" descr="Captura de pantalla 2016-09-07 a las 11.17.13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623072"/>
            <a:ext cx="3219450" cy="34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Captura de pantalla 2016-09-07 a las 11.17.4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27" y="2632225"/>
            <a:ext cx="3175000" cy="3086100"/>
          </a:xfrm>
          <a:prstGeom prst="rect">
            <a:avLst/>
          </a:prstGeom>
        </p:spPr>
      </p:pic>
      <p:pic>
        <p:nvPicPr>
          <p:cNvPr id="2" name="Imagen 1" descr="Captura de pantalla 2016-09-07 a las 11.17.43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598596"/>
            <a:ext cx="3048000" cy="30099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dirty="0" smtClean="0">
                <a:latin typeface="Avenir Book"/>
                <a:cs typeface="Avenir Book"/>
              </a:rPr>
              <a:t>Otto </a:t>
            </a:r>
            <a:r>
              <a:rPr lang="es-ES" sz="2200" dirty="0" err="1" smtClean="0">
                <a:latin typeface="Avenir Book"/>
                <a:cs typeface="Avenir Book"/>
              </a:rPr>
              <a:t>Group</a:t>
            </a:r>
            <a:r>
              <a:rPr lang="es-ES" sz="2200" dirty="0" smtClean="0">
                <a:latin typeface="Avenir Book"/>
                <a:cs typeface="Avenir Book"/>
              </a:rPr>
              <a:t>: individuos proyectados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ES" sz="1800" dirty="0" smtClean="0">
                <a:latin typeface="Avenir Book"/>
                <a:cs typeface="Avenir Book"/>
              </a:rPr>
              <a:t>Al proyectar a los individuos con la V óptima, estos están cerca de los de su misma clase:</a:t>
            </a:r>
            <a:endParaRPr lang="es-ES" sz="1800" dirty="0">
              <a:latin typeface="Avenir Book"/>
              <a:cs typeface="Avenir Book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55230" y="5561004"/>
            <a:ext cx="2618405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Dimensión 1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079022" y="5573704"/>
            <a:ext cx="2618405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Dimensión 3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-635431" y="4031424"/>
            <a:ext cx="2618405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Dimensión 2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0" name="CuadroTexto 9"/>
          <p:cNvSpPr txBox="1"/>
          <p:nvPr/>
        </p:nvSpPr>
        <p:spPr>
          <a:xfrm rot="16200000">
            <a:off x="3323857" y="4099983"/>
            <a:ext cx="2618405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Dimensión 4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131430" y="2610308"/>
            <a:ext cx="2618405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Iteración 9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79021" y="2594125"/>
            <a:ext cx="2618405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Iteración 9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3282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Resolver el cociente de trazas se consideraba muy costoso, pero se resolverá con el método de Newton-</a:t>
            </a:r>
            <a:r>
              <a:rPr lang="es-ES" sz="2200" dirty="0" err="1" smtClean="0">
                <a:latin typeface="Avenir Book"/>
                <a:cs typeface="Avenir Book"/>
              </a:rPr>
              <a:t>Lanczos</a:t>
            </a:r>
            <a:r>
              <a:rPr lang="es-ES" sz="2200" dirty="0" smtClean="0">
                <a:latin typeface="Avenir Book"/>
                <a:cs typeface="Avenir Book"/>
              </a:rPr>
              <a:t>.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7794" y="1663183"/>
            <a:ext cx="796716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1" dirty="0" smtClean="0">
                <a:solidFill>
                  <a:srgbClr val="000000"/>
                </a:solidFill>
                <a:latin typeface="Avenir Book"/>
                <a:cs typeface="Avenir Book"/>
              </a:rPr>
              <a:t>Problema: </a:t>
            </a:r>
          </a:p>
          <a:p>
            <a:pPr algn="just"/>
            <a:endParaRPr lang="es-ES" dirty="0" smtClean="0">
              <a:solidFill>
                <a:srgbClr val="000000"/>
              </a:solidFill>
              <a:latin typeface="Avenir Book"/>
              <a:cs typeface="Avenir Book"/>
            </a:endParaRPr>
          </a:p>
          <a:p>
            <a:pPr algn="just"/>
            <a:r>
              <a:rPr lang="es-ES" dirty="0" smtClean="0">
                <a:solidFill>
                  <a:srgbClr val="000000"/>
                </a:solidFill>
                <a:latin typeface="Avenir Book"/>
                <a:cs typeface="Avenir Book"/>
              </a:rPr>
              <a:t>El cociente de trazas era considerado costoso de resolver, por esto era poco usado en la práctica. En su lugar se reemplazaba con otros planteamientos.</a:t>
            </a:r>
          </a:p>
          <a:p>
            <a:pPr algn="just"/>
            <a:endParaRPr lang="es-ES" sz="2200" dirty="0" smtClean="0">
              <a:solidFill>
                <a:srgbClr val="000000"/>
              </a:solidFill>
              <a:latin typeface="Avenir Book"/>
              <a:cs typeface="Avenir Book"/>
            </a:endParaRPr>
          </a:p>
          <a:p>
            <a:pPr algn="just"/>
            <a:endParaRPr lang="es-ES" sz="22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algn="just"/>
            <a:r>
              <a:rPr lang="es-ES" sz="2200" b="1" dirty="0" smtClean="0">
                <a:solidFill>
                  <a:srgbClr val="000000"/>
                </a:solidFill>
                <a:latin typeface="Avenir Book"/>
                <a:cs typeface="Avenir Book"/>
              </a:rPr>
              <a:t>Objetivo de la tesis:</a:t>
            </a:r>
          </a:p>
          <a:p>
            <a:pPr algn="just"/>
            <a:endParaRPr lang="es-ES" dirty="0" smtClean="0">
              <a:solidFill>
                <a:srgbClr val="000000"/>
              </a:solidFill>
              <a:latin typeface="Avenir Book"/>
              <a:cs typeface="Avenir Book"/>
            </a:endParaRPr>
          </a:p>
          <a:p>
            <a:pPr algn="just"/>
            <a:r>
              <a:rPr lang="es-ES" dirty="0" smtClean="0">
                <a:solidFill>
                  <a:srgbClr val="000000"/>
                </a:solidFill>
                <a:latin typeface="Avenir Book"/>
                <a:cs typeface="Avenir Book"/>
              </a:rPr>
              <a:t>Se resolverá el </a:t>
            </a:r>
            <a:r>
              <a:rPr lang="es-ES" dirty="0">
                <a:solidFill>
                  <a:srgbClr val="000000"/>
                </a:solidFill>
                <a:latin typeface="Avenir Book"/>
                <a:cs typeface="Avenir Book"/>
              </a:rPr>
              <a:t>problema </a:t>
            </a:r>
            <a:r>
              <a:rPr lang="es-ES" dirty="0" smtClean="0">
                <a:solidFill>
                  <a:srgbClr val="000000"/>
                </a:solidFill>
                <a:latin typeface="Avenir Book"/>
                <a:cs typeface="Avenir Book"/>
              </a:rPr>
              <a:t>del </a:t>
            </a:r>
            <a:r>
              <a:rPr lang="es-ES" dirty="0">
                <a:solidFill>
                  <a:srgbClr val="000000"/>
                </a:solidFill>
                <a:latin typeface="Avenir Book"/>
                <a:cs typeface="Avenir Book"/>
              </a:rPr>
              <a:t>cociente de trazas </a:t>
            </a:r>
            <a:r>
              <a:rPr lang="es-ES" dirty="0" smtClean="0">
                <a:solidFill>
                  <a:srgbClr val="000000"/>
                </a:solidFill>
                <a:latin typeface="Avenir Book"/>
                <a:cs typeface="Avenir Book"/>
              </a:rPr>
              <a:t>con el método de Newton</a:t>
            </a:r>
            <a:r>
              <a:rPr lang="es-ES" dirty="0">
                <a:solidFill>
                  <a:srgbClr val="000000"/>
                </a:solidFill>
                <a:latin typeface="Avenir Book"/>
                <a:cs typeface="Avenir Book"/>
              </a:rPr>
              <a:t>-</a:t>
            </a:r>
            <a:r>
              <a:rPr lang="es-ES" dirty="0" err="1">
                <a:solidFill>
                  <a:srgbClr val="000000"/>
                </a:solidFill>
                <a:latin typeface="Avenir Book"/>
                <a:cs typeface="Avenir Book"/>
              </a:rPr>
              <a:t>Lanczos</a:t>
            </a:r>
            <a:r>
              <a:rPr lang="es-ES" dirty="0">
                <a:solidFill>
                  <a:srgbClr val="000000"/>
                </a:solidFill>
                <a:latin typeface="Avenir Book"/>
                <a:cs typeface="Avenir Book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Avenir Book"/>
                <a:cs typeface="Avenir Book"/>
              </a:rPr>
              <a:t>y se demostrará que, </a:t>
            </a:r>
            <a:r>
              <a:rPr lang="es-ES" b="1" dirty="0" smtClean="0">
                <a:solidFill>
                  <a:srgbClr val="000000"/>
                </a:solidFill>
                <a:latin typeface="Avenir Book"/>
                <a:cs typeface="Avenir Book"/>
              </a:rPr>
              <a:t>aplicado a </a:t>
            </a:r>
            <a:r>
              <a:rPr lang="es-ES" b="1" dirty="0">
                <a:solidFill>
                  <a:srgbClr val="000000"/>
                </a:solidFill>
                <a:latin typeface="Avenir Book"/>
                <a:cs typeface="Avenir Book"/>
              </a:rPr>
              <a:t>problemas de clasificación</a:t>
            </a:r>
            <a:r>
              <a:rPr lang="es-ES" b="1" dirty="0" smtClean="0">
                <a:solidFill>
                  <a:srgbClr val="000000"/>
                </a:solidFill>
                <a:latin typeface="Avenir Book"/>
                <a:cs typeface="Avenir Book"/>
              </a:rPr>
              <a:t>, el </a:t>
            </a:r>
            <a:r>
              <a:rPr lang="es-ES" b="1" dirty="0">
                <a:solidFill>
                  <a:srgbClr val="000000"/>
                </a:solidFill>
                <a:latin typeface="Avenir Book"/>
                <a:cs typeface="Avenir Book"/>
              </a:rPr>
              <a:t>costo computacional y la precisión alcanzada es comparable con </a:t>
            </a:r>
            <a:r>
              <a:rPr lang="es-ES" b="1" dirty="0" smtClean="0">
                <a:solidFill>
                  <a:srgbClr val="000000"/>
                </a:solidFill>
                <a:latin typeface="Avenir Book"/>
                <a:cs typeface="Avenir Book"/>
              </a:rPr>
              <a:t>otros </a:t>
            </a:r>
            <a:r>
              <a:rPr lang="es-ES" b="1" dirty="0">
                <a:solidFill>
                  <a:srgbClr val="000000"/>
                </a:solidFill>
                <a:latin typeface="Avenir Book"/>
                <a:cs typeface="Avenir Book"/>
              </a:rPr>
              <a:t>métodos </a:t>
            </a:r>
            <a:r>
              <a:rPr lang="es-ES" b="1" dirty="0" smtClean="0">
                <a:solidFill>
                  <a:srgbClr val="000000"/>
                </a:solidFill>
                <a:latin typeface="Avenir Book"/>
                <a:cs typeface="Avenir Book"/>
              </a:rPr>
              <a:t>lineales.</a:t>
            </a:r>
            <a:endParaRPr lang="es-ES" b="1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endParaRPr lang="es-ES" sz="1900" dirty="0" smtClean="0">
              <a:solidFill>
                <a:srgbClr val="4B5064"/>
              </a:solidFill>
              <a:latin typeface="Avenir Book"/>
              <a:cs typeface="Avenir Book"/>
            </a:endParaRPr>
          </a:p>
          <a:p>
            <a:endParaRPr lang="es-ES" dirty="0">
              <a:latin typeface="Avenir Book"/>
              <a:cs typeface="Avenir Book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93128" y="4172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757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6-09-07 a las 11.18.39 p.m.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90" y="1626347"/>
            <a:ext cx="6912000" cy="46800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dirty="0">
                <a:latin typeface="Avenir Book"/>
                <a:cs typeface="Avenir Book"/>
              </a:rPr>
              <a:t>Comparación con otros métodos en precisión</a:t>
            </a:r>
          </a:p>
          <a:p>
            <a:r>
              <a:rPr lang="es-ES" sz="2200" dirty="0" err="1">
                <a:latin typeface="Avenir Book"/>
                <a:cs typeface="Avenir Book"/>
              </a:rPr>
              <a:t>State</a:t>
            </a:r>
            <a:r>
              <a:rPr lang="es-ES" sz="2200" dirty="0">
                <a:latin typeface="Avenir Book"/>
                <a:cs typeface="Avenir Book"/>
              </a:rPr>
              <a:t> </a:t>
            </a:r>
            <a:r>
              <a:rPr lang="es-ES" sz="2200" dirty="0" err="1">
                <a:latin typeface="Avenir Book"/>
                <a:cs typeface="Avenir Book"/>
              </a:rPr>
              <a:t>Farm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512788" y="3616902"/>
            <a:ext cx="665296" cy="69249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s-ES" sz="1300" dirty="0" smtClean="0">
                <a:solidFill>
                  <a:srgbClr val="404040"/>
                </a:solidFill>
                <a:latin typeface="Avenir Book"/>
                <a:cs typeface="Avenir Book"/>
              </a:rPr>
              <a:t>ADLF</a:t>
            </a:r>
          </a:p>
          <a:p>
            <a:r>
              <a:rPr lang="es-ES" sz="1300" dirty="0" smtClean="0">
                <a:solidFill>
                  <a:srgbClr val="404040"/>
                </a:solidFill>
                <a:latin typeface="Avenir Book"/>
                <a:cs typeface="Avenir Book"/>
              </a:rPr>
              <a:t>ADL</a:t>
            </a:r>
          </a:p>
          <a:p>
            <a:r>
              <a:rPr lang="es-ES" sz="1300" dirty="0" smtClean="0">
                <a:solidFill>
                  <a:srgbClr val="404040"/>
                </a:solidFill>
                <a:latin typeface="Avenir Book"/>
                <a:cs typeface="Avenir Book"/>
              </a:rPr>
              <a:t>Logístico</a:t>
            </a:r>
            <a:endParaRPr lang="es-ES" sz="1300" dirty="0">
              <a:solidFill>
                <a:srgbClr val="404040"/>
              </a:solidFill>
              <a:latin typeface="Avenir Book"/>
              <a:cs typeface="Avenir Book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297154" y="6016648"/>
            <a:ext cx="5788273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p dimensiones a proyectar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8" name="CuadroTexto 17"/>
          <p:cNvSpPr txBox="1"/>
          <p:nvPr/>
        </p:nvSpPr>
        <p:spPr>
          <a:xfrm rot="16200000">
            <a:off x="-617385" y="3825627"/>
            <a:ext cx="3922172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r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Tasa de reconocimiento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245372" y="2832042"/>
            <a:ext cx="822960" cy="82296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s-ES">
              <a:latin typeface="Avenir Book"/>
              <a:cs typeface="Avenir Book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22312" y="1672436"/>
            <a:ext cx="6508072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r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Tasa de reconocimiento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vs dimensión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de la proyección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32827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Captura de pantalla 2016-09-07 a las 11.20.16 p.m.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702547"/>
            <a:ext cx="6300000" cy="468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79400"/>
            <a:ext cx="8534400" cy="758952"/>
          </a:xfrm>
        </p:spPr>
        <p:txBody>
          <a:bodyPr>
            <a:noAutofit/>
          </a:bodyPr>
          <a:lstStyle/>
          <a:p>
            <a:r>
              <a:rPr lang="es-ES" sz="2200" dirty="0">
                <a:latin typeface="Avenir Book"/>
                <a:cs typeface="Avenir Book"/>
              </a:rPr>
              <a:t>Comparación con otros métodos en </a:t>
            </a:r>
            <a:r>
              <a:rPr lang="es-ES" sz="2200" dirty="0" smtClean="0">
                <a:latin typeface="Avenir Book"/>
                <a:cs typeface="Avenir Book"/>
              </a:rPr>
              <a:t>tiempo</a:t>
            </a:r>
            <a:r>
              <a:rPr lang="es-ES" sz="2200" dirty="0">
                <a:latin typeface="Avenir Book"/>
                <a:cs typeface="Avenir Book"/>
              </a:rPr>
              <a:t/>
            </a:r>
            <a:br>
              <a:rPr lang="es-ES" sz="2200" dirty="0">
                <a:latin typeface="Avenir Book"/>
                <a:cs typeface="Avenir Book"/>
              </a:rPr>
            </a:br>
            <a:r>
              <a:rPr lang="es-ES" sz="2200" dirty="0" err="1">
                <a:latin typeface="Avenir Book"/>
                <a:cs typeface="Avenir Book"/>
              </a:rPr>
              <a:t>State</a:t>
            </a:r>
            <a:r>
              <a:rPr lang="es-ES" sz="2200" dirty="0">
                <a:latin typeface="Avenir Book"/>
                <a:cs typeface="Avenir Book"/>
              </a:rPr>
              <a:t> </a:t>
            </a:r>
            <a:r>
              <a:rPr lang="es-ES" sz="2200" dirty="0" err="1">
                <a:latin typeface="Avenir Book"/>
                <a:cs typeface="Avenir Book"/>
              </a:rPr>
              <a:t>Farm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53988" y="3642302"/>
            <a:ext cx="665296" cy="69249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s-ES" sz="1300" dirty="0" smtClean="0">
                <a:solidFill>
                  <a:srgbClr val="404040"/>
                </a:solidFill>
                <a:latin typeface="Avenir Book"/>
                <a:cs typeface="Avenir Book"/>
              </a:rPr>
              <a:t>ADLF</a:t>
            </a:r>
          </a:p>
          <a:p>
            <a:r>
              <a:rPr lang="es-ES" sz="1300" dirty="0" smtClean="0">
                <a:solidFill>
                  <a:srgbClr val="404040"/>
                </a:solidFill>
                <a:latin typeface="Avenir Book"/>
                <a:cs typeface="Avenir Book"/>
              </a:rPr>
              <a:t>ADL</a:t>
            </a:r>
          </a:p>
          <a:p>
            <a:r>
              <a:rPr lang="es-ES" sz="1300" dirty="0" smtClean="0">
                <a:solidFill>
                  <a:srgbClr val="404040"/>
                </a:solidFill>
                <a:latin typeface="Avenir Book"/>
                <a:cs typeface="Avenir Book"/>
              </a:rPr>
              <a:t>Logístico</a:t>
            </a:r>
            <a:endParaRPr lang="es-ES" sz="1300" dirty="0">
              <a:solidFill>
                <a:srgbClr val="404040"/>
              </a:solidFill>
              <a:latin typeface="Avenir Book"/>
              <a:cs typeface="Avenir Book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59054" y="6042048"/>
            <a:ext cx="5788273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p dimensiones a proyectar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-858685" y="3825627"/>
            <a:ext cx="3922172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r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Tiempo en (s)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86543" y="2882842"/>
            <a:ext cx="822960" cy="82296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s-ES">
              <a:latin typeface="Avenir Book"/>
              <a:cs typeface="Avenir Book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17512" y="1685136"/>
            <a:ext cx="6889072" cy="246221"/>
          </a:xfrm>
          <a:prstGeom prst="rect">
            <a:avLst/>
          </a:prstGeom>
          <a:solidFill>
            <a:srgbClr val="FFFFFF"/>
          </a:solidFill>
        </p:spPr>
        <p:txBody>
          <a:bodyPr wrap="square" tIns="0" rIns="0" bIns="0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Tiempo de los modelos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vs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dimensión de la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proyección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61122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dirty="0" smtClean="0">
                <a:latin typeface="Avenir Book"/>
                <a:cs typeface="Avenir Book"/>
              </a:rPr>
              <a:t>Conclusiones</a:t>
            </a:r>
            <a:endParaRPr lang="es-ES" sz="2200" dirty="0">
              <a:latin typeface="Avenir Book"/>
              <a:cs typeface="Avenir Book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1751" y="1527048"/>
            <a:ext cx="8661361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 smtClean="0">
                <a:latin typeface="Avenir Book"/>
                <a:cs typeface="Avenir Book"/>
              </a:rPr>
              <a:t>Se implementó una técnica de optimización que anteriormente resultaba difícil de resolver.</a:t>
            </a:r>
          </a:p>
          <a:p>
            <a:pPr marL="0" indent="0">
              <a:buFont typeface="Wingdings 2"/>
              <a:buNone/>
            </a:pPr>
            <a:endParaRPr lang="es-ES_tradnl" sz="1800" dirty="0" smtClean="0">
              <a:latin typeface="Avenir Book"/>
              <a:cs typeface="Avenir Book"/>
            </a:endParaRPr>
          </a:p>
          <a:p>
            <a:r>
              <a:rPr lang="es-ES_tradnl" sz="1800" dirty="0" smtClean="0">
                <a:latin typeface="Avenir Book"/>
                <a:cs typeface="Avenir Book"/>
              </a:rPr>
              <a:t>Para esta metodología no se requiere ningún supuesto sobre la distribución de los datos.</a:t>
            </a:r>
          </a:p>
          <a:p>
            <a:endParaRPr lang="es-ES_tradnl" sz="1800" dirty="0" smtClean="0">
              <a:latin typeface="Avenir Book"/>
              <a:cs typeface="Avenir Book"/>
            </a:endParaRPr>
          </a:p>
          <a:p>
            <a:r>
              <a:rPr lang="es-ES_tradnl" sz="1800" dirty="0" smtClean="0">
                <a:latin typeface="Avenir Book"/>
                <a:cs typeface="Avenir Book"/>
              </a:rPr>
              <a:t>Se evaluó el desempeño del ADLF con respecto a técnicas conocidas y los resultados fueron satisfactorios.</a:t>
            </a:r>
          </a:p>
          <a:p>
            <a:endParaRPr lang="es-ES_tradnl" sz="1800" dirty="0" smtClean="0">
              <a:latin typeface="Avenir Book"/>
              <a:cs typeface="Avenir Book"/>
            </a:endParaRPr>
          </a:p>
          <a:p>
            <a:r>
              <a:rPr lang="es-ES_tradnl" sz="1800" dirty="0" smtClean="0">
                <a:latin typeface="Avenir Book"/>
                <a:cs typeface="Avenir Book"/>
              </a:rPr>
              <a:t>En algunos casos el ADLF vía Newton-</a:t>
            </a:r>
            <a:r>
              <a:rPr lang="es-ES_tradnl" sz="1800" dirty="0" err="1" smtClean="0">
                <a:latin typeface="Avenir Book"/>
                <a:cs typeface="Avenir Book"/>
              </a:rPr>
              <a:t>Lanczos</a:t>
            </a:r>
            <a:r>
              <a:rPr lang="es-ES_tradnl" sz="1800" dirty="0" smtClean="0">
                <a:latin typeface="Avenir Book"/>
                <a:cs typeface="Avenir Book"/>
              </a:rPr>
              <a:t> tuvo una precisión mayor con respecto a los otros métodos</a:t>
            </a:r>
            <a:endParaRPr lang="es-ES_tradnl" sz="18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3667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>
                <a:latin typeface="Avenir Book"/>
                <a:cs typeface="Avenir Book"/>
              </a:rPr>
              <a:t>Tiempos de procesamiento </a:t>
            </a:r>
            <a:r>
              <a:rPr lang="es-ES" sz="2200" dirty="0" err="1" smtClean="0">
                <a:latin typeface="Avenir Book"/>
                <a:cs typeface="Avenir Book"/>
              </a:rPr>
              <a:t>State</a:t>
            </a:r>
            <a:r>
              <a:rPr lang="es-ES" sz="2200" dirty="0" smtClean="0">
                <a:latin typeface="Avenir Book"/>
                <a:cs typeface="Avenir Book"/>
              </a:rPr>
              <a:t> </a:t>
            </a:r>
            <a:r>
              <a:rPr lang="es-ES" sz="2200" dirty="0" err="1" smtClean="0">
                <a:latin typeface="Avenir Book"/>
                <a:cs typeface="Avenir Book"/>
              </a:rPr>
              <a:t>Farm</a:t>
            </a:r>
            <a:endParaRPr lang="es-ES" sz="2200" dirty="0">
              <a:latin typeface="Avenir Book"/>
              <a:cs typeface="Avenir Book"/>
            </a:endParaRPr>
          </a:p>
        </p:txBody>
      </p:sp>
      <p:pic>
        <p:nvPicPr>
          <p:cNvPr id="4" name="Imagen 3" descr="Captura de pantalla 2016-09-07 a las 11.22.5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81250"/>
            <a:ext cx="7162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>
                <a:latin typeface="Avenir Book"/>
                <a:cs typeface="Avenir Book"/>
              </a:rPr>
              <a:t>Tiempos de procesamiento </a:t>
            </a:r>
            <a:r>
              <a:rPr lang="es-ES" sz="2200" dirty="0" smtClean="0">
                <a:latin typeface="Avenir Book"/>
                <a:cs typeface="Avenir Book"/>
              </a:rPr>
              <a:t>Otto </a:t>
            </a:r>
            <a:r>
              <a:rPr lang="es-ES" sz="2200" dirty="0" err="1" smtClean="0">
                <a:latin typeface="Avenir Book"/>
                <a:cs typeface="Avenir Book"/>
              </a:rPr>
              <a:t>Group</a:t>
            </a:r>
            <a:endParaRPr lang="es-ES" sz="2200" dirty="0">
              <a:latin typeface="Avenir Book"/>
              <a:cs typeface="Avenir Book"/>
            </a:endParaRPr>
          </a:p>
        </p:txBody>
      </p:sp>
      <p:pic>
        <p:nvPicPr>
          <p:cNvPr id="5" name="Imagen 4" descr="Captura de pantalla 2016-09-07 a las 11.23.12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362200"/>
            <a:ext cx="7289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7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281422" cy="1752600"/>
          </a:xfrm>
        </p:spPr>
        <p:txBody>
          <a:bodyPr>
            <a:normAutofit/>
          </a:bodyPr>
          <a:lstStyle/>
          <a:p>
            <a:pPr lvl="1" algn="l">
              <a:buFontTx/>
              <a:buChar char="-"/>
            </a:pPr>
            <a:r>
              <a:rPr lang="es-ES" dirty="0">
                <a:latin typeface="Avenir Book"/>
                <a:cs typeface="Avenir Book"/>
              </a:rPr>
              <a:t>Análisis Discriminante Lineal de Fisher (ADLF</a:t>
            </a:r>
            <a:r>
              <a:rPr lang="es-ES" dirty="0" smtClean="0">
                <a:latin typeface="Avenir Book"/>
                <a:cs typeface="Avenir Book"/>
              </a:rPr>
              <a:t>)</a:t>
            </a:r>
          </a:p>
          <a:p>
            <a:pPr lvl="1" algn="l">
              <a:buFontTx/>
              <a:buChar char="-"/>
            </a:pPr>
            <a:r>
              <a:rPr lang="es-ES" dirty="0" smtClean="0">
                <a:latin typeface="Avenir Book"/>
                <a:cs typeface="Avenir Book"/>
              </a:rPr>
              <a:t>Cociente </a:t>
            </a:r>
            <a:r>
              <a:rPr lang="es-ES" dirty="0">
                <a:latin typeface="Avenir Book"/>
                <a:cs typeface="Avenir Book"/>
              </a:rPr>
              <a:t>de trazas </a:t>
            </a:r>
          </a:p>
          <a:p>
            <a:endParaRPr lang="es-ES" dirty="0">
              <a:latin typeface="Avenir Book"/>
              <a:cs typeface="Avenir Book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800" dirty="0" smtClean="0">
                <a:latin typeface="Avenir Book"/>
                <a:cs typeface="Avenir Book"/>
              </a:rPr>
              <a:t>Planteamiento del problema</a:t>
            </a:r>
            <a:endParaRPr lang="es-ES" sz="38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38508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1766" y="258136"/>
            <a:ext cx="9084934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100" dirty="0" smtClean="0">
                <a:latin typeface="Avenir Book"/>
                <a:cs typeface="Avenir Book"/>
              </a:rPr>
              <a:t>En 1936, R. Fisher buscó una proyección que separara clases, actualmente el método es llamado Análisis Discriminante Lineal de Fisher (ADLF).</a:t>
            </a:r>
            <a:endParaRPr lang="es-ES_tradnl" sz="2100" dirty="0">
              <a:latin typeface="Avenir Book"/>
              <a:cs typeface="Avenir Book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07577" y="1312128"/>
            <a:ext cx="85344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700" dirty="0" smtClean="0">
                <a:latin typeface="Avenir Book"/>
                <a:cs typeface="Avenir Book"/>
              </a:rPr>
              <a:t>Se tienen n individuos, cada uno pertenece a una clase en particular.</a:t>
            </a:r>
          </a:p>
          <a:p>
            <a:pPr algn="just"/>
            <a:endParaRPr lang="es-ES" sz="1700" dirty="0" smtClean="0">
              <a:latin typeface="Avenir Book"/>
              <a:cs typeface="Avenir Book"/>
            </a:endParaRPr>
          </a:p>
          <a:p>
            <a:pPr algn="just"/>
            <a:r>
              <a:rPr lang="es-ES" sz="1700" dirty="0" smtClean="0">
                <a:latin typeface="Avenir Book"/>
                <a:cs typeface="Avenir Book"/>
              </a:rPr>
              <a:t>La pregunta que motiva al ADLF es:</a:t>
            </a:r>
          </a:p>
          <a:p>
            <a:pPr algn="just"/>
            <a:r>
              <a:rPr lang="es-ES" sz="1700" dirty="0" smtClean="0">
                <a:latin typeface="Avenir Book"/>
                <a:cs typeface="Avenir Book"/>
              </a:rPr>
              <a:t>¿Se puede encontrar una proyección de </a:t>
            </a:r>
            <a:r>
              <a:rPr lang="es-ES" sz="1700" dirty="0" smtClean="0">
                <a:latin typeface="Avenir Book"/>
                <a:cs typeface="Avenir Book"/>
              </a:rPr>
              <a:t>estos individuos </a:t>
            </a:r>
            <a:r>
              <a:rPr lang="es-ES" sz="1700" dirty="0" smtClean="0">
                <a:latin typeface="Avenir Book"/>
                <a:cs typeface="Avenir Book"/>
              </a:rPr>
              <a:t>tal que los que pertenecen a una misma clase se ubiquen lo más cercano posible al mismo tiempo que alejados de otra clase? </a:t>
            </a:r>
            <a:endParaRPr lang="es-ES" sz="1700" dirty="0">
              <a:latin typeface="Avenir Book"/>
              <a:cs typeface="Avenir Book"/>
            </a:endParaRPr>
          </a:p>
          <a:p>
            <a:endParaRPr lang="es-ES" sz="1700" dirty="0">
              <a:latin typeface="Avenir Book"/>
              <a:cs typeface="Avenir Book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197925" y="2953746"/>
            <a:ext cx="8676548" cy="2665028"/>
            <a:chOff x="203902" y="3528136"/>
            <a:chExt cx="8676548" cy="2665028"/>
          </a:xfrm>
        </p:grpSpPr>
        <p:grpSp>
          <p:nvGrpSpPr>
            <p:cNvPr id="6" name="Agrupar 5"/>
            <p:cNvGrpSpPr/>
            <p:nvPr/>
          </p:nvGrpSpPr>
          <p:grpSpPr>
            <a:xfrm>
              <a:off x="203902" y="3528136"/>
              <a:ext cx="5519088" cy="2340000"/>
              <a:chOff x="1571625" y="2130424"/>
              <a:chExt cx="5519088" cy="2346325"/>
            </a:xfrm>
          </p:grpSpPr>
          <p:grpSp>
            <p:nvGrpSpPr>
              <p:cNvPr id="13" name="Agrupar 12"/>
              <p:cNvGrpSpPr/>
              <p:nvPr/>
            </p:nvGrpSpPr>
            <p:grpSpPr>
              <a:xfrm>
                <a:off x="1571625" y="2130424"/>
                <a:ext cx="5519088" cy="2346325"/>
                <a:chOff x="1571625" y="2130424"/>
                <a:chExt cx="5519088" cy="2346325"/>
              </a:xfrm>
            </p:grpSpPr>
            <p:pic>
              <p:nvPicPr>
                <p:cNvPr id="15" name="Imagen 14" descr="Captura de pantalla 2016-05-02 a las 11.03.31 a.m.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1625" y="2130424"/>
                  <a:ext cx="5519088" cy="2346325"/>
                </a:xfrm>
                <a:prstGeom prst="rect">
                  <a:avLst/>
                </a:prstGeom>
              </p:spPr>
            </p:pic>
            <p:sp>
              <p:nvSpPr>
                <p:cNvPr id="16" name="Rectángulo 15"/>
                <p:cNvSpPr/>
                <p:nvPr/>
              </p:nvSpPr>
              <p:spPr>
                <a:xfrm>
                  <a:off x="1571625" y="2193924"/>
                  <a:ext cx="5519088" cy="1555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" name="Rectángulo 13"/>
              <p:cNvSpPr/>
              <p:nvPr/>
            </p:nvSpPr>
            <p:spPr>
              <a:xfrm>
                <a:off x="4075485" y="2346323"/>
                <a:ext cx="324857" cy="198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" name="Conector angular 6"/>
            <p:cNvCxnSpPr>
              <a:stCxn id="15" idx="3"/>
              <a:endCxn id="11" idx="1"/>
            </p:cNvCxnSpPr>
            <p:nvPr/>
          </p:nvCxnSpPr>
          <p:spPr>
            <a:xfrm flipV="1">
              <a:off x="5722990" y="4694904"/>
              <a:ext cx="644928" cy="3232"/>
            </a:xfrm>
            <a:prstGeom prst="bentConnector3">
              <a:avLst>
                <a:gd name="adj1" fmla="val 50000"/>
              </a:avLst>
            </a:prstGeom>
            <a:ln>
              <a:tailEnd type="triangle" w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/>
            <p:cNvSpPr txBox="1"/>
            <p:nvPr/>
          </p:nvSpPr>
          <p:spPr>
            <a:xfrm>
              <a:off x="954777" y="5823832"/>
              <a:ext cx="3865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2">
                      <a:lumMod val="50000"/>
                    </a:schemeClr>
                  </a:solidFill>
                  <a:latin typeface="Avenir Book"/>
                  <a:cs typeface="Avenir Book"/>
                </a:rPr>
                <a:t>Individuo original en 4 dimensiones</a:t>
              </a:r>
              <a:endParaRPr lang="es-ES" dirty="0">
                <a:solidFill>
                  <a:schemeClr val="bg2">
                    <a:lumMod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472215" y="5809064"/>
              <a:ext cx="2372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546D7A"/>
                  </a:solidFill>
                  <a:latin typeface="Avenir Book"/>
                  <a:cs typeface="Avenir Book"/>
                </a:rPr>
                <a:t>Individuo proyectado</a:t>
              </a:r>
              <a:endParaRPr lang="es-ES" dirty="0">
                <a:solidFill>
                  <a:srgbClr val="546D7A"/>
                </a:solidFill>
                <a:latin typeface="Avenir Book"/>
                <a:cs typeface="Avenir Book"/>
              </a:endParaRPr>
            </a:p>
          </p:txBody>
        </p:sp>
        <p:grpSp>
          <p:nvGrpSpPr>
            <p:cNvPr id="10" name="Agrupar 9"/>
            <p:cNvGrpSpPr/>
            <p:nvPr/>
          </p:nvGrpSpPr>
          <p:grpSpPr>
            <a:xfrm>
              <a:off x="6367916" y="3542904"/>
              <a:ext cx="2512534" cy="2304000"/>
              <a:chOff x="6417255" y="1651605"/>
              <a:chExt cx="2512534" cy="2304000"/>
            </a:xfrm>
          </p:grpSpPr>
          <p:pic>
            <p:nvPicPr>
              <p:cNvPr id="11" name="Imagen 10" descr="Captura de pantalla 2016-05-02 a las 11.12.53 a.m.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401"/>
              <a:stretch/>
            </p:blipFill>
            <p:spPr>
              <a:xfrm>
                <a:off x="6417257" y="1651605"/>
                <a:ext cx="2512532" cy="2304000"/>
              </a:xfrm>
              <a:prstGeom prst="rect">
                <a:avLst/>
              </a:prstGeom>
            </p:spPr>
          </p:pic>
          <p:sp>
            <p:nvSpPr>
              <p:cNvPr id="12" name="Rectángulo 11"/>
              <p:cNvSpPr/>
              <p:nvPr/>
            </p:nvSpPr>
            <p:spPr>
              <a:xfrm>
                <a:off x="6417255" y="1666373"/>
                <a:ext cx="2506557" cy="1551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" name="CuadroTexto 16"/>
          <p:cNvSpPr txBox="1"/>
          <p:nvPr/>
        </p:nvSpPr>
        <p:spPr>
          <a:xfrm>
            <a:off x="85984" y="6012946"/>
            <a:ext cx="82253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>
                <a:latin typeface="Avenir Book"/>
                <a:cs typeface="Avenir Book"/>
              </a:rPr>
              <a:t>Para lograr esto, se busca una matriz V que proyecte óptimamente a los individuos</a:t>
            </a:r>
            <a:endParaRPr lang="es-ES" sz="17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178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7968" y="346744"/>
            <a:ext cx="898157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Intuitivamente, el ADLF busca maximizar la dispersión entre clases al mismo tiempo que se minimiza la dispersión </a:t>
            </a:r>
            <a:r>
              <a:rPr lang="es-ES" sz="2200" dirty="0" err="1" smtClean="0">
                <a:latin typeface="Avenir Book"/>
                <a:cs typeface="Avenir Book"/>
              </a:rPr>
              <a:t>intra</a:t>
            </a:r>
            <a:r>
              <a:rPr lang="es-ES" sz="2200" dirty="0" smtClean="0">
                <a:latin typeface="Avenir Book"/>
                <a:cs typeface="Avenir Book"/>
              </a:rPr>
              <a:t>-clase.</a:t>
            </a:r>
            <a:endParaRPr lang="es-ES_tradnl" sz="2200" dirty="0">
              <a:latin typeface="Avenir Book"/>
              <a:cs typeface="Avenir Book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03960" y="1702929"/>
            <a:ext cx="883667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 smtClean="0">
                <a:latin typeface="Avenir Book"/>
                <a:cs typeface="Avenir Book"/>
              </a:rPr>
              <a:t>La solución encontrada es formulando un problema de maximización de un cociente. En el numerador se tiene la dispersión entre-clases y en el denominador la dispersión </a:t>
            </a:r>
            <a:r>
              <a:rPr lang="es-ES" sz="1700" dirty="0" err="1" smtClean="0">
                <a:latin typeface="Avenir Book"/>
                <a:cs typeface="Avenir Book"/>
              </a:rPr>
              <a:t>intra</a:t>
            </a:r>
            <a:r>
              <a:rPr lang="es-ES" sz="1700" dirty="0" smtClean="0">
                <a:latin typeface="Avenir Book"/>
                <a:cs typeface="Avenir Book"/>
              </a:rPr>
              <a:t>-clase.</a:t>
            </a:r>
            <a:endParaRPr lang="es-ES" sz="1700" dirty="0">
              <a:latin typeface="Avenir Book"/>
              <a:cs typeface="Avenir Book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148599" y="25800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grpSp>
        <p:nvGrpSpPr>
          <p:cNvPr id="25" name="Agrupar 24"/>
          <p:cNvGrpSpPr/>
          <p:nvPr/>
        </p:nvGrpSpPr>
        <p:grpSpPr>
          <a:xfrm>
            <a:off x="148040" y="2903941"/>
            <a:ext cx="8857798" cy="3322429"/>
            <a:chOff x="148040" y="2903941"/>
            <a:chExt cx="8857798" cy="3322429"/>
          </a:xfrm>
        </p:grpSpPr>
        <p:pic>
          <p:nvPicPr>
            <p:cNvPr id="6" name="Imagen 5" descr="Captura de pantalla 2016-05-01 a las 11.34.14 p.m.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94"/>
            <a:stretch/>
          </p:blipFill>
          <p:spPr>
            <a:xfrm>
              <a:off x="1385028" y="2903941"/>
              <a:ext cx="5792505" cy="3243128"/>
            </a:xfrm>
            <a:prstGeom prst="rect">
              <a:avLst/>
            </a:prstGeom>
          </p:spPr>
        </p:pic>
        <p:cxnSp>
          <p:nvCxnSpPr>
            <p:cNvPr id="7" name="Conector recto 6"/>
            <p:cNvCxnSpPr/>
            <p:nvPr/>
          </p:nvCxnSpPr>
          <p:spPr>
            <a:xfrm>
              <a:off x="1516342" y="4140929"/>
              <a:ext cx="1034401" cy="0"/>
            </a:xfrm>
            <a:prstGeom prst="line">
              <a:avLst/>
            </a:prstGeom>
            <a:ln>
              <a:tailEnd type="triangle" w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H="1">
              <a:off x="6350275" y="5213221"/>
              <a:ext cx="827258" cy="0"/>
            </a:xfrm>
            <a:prstGeom prst="line">
              <a:avLst/>
            </a:prstGeom>
            <a:ln>
              <a:tailEnd type="triangle" w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7135305" y="4955928"/>
              <a:ext cx="18705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rPr>
                <a:t>Juntar individuos de una misma clase</a:t>
              </a:r>
              <a:endPara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1356993" y="2970091"/>
              <a:ext cx="5678302" cy="3256279"/>
              <a:chOff x="1356993" y="2970091"/>
              <a:chExt cx="5678302" cy="3256279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1569262" y="2970091"/>
                <a:ext cx="5466033" cy="2154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Dispersión tomada por cada matriz</a:t>
                </a:r>
                <a:endPara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1982699" y="3205380"/>
                <a:ext cx="1953045" cy="1846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S</a:t>
                </a:r>
                <a:r>
                  <a:rPr lang="es-E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E </a:t>
                </a: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Dispersión entre clases</a:t>
                </a:r>
                <a:endPara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788765" y="3212975"/>
                <a:ext cx="1953045" cy="1846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S</a:t>
                </a:r>
                <a:r>
                  <a:rPr lang="es-ES" sz="12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I</a:t>
                </a:r>
                <a:r>
                  <a:rPr lang="es-E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 </a:t>
                </a: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Dispersión </a:t>
                </a:r>
                <a:r>
                  <a:rPr lang="es-ES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intra</a:t>
                </a: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-</a:t>
                </a: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clases</a:t>
                </a:r>
                <a:endPara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4941165" y="6054736"/>
                <a:ext cx="1953045" cy="1692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Dimensión 1</a:t>
                </a:r>
                <a:endParaRPr lang="es-E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2017725" y="6057093"/>
                <a:ext cx="1953045" cy="1692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Dimensión 1</a:t>
                </a:r>
                <a:endParaRPr lang="es-E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 rot="16200000">
                <a:off x="3340668" y="4679977"/>
                <a:ext cx="1953045" cy="1692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Dimensión 2</a:t>
                </a:r>
                <a:endParaRPr lang="es-E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 rot="16200000">
                <a:off x="465109" y="4726535"/>
                <a:ext cx="1953045" cy="1692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Book"/>
                    <a:cs typeface="Avenir Book"/>
                  </a:rPr>
                  <a:t>Dimensión 2</a:t>
                </a:r>
                <a:endParaRPr lang="es-E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</p:grpSp>
        <p:sp>
          <p:nvSpPr>
            <p:cNvPr id="10" name="CuadroTexto 9"/>
            <p:cNvSpPr txBox="1"/>
            <p:nvPr/>
          </p:nvSpPr>
          <p:spPr>
            <a:xfrm>
              <a:off x="148040" y="3686130"/>
              <a:ext cx="16807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 smtClean="0">
                  <a:solidFill>
                    <a:srgbClr val="7F7F7F"/>
                  </a:solidFill>
                  <a:latin typeface="Avenir Book"/>
                  <a:cs typeface="Avenir Book"/>
                </a:rPr>
                <a:t>Separar </a:t>
              </a:r>
              <a:r>
                <a:rPr lang="es-ES" sz="1300" dirty="0" err="1" smtClean="0">
                  <a:solidFill>
                    <a:srgbClr val="7F7F7F"/>
                  </a:solidFill>
                  <a:latin typeface="Avenir Book"/>
                  <a:cs typeface="Avenir Book"/>
                </a:rPr>
                <a:t>centroides</a:t>
              </a:r>
              <a:r>
                <a:rPr lang="es-ES" sz="1300" dirty="0" smtClean="0">
                  <a:solidFill>
                    <a:srgbClr val="7F7F7F"/>
                  </a:solidFill>
                  <a:latin typeface="Avenir Book"/>
                  <a:cs typeface="Avenir Book"/>
                </a:rPr>
                <a:t> de las clases</a:t>
              </a:r>
              <a:endParaRPr lang="es-ES" sz="1300" dirty="0">
                <a:solidFill>
                  <a:srgbClr val="7F7F7F"/>
                </a:solidFill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91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41452" y="228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 smtClean="0">
                <a:latin typeface="Avenir Book"/>
                <a:cs typeface="Avenir Book"/>
              </a:rPr>
              <a:t>El ADLF tiene ventajas sobre otros métodos de clasificación lineal.</a:t>
            </a:r>
            <a:endParaRPr lang="es-ES" sz="2200" dirty="0">
              <a:latin typeface="Avenir Book"/>
              <a:cs typeface="Avenir Book"/>
            </a:endParaRP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79897"/>
              </p:ext>
            </p:extLst>
          </p:nvPr>
        </p:nvGraphicFramePr>
        <p:xfrm>
          <a:off x="1287869" y="2123385"/>
          <a:ext cx="6564309" cy="2341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190647" y="4822264"/>
            <a:ext cx="67337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dirty="0" smtClean="0">
                <a:latin typeface="Avenir Book"/>
                <a:cs typeface="Avenir Book"/>
              </a:rPr>
              <a:t>Como se verá más adelante, si se proyecta a un espacio de mayor dimensión, la predicción que se obtiene es mejor.</a:t>
            </a:r>
            <a:endParaRPr lang="es-ES" sz="17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1891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01752" y="324285"/>
            <a:ext cx="8484166" cy="758952"/>
          </a:xfrm>
        </p:spPr>
        <p:txBody>
          <a:bodyPr>
            <a:noAutofit/>
          </a:bodyPr>
          <a:lstStyle/>
          <a:p>
            <a:pPr algn="l"/>
            <a:r>
              <a:rPr lang="es-ES" sz="2200" dirty="0" smtClean="0">
                <a:latin typeface="Avenir Book"/>
                <a:cs typeface="Avenir Book"/>
              </a:rPr>
              <a:t>Para entender el ADLF se necesita definir a las matrices de dispersión </a:t>
            </a:r>
            <a:r>
              <a:rPr lang="es-ES" sz="2200" dirty="0" err="1" smtClean="0">
                <a:latin typeface="Avenir Book"/>
                <a:cs typeface="Avenir Book"/>
              </a:rPr>
              <a:t>intra</a:t>
            </a:r>
            <a:r>
              <a:rPr lang="es-ES" sz="2200" dirty="0" smtClean="0">
                <a:latin typeface="Avenir Book"/>
                <a:cs typeface="Avenir Book"/>
              </a:rPr>
              <a:t>-clase y entre clases</a:t>
            </a:r>
            <a:endParaRPr lang="es-ES_tradnl" sz="2200" dirty="0">
              <a:latin typeface="Avenir Book"/>
              <a:cs typeface="Avenir Book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5124" y="1796127"/>
            <a:ext cx="859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Sean x</a:t>
            </a:r>
            <a:r>
              <a:rPr lang="es-ES" baseline="-25000" dirty="0" smtClean="0">
                <a:latin typeface="Avenir Book"/>
                <a:cs typeface="Avenir Book"/>
              </a:rPr>
              <a:t>i </a:t>
            </a:r>
            <a:r>
              <a:rPr lang="es-ES" dirty="0" smtClean="0">
                <a:latin typeface="Avenir Book"/>
                <a:cs typeface="Avenir Book"/>
              </a:rPr>
              <a:t>los individuos originales y </a:t>
            </a:r>
            <a:r>
              <a:rPr lang="es-ES" dirty="0" err="1" smtClean="0">
                <a:latin typeface="Avenir Book"/>
                <a:cs typeface="Avenir Book"/>
              </a:rPr>
              <a:t>w</a:t>
            </a:r>
            <a:r>
              <a:rPr lang="es-ES" baseline="-25000" dirty="0" err="1" smtClean="0">
                <a:latin typeface="Avenir Book"/>
                <a:cs typeface="Avenir Book"/>
              </a:rPr>
              <a:t>i</a:t>
            </a:r>
            <a:r>
              <a:rPr lang="es-ES" dirty="0" smtClean="0">
                <a:latin typeface="Avenir Book"/>
                <a:cs typeface="Avenir Book"/>
              </a:rPr>
              <a:t> los individuos proyectados por V. Definimos </a:t>
            </a:r>
            <a:r>
              <a:rPr lang="es-ES" dirty="0" smtClean="0">
                <a:latin typeface="Avenir Book"/>
                <a:cs typeface="Avenir Book"/>
              </a:rPr>
              <a:t>las medias por </a:t>
            </a:r>
            <a:r>
              <a:rPr lang="es-ES" dirty="0" smtClean="0">
                <a:latin typeface="Avenir Book"/>
                <a:cs typeface="Avenir Book"/>
              </a:rPr>
              <a:t>grupo y </a:t>
            </a:r>
            <a:r>
              <a:rPr lang="es-ES" dirty="0" smtClean="0">
                <a:latin typeface="Avenir Book"/>
                <a:cs typeface="Avenir Book"/>
              </a:rPr>
              <a:t>la media de todos </a:t>
            </a:r>
            <a:r>
              <a:rPr lang="es-ES" dirty="0" smtClean="0">
                <a:latin typeface="Avenir Book"/>
                <a:cs typeface="Avenir Book"/>
              </a:rPr>
              <a:t>los datos como: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17500" y="4293073"/>
            <a:ext cx="855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De esta manera se puede escribir las matrices de dispersión </a:t>
            </a:r>
            <a:r>
              <a:rPr lang="es-ES" dirty="0" err="1" smtClean="0">
                <a:latin typeface="Avenir Book"/>
                <a:cs typeface="Avenir Book"/>
              </a:rPr>
              <a:t>intra</a:t>
            </a:r>
            <a:r>
              <a:rPr lang="es-ES" dirty="0" smtClean="0">
                <a:latin typeface="Avenir Book"/>
                <a:cs typeface="Avenir Book"/>
              </a:rPr>
              <a:t>-clase y entre-clases de los originales como:</a:t>
            </a:r>
            <a:endParaRPr lang="es-ES" dirty="0">
              <a:latin typeface="Avenir Book"/>
              <a:cs typeface="Avenir Book"/>
            </a:endParaRPr>
          </a:p>
        </p:txBody>
      </p:sp>
      <p:pic>
        <p:nvPicPr>
          <p:cNvPr id="2" name="Imagen 1" descr="Captura de pantalla 2016-09-08 a las 8.14.26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2442458"/>
            <a:ext cx="1708108" cy="1786642"/>
          </a:xfrm>
          <a:prstGeom prst="rect">
            <a:avLst/>
          </a:prstGeom>
        </p:spPr>
      </p:pic>
      <p:pic>
        <p:nvPicPr>
          <p:cNvPr id="4" name="Imagen 3" descr="Captura de pantalla 2016-09-08 a las 8.14.29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2442458"/>
            <a:ext cx="1863529" cy="1800000"/>
          </a:xfrm>
          <a:prstGeom prst="rect">
            <a:avLst/>
          </a:prstGeom>
        </p:spPr>
      </p:pic>
      <p:pic>
        <p:nvPicPr>
          <p:cNvPr id="5" name="Imagen 4" descr="Captura de pantalla 2016-09-08 a las 8.15.13 p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1" y="5092700"/>
            <a:ext cx="3447818" cy="1008000"/>
          </a:xfrm>
          <a:prstGeom prst="rect">
            <a:avLst/>
          </a:prstGeom>
        </p:spPr>
      </p:pic>
      <p:pic>
        <p:nvPicPr>
          <p:cNvPr id="6" name="Imagen 5" descr="Captura de pantalla 2016-09-08 a las 8.15.20 p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55" y="5028304"/>
            <a:ext cx="3473349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s-ES" sz="2200" dirty="0" smtClean="0">
                <a:latin typeface="Avenir Book"/>
                <a:cs typeface="Avenir Book"/>
              </a:rPr>
              <a:t>Para el caso que el proyector </a:t>
            </a:r>
            <a:r>
              <a:rPr lang="es-ES" sz="2200" i="1" dirty="0" smtClean="0">
                <a:latin typeface="Avenir Book"/>
                <a:cs typeface="Avenir Book"/>
              </a:rPr>
              <a:t>v </a:t>
            </a:r>
            <a:r>
              <a:rPr lang="es-ES" sz="2200" dirty="0" smtClean="0">
                <a:latin typeface="Avenir Book"/>
                <a:cs typeface="Avenir Book"/>
              </a:rPr>
              <a:t>es un vector, el problema tiene solución cerrada</a:t>
            </a:r>
            <a:endParaRPr lang="es-ES" sz="2200" i="1" dirty="0">
              <a:latin typeface="Avenir Book"/>
              <a:cs typeface="Avenir Book"/>
            </a:endParaRPr>
          </a:p>
        </p:txBody>
      </p:sp>
      <p:pic>
        <p:nvPicPr>
          <p:cNvPr id="5" name="Imagen 4" descr="Captura de pantalla 2016-05-03 a las 2.25.33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22" y="3678511"/>
            <a:ext cx="2369709" cy="108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7964" y="1601240"/>
            <a:ext cx="857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La dispersión </a:t>
            </a:r>
            <a:r>
              <a:rPr lang="es-ES" dirty="0" err="1" smtClean="0">
                <a:latin typeface="Avenir Book"/>
                <a:cs typeface="Avenir Book"/>
              </a:rPr>
              <a:t>intra</a:t>
            </a:r>
            <a:r>
              <a:rPr lang="es-ES" dirty="0" smtClean="0">
                <a:latin typeface="Avenir Book"/>
                <a:cs typeface="Avenir Book"/>
              </a:rPr>
              <a:t>-clase y entre-clases de los individuos proyectados por </a:t>
            </a:r>
            <a:r>
              <a:rPr lang="es-ES" i="1" dirty="0" smtClean="0">
                <a:latin typeface="Avenir Book"/>
                <a:cs typeface="Avenir Book"/>
              </a:rPr>
              <a:t>v (vector)</a:t>
            </a:r>
            <a:r>
              <a:rPr lang="es-ES" dirty="0" smtClean="0">
                <a:latin typeface="Avenir Book"/>
                <a:cs typeface="Avenir Book"/>
              </a:rPr>
              <a:t> son: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1752" y="2969819"/>
            <a:ext cx="860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Estas matrices se pueden expresar en términos de las matrices de dispersión de los individuos originales, de manera que:</a:t>
            </a:r>
            <a:endParaRPr lang="es-ES" dirty="0">
              <a:latin typeface="Avenir Book"/>
              <a:cs typeface="Avenir Book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50580" y="4705070"/>
            <a:ext cx="589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Con esto, el cociente de trazas se puede escribir como:</a:t>
            </a:r>
            <a:endParaRPr lang="es-ES" dirty="0">
              <a:latin typeface="Avenir Book"/>
              <a:cs typeface="Avenir Book"/>
            </a:endParaRPr>
          </a:p>
        </p:txBody>
      </p:sp>
      <p:pic>
        <p:nvPicPr>
          <p:cNvPr id="12" name="Imagen 11" descr="Captura de pantalla 2016-05-01 a las 11.32.25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86" y="5145284"/>
            <a:ext cx="2145602" cy="1080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30950" y="5149850"/>
            <a:ext cx="20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venir Book"/>
                <a:cs typeface="Avenir Book"/>
              </a:rPr>
              <a:t>¡Solución cerrada!</a:t>
            </a:r>
            <a:endParaRPr lang="es-ES" dirty="0">
              <a:latin typeface="Avenir Book"/>
              <a:cs typeface="Avenir Book"/>
            </a:endParaRPr>
          </a:p>
        </p:txBody>
      </p:sp>
      <p:pic>
        <p:nvPicPr>
          <p:cNvPr id="8" name="Imagen 7" descr="Captura de pantalla 2016-09-08 a las 8.16.28 p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97" y="1997819"/>
            <a:ext cx="2474182" cy="972000"/>
          </a:xfrm>
          <a:prstGeom prst="rect">
            <a:avLst/>
          </a:prstGeom>
        </p:spPr>
      </p:pic>
      <p:pic>
        <p:nvPicPr>
          <p:cNvPr id="14" name="Imagen 13" descr="Captura de pantalla 2016-09-08 a las 8.20.32 p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72" y="2068119"/>
            <a:ext cx="2603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6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ívico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Cívico.thmx</Template>
  <TotalTime>1866</TotalTime>
  <Words>2180</Words>
  <Application>Microsoft Macintosh PowerPoint</Application>
  <PresentationFormat>Presentación en pantalla (4:3)</PresentationFormat>
  <Paragraphs>231</Paragraphs>
  <Slides>34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Cívico</vt:lpstr>
      <vt:lpstr>Optimización del cociente de la traza para máquinas de aprendizaje</vt:lpstr>
      <vt:lpstr>Presentación de PowerPoint</vt:lpstr>
      <vt:lpstr>Presentación de PowerPoint</vt:lpstr>
      <vt:lpstr>Planteamiento del problema</vt:lpstr>
      <vt:lpstr>Presentación de PowerPoint</vt:lpstr>
      <vt:lpstr>Presentación de PowerPoint</vt:lpstr>
      <vt:lpstr>Presentación de PowerPoint</vt:lpstr>
      <vt:lpstr>Para entender el ADLF se necesita definir a las matrices de dispersión intra-clase y entre clases</vt:lpstr>
      <vt:lpstr>Para el caso que el proyector v es un vector, el problema tiene solución cerrada</vt:lpstr>
      <vt:lpstr>Al generalizar el ADLF a p dimensiones, el problema no tiene una solución cerrada</vt:lpstr>
      <vt:lpstr>Una vez resuelto el problema de optimización, las principales aplicaciones del ADLF son reducción dimensional y clasificación</vt:lpstr>
      <vt:lpstr>Propuesta de solución</vt:lpstr>
      <vt:lpstr>Para resolver el cociente de trazas, es conveniente plantearlo como un problema escalar en términos de una (ρ, f(ρ)).</vt:lpstr>
      <vt:lpstr>Presentación de PowerPoint</vt:lpstr>
      <vt:lpstr>Un punto importante del algoritmo es evaluar f(ρ): Se tienen que calcular los p eigenvalores más grandes de G(ρ) = A -ρB</vt:lpstr>
      <vt:lpstr>Recapitulando, la alternativa de solución involucra 2 pasos:</vt:lpstr>
      <vt:lpstr>Lanczos tiene ventajas sobre otros métodos para calcular eigenvalores. Entre estas es su rapidez para calcular solo algunos de ellos.</vt:lpstr>
      <vt:lpstr>Presentación de PowerPoint</vt:lpstr>
      <vt:lpstr>Método Newton-Lanczos</vt:lpstr>
      <vt:lpstr>Experimentos numéricos</vt:lpstr>
      <vt:lpstr>Presentación de PowerPoint</vt:lpstr>
      <vt:lpstr>Presentación de PowerPoint</vt:lpstr>
      <vt:lpstr>Criterios para la comparación con otros métodos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Comparación con otros métodos en tiempo State Farm</vt:lpstr>
      <vt:lpstr>Presentación de PowerPoint</vt:lpstr>
      <vt:lpstr>Tiempos de procesamiento State Farm</vt:lpstr>
      <vt:lpstr>Tiempos de procesamiento Otto Group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Garcia</dc:creator>
  <cp:lastModifiedBy>Salvador Garcia</cp:lastModifiedBy>
  <cp:revision>471</cp:revision>
  <dcterms:created xsi:type="dcterms:W3CDTF">2016-05-02T15:29:10Z</dcterms:created>
  <dcterms:modified xsi:type="dcterms:W3CDTF">2016-09-09T01:46:59Z</dcterms:modified>
</cp:coreProperties>
</file>