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4" r:id="rId2"/>
    <p:sldId id="285" r:id="rId3"/>
    <p:sldId id="286" r:id="rId4"/>
    <p:sldId id="28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71"/>
    <p:restoredTop sz="92720"/>
  </p:normalViewPr>
  <p:slideViewPr>
    <p:cSldViewPr snapToGrid="0" snapToObjects="1">
      <p:cViewPr>
        <p:scale>
          <a:sx n="140" d="100"/>
          <a:sy n="140" d="100"/>
        </p:scale>
        <p:origin x="112" y="-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43BFA-A6BE-2144-8187-77F6ED4E0A52}" type="datetimeFigureOut">
              <a:rPr lang="es-MX" smtClean="0"/>
              <a:t>26/02/21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6C313-6E3A-684C-99D9-BE98261EA9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437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31A9C-F831-C141-B65E-9ADAB4595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6FECD8-20EE-CD4A-AF8E-B73E0D5B8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5E13EA-8952-5A46-A513-611B78943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B7AA-36BA-3544-92CD-004A59017325}" type="datetime1">
              <a:rPr lang="es-MX" smtClean="0"/>
              <a:t>26/02/21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615119-4788-1C44-B64E-BDA898AB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704EDB-4D13-5F44-A451-8E3C2758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BA6A-295C-7C4E-9661-C3E28C28C3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062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3F9E0-7BCC-2C4C-8056-B2FCCA4C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D85B9D-CEBA-3248-B086-CE2639E74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DF7B85-C2D6-3E4C-A009-39A24144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A576-E3E7-A04F-88A6-6CD9CFBE5881}" type="datetime1">
              <a:rPr lang="es-MX" smtClean="0"/>
              <a:t>26/02/21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C55B40-A87D-2249-8C08-0BC19364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089E84-A5AB-6241-B27B-7C486A42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BA6A-295C-7C4E-9661-C3E28C28C3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995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DD42A4-B545-6D47-A7C9-166D1FC90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41D7A5-ABA0-0645-A528-4EEB2FAB8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5E6616-F35D-E749-91F4-CBE8724AA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3014-4A8C-D242-B8A5-D75E66439B36}" type="datetime1">
              <a:rPr lang="es-MX" smtClean="0"/>
              <a:t>26/02/21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972696-7D38-2549-8AF2-8E7F1B23C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F37563-732F-BB45-B716-F26F2330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BA6A-295C-7C4E-9661-C3E28C28C3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666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6B145-4F86-E34C-A289-103956F4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71502A-8D54-F748-B185-958B51C32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819352-1DAD-F144-B932-E4BA633B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F520-2C1F-1246-9A46-0D178669F39A}" type="datetime1">
              <a:rPr lang="es-MX" smtClean="0"/>
              <a:t>26/02/21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6A6F2C-54EA-B84C-A315-E66C93021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779523-0A42-2D45-8617-492049FD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BA6A-295C-7C4E-9661-C3E28C28C3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972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574AF-B937-0B43-B918-123139886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9D6195-B670-8544-84CA-CD2C73C1C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959D43-071D-8F4C-86D0-1B87F8A4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BC8E-4B16-D64F-AAC4-98F0DBC3830F}" type="datetime1">
              <a:rPr lang="es-MX" smtClean="0"/>
              <a:t>26/02/21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548A84-2BBC-9C4A-9877-E278767A6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E4F8EA-A63A-D245-A966-85310C30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BA6A-295C-7C4E-9661-C3E28C28C3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937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566C1-59EC-4943-A0FA-FA2A5ADA4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6FFE47-87A9-6B44-8F24-46FB8F0DF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2F13C8-3803-4F49-B6FA-BE810B520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D4B458-3597-5346-AE35-01E66C74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59F5-C32D-404C-90D4-A868DF49BB80}" type="datetime1">
              <a:rPr lang="es-MX" smtClean="0"/>
              <a:t>26/02/21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E98863-89A0-E54C-9717-0A54D6BD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BE08DF-2B0A-4742-B296-0203A5D0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BA6A-295C-7C4E-9661-C3E28C28C3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6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C12E1-0D67-7548-B95C-79F0340E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FBCE68-41CF-AD47-BC27-983E4C4E0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D9D55A-6C2B-EA4C-8D70-C01EE548C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3D89BB3-BB3F-C840-8125-3673D56A9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DCAE1D-5073-544B-A6F8-1CCB5D86D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8EC3089-2815-8643-A192-57175B4BD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578E-7178-E64A-A9C3-21780C9174A5}" type="datetime1">
              <a:rPr lang="es-MX" smtClean="0"/>
              <a:t>26/02/21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E21E294-0FAB-8249-9A37-6FAF1F757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3343CBF-B185-7A41-868A-C35B91B9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BA6A-295C-7C4E-9661-C3E28C28C3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330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F02E1-E99A-EB47-BC04-BFE2F8A4E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B79D0B3-8080-E949-8CA3-FFB130D5A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BFF3-B27B-C244-AA31-372B8E3E906F}" type="datetime1">
              <a:rPr lang="es-MX" smtClean="0"/>
              <a:t>26/02/21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75D83A-70D1-544C-8A30-46F91B8B5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B076DD-DA8E-114B-A0C0-B324674E9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BA6A-295C-7C4E-9661-C3E28C28C3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151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CA132A-D348-BE4A-A201-22A029066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5524-28D5-1846-B922-93B2A81C90EE}" type="datetime1">
              <a:rPr lang="es-MX" smtClean="0"/>
              <a:t>26/02/21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2BE3A4D-1C0C-844C-B680-C65F22F7E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ED78B6-0843-1242-BDC2-D0B5CB8F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BA6A-295C-7C4E-9661-C3E28C28C3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533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1A5AE-7FD4-A24A-840E-B8C0C02A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3C6239-3ACD-3D49-AF9C-2FD675A7F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25D6BF-9388-3C4A-B938-A223142E9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B0BD5E-2FD5-474D-84DD-6DE327FAE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39F7-BA52-794D-ACD3-720D08AECED8}" type="datetime1">
              <a:rPr lang="es-MX" smtClean="0"/>
              <a:t>26/02/21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311866-B9B7-9943-A8D6-5B7B7020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E68726-E125-9047-933F-22EC035E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BA6A-295C-7C4E-9661-C3E28C28C3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603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66F95-2DB4-704D-ACA5-856747F78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0EC764-F298-254F-851C-6C05544E9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633366-3FB1-D542-A755-840075582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563CCC-26BB-CA44-9C43-2B8CBF9E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14FE-C892-4144-BE2B-A1CDD8E18D45}" type="datetime1">
              <a:rPr lang="es-MX" smtClean="0"/>
              <a:t>26/02/21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F0F1A3-8EB8-024F-853A-6EA36D4C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78052E-DCAB-1D46-B806-8873D8D6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BA6A-295C-7C4E-9661-C3E28C28C3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091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7BB6F9-453C-3549-8764-279743CBD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CC2B63-0DB7-EC40-914D-CB5D5496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41140D-BCEC-274B-BB6B-35439EA91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7FDAB-6733-0F4C-BF19-95146259B4F5}" type="datetime1">
              <a:rPr lang="es-MX" smtClean="0"/>
              <a:t>26/02/21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8DD268-D685-9C46-AF62-07F275873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55A991-3735-D944-9F5E-71952788A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CBA6A-295C-7C4E-9661-C3E28C28C3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9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7094D3F-DA0E-9D4B-8F2D-BAECC9E7E7F3}"/>
              </a:ext>
            </a:extLst>
          </p:cNvPr>
          <p:cNvSpPr txBox="1">
            <a:spLocks/>
          </p:cNvSpPr>
          <p:nvPr/>
        </p:nvSpPr>
        <p:spPr>
          <a:xfrm>
            <a:off x="315414" y="765650"/>
            <a:ext cx="9137058" cy="49692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019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accent1"/>
                </a:solidFill>
                <a:latin typeface="Avenir Next Regular"/>
                <a:ea typeface="+mj-ea"/>
                <a:cs typeface="+mj-cs"/>
              </a:defRPr>
            </a:lvl1pPr>
          </a:lstStyle>
          <a:p>
            <a:r>
              <a:rPr lang="es-MX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Overview </a:t>
            </a:r>
            <a:r>
              <a:rPr lang="es-MX" sz="2500" b="0" dirty="0">
                <a:latin typeface="Avenir Book" panose="02000503020000020003" pitchFamily="2" charset="0"/>
              </a:rPr>
              <a:t>| Inteligencia Artificial / Machine Learning / Deep Learning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C41302E-308E-C844-8F0A-46058E4D2597}"/>
              </a:ext>
            </a:extLst>
          </p:cNvPr>
          <p:cNvCxnSpPr>
            <a:cxnSpLocks/>
          </p:cNvCxnSpPr>
          <p:nvPr/>
        </p:nvCxnSpPr>
        <p:spPr>
          <a:xfrm>
            <a:off x="386930" y="1262574"/>
            <a:ext cx="6982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40A178DE-AAC1-DF4A-B58E-DCCAA976E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536" y="0"/>
            <a:ext cx="2349500" cy="850900"/>
          </a:xfrm>
          <a:prstGeom prst="rect">
            <a:avLst/>
          </a:prstGeom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7A7D0EAE-CFC6-8A4B-826A-7FE0F824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BA6A-295C-7C4E-9661-C3E28C28C3F9}" type="slidenum">
              <a:rPr lang="es-MX" smtClean="0">
                <a:latin typeface="Avenir Book" panose="02000503020000020003" pitchFamily="2" charset="0"/>
              </a:rPr>
              <a:t>1</a:t>
            </a:fld>
            <a:endParaRPr lang="es-MX">
              <a:latin typeface="Avenir Book" panose="02000503020000020003" pitchFamily="2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3A87409-99F0-554F-8CFC-5277C28E7761}"/>
              </a:ext>
            </a:extLst>
          </p:cNvPr>
          <p:cNvSpPr txBox="1"/>
          <p:nvPr/>
        </p:nvSpPr>
        <p:spPr>
          <a:xfrm>
            <a:off x="365158" y="365539"/>
            <a:ext cx="2994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chemeClr val="accent1">
                    <a:lumMod val="50000"/>
                  </a:schemeClr>
                </a:solidFill>
                <a:latin typeface="Avenir Book" panose="02000503020000020003" pitchFamily="2" charset="0"/>
              </a:rPr>
              <a:t>Aprendizaje de Máquina</a:t>
            </a:r>
          </a:p>
        </p:txBody>
      </p:sp>
      <p:pic>
        <p:nvPicPr>
          <p:cNvPr id="1026" name="Picture 2" descr="The difference between Artificial Intelligence, Machine Learning and Deep  Learning – Data Catchup">
            <a:extLst>
              <a:ext uri="{FF2B5EF4-FFF2-40B4-BE49-F238E27FC236}">
                <a16:creationId xmlns:a16="http://schemas.microsoft.com/office/drawing/2014/main" id="{112C3B40-D508-F845-AB41-53E81B3B4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89" y="1969197"/>
            <a:ext cx="4102754" cy="368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0651C55-C5BF-1B41-BCB9-7603FB611EF8}"/>
              </a:ext>
            </a:extLst>
          </p:cNvPr>
          <p:cNvSpPr txBox="1"/>
          <p:nvPr/>
        </p:nvSpPr>
        <p:spPr>
          <a:xfrm>
            <a:off x="5651653" y="2071171"/>
            <a:ext cx="4781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Ahora ¿Estadística donde lo podemos encontrar?</a:t>
            </a:r>
          </a:p>
          <a:p>
            <a:endParaRPr lang="es-MX" dirty="0"/>
          </a:p>
        </p:txBody>
      </p:sp>
      <p:pic>
        <p:nvPicPr>
          <p:cNvPr id="1028" name="Picture 4" descr="Aprendizaje Automático VS Estadísticas">
            <a:extLst>
              <a:ext uri="{FF2B5EF4-FFF2-40B4-BE49-F238E27FC236}">
                <a16:creationId xmlns:a16="http://schemas.microsoft.com/office/drawing/2014/main" id="{2313EF6F-CFED-BC48-9872-89B2E9883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194" y="2978511"/>
            <a:ext cx="3580252" cy="220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A7420D0-4C28-1E4E-B1AA-3C123B1E3D64}"/>
              </a:ext>
            </a:extLst>
          </p:cNvPr>
          <p:cNvSpPr txBox="1"/>
          <p:nvPr/>
        </p:nvSpPr>
        <p:spPr>
          <a:xfrm>
            <a:off x="4883943" y="5428333"/>
            <a:ext cx="6720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/>
              <a:t>Por ejemplo una regresión lineal… </a:t>
            </a:r>
          </a:p>
          <a:p>
            <a:r>
              <a:rPr lang="es-MX" sz="1500" dirty="0"/>
              <a:t> - ¿Son programas con la habilidad de aprender y razonar como humanos?</a:t>
            </a:r>
          </a:p>
          <a:p>
            <a:r>
              <a:rPr lang="es-MX" sz="1500" dirty="0"/>
              <a:t> - ¿Son algoritmos con la habiliad de aprender sin ser explicitamente programados?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562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7094D3F-DA0E-9D4B-8F2D-BAECC9E7E7F3}"/>
              </a:ext>
            </a:extLst>
          </p:cNvPr>
          <p:cNvSpPr txBox="1">
            <a:spLocks/>
          </p:cNvSpPr>
          <p:nvPr/>
        </p:nvSpPr>
        <p:spPr>
          <a:xfrm>
            <a:off x="315414" y="765650"/>
            <a:ext cx="9137058" cy="49692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019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accent1"/>
                </a:solidFill>
                <a:latin typeface="Avenir Next Regular"/>
                <a:ea typeface="+mj-ea"/>
                <a:cs typeface="+mj-cs"/>
              </a:defRPr>
            </a:lvl1pPr>
          </a:lstStyle>
          <a:p>
            <a:r>
              <a:rPr lang="es-MX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Overview </a:t>
            </a:r>
            <a:r>
              <a:rPr lang="es-MX" sz="2500" b="0" dirty="0">
                <a:latin typeface="Avenir Book" panose="02000503020000020003" pitchFamily="2" charset="0"/>
              </a:rPr>
              <a:t>| Inteligencia Artificial / Machine Learning / Deep Learning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C41302E-308E-C844-8F0A-46058E4D2597}"/>
              </a:ext>
            </a:extLst>
          </p:cNvPr>
          <p:cNvCxnSpPr>
            <a:cxnSpLocks/>
          </p:cNvCxnSpPr>
          <p:nvPr/>
        </p:nvCxnSpPr>
        <p:spPr>
          <a:xfrm>
            <a:off x="386930" y="1262574"/>
            <a:ext cx="6982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40A178DE-AAC1-DF4A-B58E-DCCAA976E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536" y="0"/>
            <a:ext cx="2349500" cy="850900"/>
          </a:xfrm>
          <a:prstGeom prst="rect">
            <a:avLst/>
          </a:prstGeom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7A7D0EAE-CFC6-8A4B-826A-7FE0F824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BA6A-295C-7C4E-9661-C3E28C28C3F9}" type="slidenum">
              <a:rPr lang="es-MX" smtClean="0">
                <a:latin typeface="Avenir Book" panose="02000503020000020003" pitchFamily="2" charset="0"/>
              </a:rPr>
              <a:t>2</a:t>
            </a:fld>
            <a:endParaRPr lang="es-MX">
              <a:latin typeface="Avenir Book" panose="02000503020000020003" pitchFamily="2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3A87409-99F0-554F-8CFC-5277C28E7761}"/>
              </a:ext>
            </a:extLst>
          </p:cNvPr>
          <p:cNvSpPr txBox="1"/>
          <p:nvPr/>
        </p:nvSpPr>
        <p:spPr>
          <a:xfrm>
            <a:off x="365158" y="365539"/>
            <a:ext cx="2994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chemeClr val="accent1">
                    <a:lumMod val="50000"/>
                  </a:schemeClr>
                </a:solidFill>
                <a:latin typeface="Avenir Book" panose="02000503020000020003" pitchFamily="2" charset="0"/>
              </a:rPr>
              <a:t>Aprendizaje de Máquina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651C55-C5BF-1B41-BCB9-7603FB611EF8}"/>
              </a:ext>
            </a:extLst>
          </p:cNvPr>
          <p:cNvSpPr txBox="1"/>
          <p:nvPr/>
        </p:nvSpPr>
        <p:spPr>
          <a:xfrm>
            <a:off x="271750" y="1603609"/>
            <a:ext cx="34850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Si tomamos la definición de Bishop de Machine Learning:</a:t>
            </a:r>
          </a:p>
          <a:p>
            <a:endParaRPr lang="es-MX" sz="1600" dirty="0"/>
          </a:p>
          <a:p>
            <a:endParaRPr lang="es-MX" sz="1600" dirty="0"/>
          </a:p>
          <a:p>
            <a:pPr marL="285750" indent="-285750">
              <a:buFontTx/>
              <a:buChar char="-"/>
            </a:pPr>
            <a:r>
              <a:rPr lang="es-MX" sz="1600" dirty="0"/>
              <a:t>Algoritmos que mejoran performance a través de la experiencia (datos)</a:t>
            </a:r>
          </a:p>
          <a:p>
            <a:pPr marL="285750" indent="-285750">
              <a:buFontTx/>
              <a:buChar char="-"/>
            </a:pPr>
            <a:endParaRPr lang="es-MX" sz="1600" dirty="0"/>
          </a:p>
          <a:p>
            <a:pPr marL="285750" indent="-285750">
              <a:buFontTx/>
              <a:buChar char="-"/>
            </a:pPr>
            <a:r>
              <a:rPr lang="es-MX" sz="1600" dirty="0"/>
              <a:t>-&gt; Regresión Lineal mejora performance a través de la experiencia! ¿Por qué? A mayor tamaño de muestra, más conoces a la población (bajo ciertos supuestos).</a:t>
            </a:r>
          </a:p>
          <a:p>
            <a:pPr marL="285750" indent="-285750">
              <a:buFontTx/>
              <a:buChar char="-"/>
            </a:pPr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2B21E47-C7A9-644A-859D-4A97D53A5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072" y="1450235"/>
            <a:ext cx="7954178" cy="395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9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7094D3F-DA0E-9D4B-8F2D-BAECC9E7E7F3}"/>
              </a:ext>
            </a:extLst>
          </p:cNvPr>
          <p:cNvSpPr txBox="1">
            <a:spLocks/>
          </p:cNvSpPr>
          <p:nvPr/>
        </p:nvSpPr>
        <p:spPr>
          <a:xfrm>
            <a:off x="315414" y="765650"/>
            <a:ext cx="9137058" cy="4969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019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accent1"/>
                </a:solidFill>
                <a:latin typeface="Avenir Next Regular"/>
                <a:ea typeface="+mj-ea"/>
                <a:cs typeface="+mj-cs"/>
              </a:defRPr>
            </a:lvl1pPr>
          </a:lstStyle>
          <a:p>
            <a:r>
              <a:rPr lang="es-MX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Overview </a:t>
            </a:r>
            <a:r>
              <a:rPr lang="es-MX" sz="2500" b="0" dirty="0">
                <a:latin typeface="Avenir Book" panose="02000503020000020003" pitchFamily="2" charset="0"/>
              </a:rPr>
              <a:t>| ¿Cómo aplico Data Science en el trabajo?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C41302E-308E-C844-8F0A-46058E4D2597}"/>
              </a:ext>
            </a:extLst>
          </p:cNvPr>
          <p:cNvCxnSpPr>
            <a:cxnSpLocks/>
          </p:cNvCxnSpPr>
          <p:nvPr/>
        </p:nvCxnSpPr>
        <p:spPr>
          <a:xfrm>
            <a:off x="386930" y="1262574"/>
            <a:ext cx="6982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40A178DE-AAC1-DF4A-B58E-DCCAA976E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536" y="0"/>
            <a:ext cx="2349500" cy="850900"/>
          </a:xfrm>
          <a:prstGeom prst="rect">
            <a:avLst/>
          </a:prstGeom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7A7D0EAE-CFC6-8A4B-826A-7FE0F824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BA6A-295C-7C4E-9661-C3E28C28C3F9}" type="slidenum">
              <a:rPr lang="es-MX" smtClean="0">
                <a:latin typeface="Avenir Book" panose="02000503020000020003" pitchFamily="2" charset="0"/>
              </a:rPr>
              <a:t>3</a:t>
            </a:fld>
            <a:endParaRPr lang="es-MX">
              <a:latin typeface="Avenir Book" panose="02000503020000020003" pitchFamily="2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3A87409-99F0-554F-8CFC-5277C28E7761}"/>
              </a:ext>
            </a:extLst>
          </p:cNvPr>
          <p:cNvSpPr txBox="1"/>
          <p:nvPr/>
        </p:nvSpPr>
        <p:spPr>
          <a:xfrm>
            <a:off x="365158" y="365539"/>
            <a:ext cx="2994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chemeClr val="accent1">
                    <a:lumMod val="50000"/>
                  </a:schemeClr>
                </a:solidFill>
                <a:latin typeface="Avenir Book" panose="02000503020000020003" pitchFamily="2" charset="0"/>
              </a:rPr>
              <a:t>Aprendizaje de Máquina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7D957C2-B056-B84A-B288-C2262D42D090}"/>
              </a:ext>
            </a:extLst>
          </p:cNvPr>
          <p:cNvSpPr txBox="1"/>
          <p:nvPr/>
        </p:nvSpPr>
        <p:spPr>
          <a:xfrm>
            <a:off x="649995" y="1938969"/>
            <a:ext cx="849400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 alternativas:</a:t>
            </a:r>
          </a:p>
          <a:p>
            <a:endParaRPr lang="es-MX" sz="1500" dirty="0"/>
          </a:p>
          <a:p>
            <a:r>
              <a:rPr lang="es-MX" sz="1500" dirty="0"/>
              <a:t>Analisis Ad-Hoc:</a:t>
            </a:r>
          </a:p>
          <a:p>
            <a:pPr marL="285750" indent="-285750">
              <a:buFontTx/>
              <a:buChar char="-"/>
            </a:pPr>
            <a:r>
              <a:rPr lang="es-MX" sz="1500" dirty="0"/>
              <a:t>Se busca dar respuesta a una pregunta de negocio. La intención es incentivar que el público plantee más preguntas de negocio</a:t>
            </a:r>
          </a:p>
          <a:p>
            <a:pPr marL="285750" indent="-285750">
              <a:buFontTx/>
              <a:buChar char="-"/>
            </a:pPr>
            <a:r>
              <a:rPr lang="es-MX" sz="1500" dirty="0"/>
              <a:t>No requiere “muchas manos” solamente requiere un dataset y la pregunta de negocio</a:t>
            </a:r>
          </a:p>
          <a:p>
            <a:pPr marL="285750" indent="-285750">
              <a:buFontTx/>
              <a:buChar char="-"/>
            </a:pPr>
            <a:r>
              <a:rPr lang="es-MX" sz="1500" dirty="0"/>
              <a:t>Exploratorio de datos y con propuestas de modelos y métricas de desempeño</a:t>
            </a:r>
          </a:p>
          <a:p>
            <a:pPr marL="285750" indent="-285750">
              <a:buFontTx/>
              <a:buChar char="-"/>
            </a:pPr>
            <a:r>
              <a:rPr lang="es-MX" sz="1500" dirty="0"/>
              <a:t>¿Cómo atamos las métricas de desempeño a KPI relevantes del negocio? Por ejemplo, churn: una mejora en el accuracy del modelo implica una mejora en el KPI de churn</a:t>
            </a:r>
          </a:p>
          <a:p>
            <a:endParaRPr lang="es-MX" sz="1500" dirty="0"/>
          </a:p>
          <a:p>
            <a:r>
              <a:rPr lang="es-MX" sz="1500" dirty="0"/>
              <a:t>Puesta en productivo de modelos analíticos</a:t>
            </a:r>
          </a:p>
          <a:p>
            <a:pPr marL="285750" indent="-285750">
              <a:buFontTx/>
              <a:buChar char="-"/>
            </a:pPr>
            <a:r>
              <a:rPr lang="es-MX" sz="1500" dirty="0"/>
              <a:t>Se propone un modelo con base en un business case. Requiere “más manos” por que lo óptimo es que quede en automatico de E2E. </a:t>
            </a:r>
          </a:p>
          <a:p>
            <a:pPr marL="285750" indent="-285750">
              <a:buFontTx/>
              <a:buChar char="-"/>
            </a:pPr>
            <a:r>
              <a:rPr lang="es-MX" sz="1500" dirty="0"/>
              <a:t>Requerimos DE, DevOps, DBA, personas de negocio, arquitects, etc. Un esfuerzo colaborativo</a:t>
            </a:r>
          </a:p>
          <a:p>
            <a:pPr marL="285750" indent="-285750">
              <a:buFontTx/>
              <a:buChar char="-"/>
            </a:pPr>
            <a:r>
              <a:rPr lang="es-MX" sz="1500" dirty="0"/>
              <a:t>Aun quedan muchas preguntas:</a:t>
            </a:r>
          </a:p>
          <a:p>
            <a:pPr marL="742950" lvl="1" indent="-285750">
              <a:buFontTx/>
              <a:buChar char="-"/>
            </a:pPr>
            <a:r>
              <a:rPr lang="es-MX" sz="1500" dirty="0"/>
              <a:t>¿Como montamos una fábrica de modelos? </a:t>
            </a:r>
          </a:p>
          <a:p>
            <a:pPr marL="742950" lvl="1" indent="-285750">
              <a:buFontTx/>
              <a:buChar char="-"/>
            </a:pPr>
            <a:r>
              <a:rPr lang="es-MX" sz="1500" dirty="0"/>
              <a:t>¿Qué requerimos para dar mantenimiento a los modelos?</a:t>
            </a:r>
          </a:p>
          <a:p>
            <a:pPr marL="742950" lvl="1" indent="-285750">
              <a:buFontTx/>
              <a:buChar char="-"/>
            </a:pPr>
            <a:r>
              <a:rPr lang="es-MX" sz="1500" dirty="0"/>
              <a:t>¿Cómo sabemos a que modelos debemos dar mantenimiento?</a:t>
            </a:r>
          </a:p>
          <a:p>
            <a:pPr marL="742950" lvl="1" indent="-285750">
              <a:buFontTx/>
              <a:buChar char="-"/>
            </a:pPr>
            <a:r>
              <a:rPr lang="es-MX" sz="1500" dirty="0"/>
              <a:t>¿Cómo creas un framework para que sea escalable dar mantenimiento sin requerir al modelador del modelo?</a:t>
            </a:r>
          </a:p>
          <a:p>
            <a:pPr marL="285750" indent="-285750">
              <a:buFontTx/>
              <a:buChar char="-"/>
            </a:pPr>
            <a:endParaRPr lang="es-MX" sz="15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1078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7094D3F-DA0E-9D4B-8F2D-BAECC9E7E7F3}"/>
              </a:ext>
            </a:extLst>
          </p:cNvPr>
          <p:cNvSpPr txBox="1">
            <a:spLocks/>
          </p:cNvSpPr>
          <p:nvPr/>
        </p:nvSpPr>
        <p:spPr>
          <a:xfrm>
            <a:off x="315414" y="765650"/>
            <a:ext cx="9137058" cy="4969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019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accent1"/>
                </a:solidFill>
                <a:latin typeface="Avenir Next Regular"/>
                <a:ea typeface="+mj-ea"/>
                <a:cs typeface="+mj-cs"/>
              </a:defRPr>
            </a:lvl1pPr>
          </a:lstStyle>
          <a:p>
            <a:r>
              <a:rPr lang="es-MX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Overview </a:t>
            </a:r>
            <a:r>
              <a:rPr lang="es-MX" sz="2500" b="0" dirty="0">
                <a:latin typeface="Avenir Book" panose="02000503020000020003" pitchFamily="2" charset="0"/>
              </a:rPr>
              <a:t>| ¿Cómo aplico Data Science en el trabajo?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C41302E-308E-C844-8F0A-46058E4D2597}"/>
              </a:ext>
            </a:extLst>
          </p:cNvPr>
          <p:cNvCxnSpPr>
            <a:cxnSpLocks/>
          </p:cNvCxnSpPr>
          <p:nvPr/>
        </p:nvCxnSpPr>
        <p:spPr>
          <a:xfrm>
            <a:off x="386930" y="1262574"/>
            <a:ext cx="6982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40A178DE-AAC1-DF4A-B58E-DCCAA976E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536" y="0"/>
            <a:ext cx="2349500" cy="850900"/>
          </a:xfrm>
          <a:prstGeom prst="rect">
            <a:avLst/>
          </a:prstGeom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7A7D0EAE-CFC6-8A4B-826A-7FE0F824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BA6A-295C-7C4E-9661-C3E28C28C3F9}" type="slidenum">
              <a:rPr lang="es-MX" smtClean="0">
                <a:latin typeface="Avenir Book" panose="02000503020000020003" pitchFamily="2" charset="0"/>
              </a:rPr>
              <a:t>4</a:t>
            </a:fld>
            <a:endParaRPr lang="es-MX">
              <a:latin typeface="Avenir Book" panose="02000503020000020003" pitchFamily="2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3A87409-99F0-554F-8CFC-5277C28E7761}"/>
              </a:ext>
            </a:extLst>
          </p:cNvPr>
          <p:cNvSpPr txBox="1"/>
          <p:nvPr/>
        </p:nvSpPr>
        <p:spPr>
          <a:xfrm>
            <a:off x="365158" y="365539"/>
            <a:ext cx="2994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chemeClr val="accent1">
                    <a:lumMod val="50000"/>
                  </a:schemeClr>
                </a:solidFill>
                <a:latin typeface="Avenir Book" panose="02000503020000020003" pitchFamily="2" charset="0"/>
              </a:rPr>
              <a:t>Aprendizaje de Máquina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7D957C2-B056-B84A-B288-C2262D42D090}"/>
              </a:ext>
            </a:extLst>
          </p:cNvPr>
          <p:cNvSpPr txBox="1"/>
          <p:nvPr/>
        </p:nvSpPr>
        <p:spPr>
          <a:xfrm>
            <a:off x="386930" y="1458496"/>
            <a:ext cx="984520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Alternativas:</a:t>
            </a:r>
          </a:p>
          <a:p>
            <a:endParaRPr lang="es-MX" sz="1500" dirty="0"/>
          </a:p>
          <a:p>
            <a:endParaRPr lang="es-MX" sz="1500" dirty="0"/>
          </a:p>
          <a:p>
            <a:r>
              <a:rPr lang="es-MX" sz="1500" b="1" dirty="0"/>
              <a:t>Analisis Ad-Hoc:</a:t>
            </a:r>
          </a:p>
          <a:p>
            <a:pPr marL="285750" indent="-285750">
              <a:buFontTx/>
              <a:buChar char="-"/>
            </a:pPr>
            <a:r>
              <a:rPr lang="es-MX" sz="1300" dirty="0"/>
              <a:t>Se busca dar respuesta a una pregunta de negocio. La intención es incentivar que el público plantee más preguntas de negocio</a:t>
            </a:r>
          </a:p>
          <a:p>
            <a:pPr marL="285750" indent="-285750">
              <a:buFontTx/>
              <a:buChar char="-"/>
            </a:pPr>
            <a:r>
              <a:rPr lang="es-MX" sz="1300" dirty="0"/>
              <a:t>No requiere “muchas manos” solamente requiere un dataset y la pregunta de negocio</a:t>
            </a:r>
          </a:p>
          <a:p>
            <a:pPr marL="285750" indent="-285750">
              <a:buFontTx/>
              <a:buChar char="-"/>
            </a:pPr>
            <a:r>
              <a:rPr lang="es-MX" sz="1300" dirty="0"/>
              <a:t>Exploratorio de datos y con propuestas de modelos y métricas de desempeño</a:t>
            </a:r>
          </a:p>
          <a:p>
            <a:pPr marL="285750" indent="-285750">
              <a:buFontTx/>
              <a:buChar char="-"/>
            </a:pPr>
            <a:r>
              <a:rPr lang="es-MX" sz="1300" dirty="0"/>
              <a:t>¿Cómo atamos las métricas de desempeño a KPI relevantes del negocio? Por ejemplo, churn: una mejora en el accuracy del modelo implica una mejora en el KPI de churn</a:t>
            </a:r>
          </a:p>
          <a:p>
            <a:endParaRPr lang="es-MX" sz="1500" dirty="0"/>
          </a:p>
          <a:p>
            <a:endParaRPr lang="es-MX" sz="1500" dirty="0"/>
          </a:p>
          <a:p>
            <a:r>
              <a:rPr lang="es-MX" sz="1500" b="1" dirty="0"/>
              <a:t>Puesta en productivo de modelos analíticos</a:t>
            </a:r>
          </a:p>
          <a:p>
            <a:pPr marL="285750" indent="-285750">
              <a:buFontTx/>
              <a:buChar char="-"/>
            </a:pPr>
            <a:r>
              <a:rPr lang="es-MX" sz="1300" dirty="0"/>
              <a:t>Se propone un modelo con base en un business case. Requiere “más manos” por que lo óptimo es que quede en automatico de E2E. </a:t>
            </a:r>
          </a:p>
          <a:p>
            <a:pPr marL="285750" indent="-285750">
              <a:buFontTx/>
              <a:buChar char="-"/>
            </a:pPr>
            <a:r>
              <a:rPr lang="es-MX" sz="1300" dirty="0"/>
              <a:t>Requerimos DE, DevOps, DBA, personas de negocio, arquitects, etc. Un esfuerzo colaborativo</a:t>
            </a:r>
          </a:p>
          <a:p>
            <a:pPr marL="285750" indent="-285750">
              <a:buFontTx/>
              <a:buChar char="-"/>
            </a:pPr>
            <a:r>
              <a:rPr lang="es-MX" sz="1300" dirty="0"/>
              <a:t>Aun quedan muchas preguntas:</a:t>
            </a:r>
          </a:p>
          <a:p>
            <a:pPr marL="742950" lvl="1" indent="-285750">
              <a:buFontTx/>
              <a:buChar char="-"/>
            </a:pPr>
            <a:r>
              <a:rPr lang="es-MX" sz="1300" dirty="0"/>
              <a:t>¿Como montamos una fábrica de modelos? </a:t>
            </a:r>
          </a:p>
          <a:p>
            <a:pPr marL="742950" lvl="1" indent="-285750">
              <a:buFontTx/>
              <a:buChar char="-"/>
            </a:pPr>
            <a:r>
              <a:rPr lang="es-MX" sz="1300" dirty="0"/>
              <a:t>¿Qué requerimos para dar mantenimiento a los modelos?</a:t>
            </a:r>
          </a:p>
          <a:p>
            <a:pPr marL="742950" lvl="1" indent="-285750">
              <a:buFontTx/>
              <a:buChar char="-"/>
            </a:pPr>
            <a:r>
              <a:rPr lang="es-MX" sz="1300" dirty="0"/>
              <a:t>¿Cómo sabemos a que modelos debemos dar mantenimiento?</a:t>
            </a:r>
          </a:p>
          <a:p>
            <a:pPr marL="742950" lvl="1" indent="-285750">
              <a:buFontTx/>
              <a:buChar char="-"/>
            </a:pPr>
            <a:r>
              <a:rPr lang="es-MX" sz="1300" dirty="0"/>
              <a:t>¿Cómo creas un framework para que sea escalable dar mantenimiento sin requerir al modelador del modelo?</a:t>
            </a:r>
          </a:p>
          <a:p>
            <a:pPr marL="285750" indent="-285750">
              <a:buFontTx/>
              <a:buChar char="-"/>
            </a:pPr>
            <a:endParaRPr lang="es-MX" sz="1300" dirty="0"/>
          </a:p>
          <a:p>
            <a:endParaRPr lang="es-MX" sz="1300" dirty="0"/>
          </a:p>
        </p:txBody>
      </p:sp>
    </p:spTree>
    <p:extLst>
      <p:ext uri="{BB962C8B-B14F-4D97-AF65-F5344CB8AC3E}">
        <p14:creationId xmlns:p14="http://schemas.microsoft.com/office/powerpoint/2010/main" val="1925683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10882</TotalTime>
  <Words>536</Words>
  <Application>Microsoft Macintosh PowerPoint</Application>
  <PresentationFormat>Panorámica</PresentationFormat>
  <Paragraphs>56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Avenir Book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Microsoft Office User</dc:creator>
  <cp:lastModifiedBy>Microsoft Office User</cp:lastModifiedBy>
  <cp:revision>86</cp:revision>
  <dcterms:created xsi:type="dcterms:W3CDTF">2020-07-31T20:34:45Z</dcterms:created>
  <dcterms:modified xsi:type="dcterms:W3CDTF">2021-02-26T19:13:55Z</dcterms:modified>
</cp:coreProperties>
</file>