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4"/>
  </p:notesMasterIdLst>
  <p:sldIdLst>
    <p:sldId id="272" r:id="rId2"/>
    <p:sldId id="269" r:id="rId3"/>
    <p:sldId id="259" r:id="rId4"/>
    <p:sldId id="260" r:id="rId5"/>
    <p:sldId id="263" r:id="rId6"/>
    <p:sldId id="261" r:id="rId7"/>
    <p:sldId id="268" r:id="rId8"/>
    <p:sldId id="270" r:id="rId9"/>
    <p:sldId id="265" r:id="rId10"/>
    <p:sldId id="266" r:id="rId11"/>
    <p:sldId id="271"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11"/>
    <p:restoredTop sz="94591"/>
  </p:normalViewPr>
  <p:slideViewPr>
    <p:cSldViewPr snapToGrid="0" snapToObjects="1" showGuides="1">
      <p:cViewPr>
        <p:scale>
          <a:sx n="100" d="100"/>
          <a:sy n="100" d="100"/>
        </p:scale>
        <p:origin x="408" y="4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A5F79A-6CFB-884D-9998-5FC89DE8B29B}" type="doc">
      <dgm:prSet loTypeId="urn:microsoft.com/office/officeart/2005/8/layout/chevron1" loCatId="" qsTypeId="urn:microsoft.com/office/officeart/2005/8/quickstyle/simple4" qsCatId="simple" csTypeId="urn:microsoft.com/office/officeart/2005/8/colors/accent1_2" csCatId="accent1" phldr="1"/>
      <dgm:spPr/>
    </dgm:pt>
    <dgm:pt modelId="{226933E4-4365-B94A-B3F1-03686CCF891C}">
      <dgm:prSet phldrT="[Text]"/>
      <dgm:spPr/>
      <dgm:t>
        <a:bodyPr/>
        <a:lstStyle/>
        <a:p>
          <a:r>
            <a:rPr lang="en-US" dirty="0" smtClean="0"/>
            <a:t>Eater request to restaurant accept</a:t>
          </a:r>
        </a:p>
        <a:p>
          <a:r>
            <a:rPr lang="en-US" dirty="0" smtClean="0"/>
            <a:t>(0.5 min)</a:t>
          </a:r>
          <a:endParaRPr lang="en-US" dirty="0"/>
        </a:p>
      </dgm:t>
    </dgm:pt>
    <dgm:pt modelId="{92735497-1007-D640-96EC-E28585AFB1D1}" type="parTrans" cxnId="{F58C4D7E-CAF5-0148-9F67-FEE81CE4C9A6}">
      <dgm:prSet/>
      <dgm:spPr/>
      <dgm:t>
        <a:bodyPr/>
        <a:lstStyle/>
        <a:p>
          <a:endParaRPr lang="en-US"/>
        </a:p>
      </dgm:t>
    </dgm:pt>
    <dgm:pt modelId="{70E7B169-7AF4-5148-AC2E-B192EC596E83}" type="sibTrans" cxnId="{F58C4D7E-CAF5-0148-9F67-FEE81CE4C9A6}">
      <dgm:prSet/>
      <dgm:spPr/>
      <dgm:t>
        <a:bodyPr/>
        <a:lstStyle/>
        <a:p>
          <a:endParaRPr lang="en-US"/>
        </a:p>
      </dgm:t>
    </dgm:pt>
    <dgm:pt modelId="{CD5ECE42-9542-D74B-851A-8F0CAB5F8C35}">
      <dgm:prSet phldrT="[Text]"/>
      <dgm:spPr/>
      <dgm:t>
        <a:bodyPr/>
        <a:lstStyle/>
        <a:p>
          <a:r>
            <a:rPr lang="en-US" dirty="0" smtClean="0"/>
            <a:t>Restaurant accept to courier leaving</a:t>
          </a:r>
        </a:p>
        <a:p>
          <a:r>
            <a:rPr lang="en-US" dirty="0" smtClean="0">
              <a:solidFill>
                <a:srgbClr val="C00000"/>
              </a:solidFill>
            </a:rPr>
            <a:t>(21.1 min)</a:t>
          </a:r>
          <a:endParaRPr lang="en-US" dirty="0">
            <a:solidFill>
              <a:srgbClr val="C00000"/>
            </a:solidFill>
          </a:endParaRPr>
        </a:p>
      </dgm:t>
    </dgm:pt>
    <dgm:pt modelId="{7CC649ED-7CA7-E642-A536-9AEC0C621E23}" type="parTrans" cxnId="{1A7463C4-848C-924B-B841-C7C4CC05D085}">
      <dgm:prSet/>
      <dgm:spPr/>
      <dgm:t>
        <a:bodyPr/>
        <a:lstStyle/>
        <a:p>
          <a:endParaRPr lang="en-US"/>
        </a:p>
      </dgm:t>
    </dgm:pt>
    <dgm:pt modelId="{872543E2-9EA4-7A48-952A-D6E392BF4772}" type="sibTrans" cxnId="{1A7463C4-848C-924B-B841-C7C4CC05D085}">
      <dgm:prSet/>
      <dgm:spPr/>
      <dgm:t>
        <a:bodyPr/>
        <a:lstStyle/>
        <a:p>
          <a:endParaRPr lang="en-US"/>
        </a:p>
      </dgm:t>
    </dgm:pt>
    <dgm:pt modelId="{F8F9863A-5512-764C-BBA7-E5D65F898C16}">
      <dgm:prSet phldrT="[Text]"/>
      <dgm:spPr/>
      <dgm:t>
        <a:bodyPr/>
        <a:lstStyle/>
        <a:p>
          <a:r>
            <a:rPr lang="en-US" dirty="0" smtClean="0"/>
            <a:t>Courier leaving to courier arrival eater</a:t>
          </a:r>
        </a:p>
        <a:p>
          <a:r>
            <a:rPr lang="en-US" dirty="0" smtClean="0">
              <a:solidFill>
                <a:srgbClr val="C00000"/>
              </a:solidFill>
            </a:rPr>
            <a:t>(15.8 min)</a:t>
          </a:r>
          <a:endParaRPr lang="en-US" dirty="0">
            <a:solidFill>
              <a:srgbClr val="C00000"/>
            </a:solidFill>
          </a:endParaRPr>
        </a:p>
      </dgm:t>
    </dgm:pt>
    <dgm:pt modelId="{A72BB9FC-7B1F-4D46-B465-EA32FADCE8A4}" type="parTrans" cxnId="{157BFCF4-32D0-024F-BBFC-95E68A6BFF9C}">
      <dgm:prSet/>
      <dgm:spPr/>
      <dgm:t>
        <a:bodyPr/>
        <a:lstStyle/>
        <a:p>
          <a:endParaRPr lang="en-US"/>
        </a:p>
      </dgm:t>
    </dgm:pt>
    <dgm:pt modelId="{A05789EB-4717-C845-BFE8-FD9AAF14D03E}" type="sibTrans" cxnId="{157BFCF4-32D0-024F-BBFC-95E68A6BFF9C}">
      <dgm:prSet/>
      <dgm:spPr/>
      <dgm:t>
        <a:bodyPr/>
        <a:lstStyle/>
        <a:p>
          <a:endParaRPr lang="en-US"/>
        </a:p>
      </dgm:t>
    </dgm:pt>
    <dgm:pt modelId="{27414C78-1D3F-3444-BFC9-56656986209C}">
      <dgm:prSet phldrT="[Text]"/>
      <dgm:spPr/>
      <dgm:t>
        <a:bodyPr/>
        <a:lstStyle/>
        <a:p>
          <a:r>
            <a:rPr lang="en-US" dirty="0" smtClean="0"/>
            <a:t>Courier arrival eater to eater receive</a:t>
          </a:r>
        </a:p>
        <a:p>
          <a:r>
            <a:rPr lang="en-US" dirty="0" smtClean="0"/>
            <a:t>(4.4 min)</a:t>
          </a:r>
          <a:endParaRPr lang="en-US" dirty="0"/>
        </a:p>
      </dgm:t>
    </dgm:pt>
    <dgm:pt modelId="{B5BA008F-75CA-034D-975E-5B583203A669}" type="parTrans" cxnId="{039D263A-980A-FB41-B307-5934DF4D2E01}">
      <dgm:prSet/>
      <dgm:spPr/>
      <dgm:t>
        <a:bodyPr/>
        <a:lstStyle/>
        <a:p>
          <a:endParaRPr lang="en-US"/>
        </a:p>
      </dgm:t>
    </dgm:pt>
    <dgm:pt modelId="{C470BD51-E1FD-854F-8CA7-970FE239865E}" type="sibTrans" cxnId="{039D263A-980A-FB41-B307-5934DF4D2E01}">
      <dgm:prSet/>
      <dgm:spPr/>
      <dgm:t>
        <a:bodyPr/>
        <a:lstStyle/>
        <a:p>
          <a:endParaRPr lang="en-US"/>
        </a:p>
      </dgm:t>
    </dgm:pt>
    <dgm:pt modelId="{2BBA1877-CC19-9F4E-915F-C6AA322ECD71}" type="pres">
      <dgm:prSet presAssocID="{0CA5F79A-6CFB-884D-9998-5FC89DE8B29B}" presName="Name0" presStyleCnt="0">
        <dgm:presLayoutVars>
          <dgm:dir/>
          <dgm:animLvl val="lvl"/>
          <dgm:resizeHandles val="exact"/>
        </dgm:presLayoutVars>
      </dgm:prSet>
      <dgm:spPr/>
    </dgm:pt>
    <dgm:pt modelId="{CA92E379-4432-7045-AC1E-04A64D5884A8}" type="pres">
      <dgm:prSet presAssocID="{226933E4-4365-B94A-B3F1-03686CCF891C}" presName="parTxOnly" presStyleLbl="node1" presStyleIdx="0" presStyleCnt="4">
        <dgm:presLayoutVars>
          <dgm:chMax val="0"/>
          <dgm:chPref val="0"/>
          <dgm:bulletEnabled val="1"/>
        </dgm:presLayoutVars>
      </dgm:prSet>
      <dgm:spPr/>
      <dgm:t>
        <a:bodyPr/>
        <a:lstStyle/>
        <a:p>
          <a:endParaRPr lang="en-US"/>
        </a:p>
      </dgm:t>
    </dgm:pt>
    <dgm:pt modelId="{F6DACE1E-1E68-4A45-B1B7-8407A928C0C6}" type="pres">
      <dgm:prSet presAssocID="{70E7B169-7AF4-5148-AC2E-B192EC596E83}" presName="parTxOnlySpace" presStyleCnt="0"/>
      <dgm:spPr/>
    </dgm:pt>
    <dgm:pt modelId="{25AE6992-779B-F74A-B77B-B4841CEAFF28}" type="pres">
      <dgm:prSet presAssocID="{CD5ECE42-9542-D74B-851A-8F0CAB5F8C35}" presName="parTxOnly" presStyleLbl="node1" presStyleIdx="1" presStyleCnt="4">
        <dgm:presLayoutVars>
          <dgm:chMax val="0"/>
          <dgm:chPref val="0"/>
          <dgm:bulletEnabled val="1"/>
        </dgm:presLayoutVars>
      </dgm:prSet>
      <dgm:spPr/>
    </dgm:pt>
    <dgm:pt modelId="{F9250E83-DFF0-B540-A873-7659209F3F7E}" type="pres">
      <dgm:prSet presAssocID="{872543E2-9EA4-7A48-952A-D6E392BF4772}" presName="parTxOnlySpace" presStyleCnt="0"/>
      <dgm:spPr/>
    </dgm:pt>
    <dgm:pt modelId="{3726C717-5C73-CD44-B056-2D08C6D1C31A}" type="pres">
      <dgm:prSet presAssocID="{F8F9863A-5512-764C-BBA7-E5D65F898C16}" presName="parTxOnly" presStyleLbl="node1" presStyleIdx="2" presStyleCnt="4" custLinFactNeighborY="-1852">
        <dgm:presLayoutVars>
          <dgm:chMax val="0"/>
          <dgm:chPref val="0"/>
          <dgm:bulletEnabled val="1"/>
        </dgm:presLayoutVars>
      </dgm:prSet>
      <dgm:spPr/>
      <dgm:t>
        <a:bodyPr/>
        <a:lstStyle/>
        <a:p>
          <a:endParaRPr lang="en-US"/>
        </a:p>
      </dgm:t>
    </dgm:pt>
    <dgm:pt modelId="{587EDB6A-6F56-4A45-9760-20CEEE3D0B41}" type="pres">
      <dgm:prSet presAssocID="{A05789EB-4717-C845-BFE8-FD9AAF14D03E}" presName="parTxOnlySpace" presStyleCnt="0"/>
      <dgm:spPr/>
    </dgm:pt>
    <dgm:pt modelId="{FEC95A78-EDF6-DF4B-9349-346175CCDC68}" type="pres">
      <dgm:prSet presAssocID="{27414C78-1D3F-3444-BFC9-56656986209C}" presName="parTxOnly" presStyleLbl="node1" presStyleIdx="3" presStyleCnt="4" custLinFactNeighborX="-5357" custLinFactNeighborY="-9231">
        <dgm:presLayoutVars>
          <dgm:chMax val="0"/>
          <dgm:chPref val="0"/>
          <dgm:bulletEnabled val="1"/>
        </dgm:presLayoutVars>
      </dgm:prSet>
      <dgm:spPr/>
      <dgm:t>
        <a:bodyPr/>
        <a:lstStyle/>
        <a:p>
          <a:endParaRPr lang="en-US"/>
        </a:p>
      </dgm:t>
    </dgm:pt>
  </dgm:ptLst>
  <dgm:cxnLst>
    <dgm:cxn modelId="{87BD27A5-4EFE-5A43-8392-91D62AEF9DF8}" type="presOf" srcId="{226933E4-4365-B94A-B3F1-03686CCF891C}" destId="{CA92E379-4432-7045-AC1E-04A64D5884A8}" srcOrd="0" destOrd="0" presId="urn:microsoft.com/office/officeart/2005/8/layout/chevron1"/>
    <dgm:cxn modelId="{14357843-B6D5-7B49-8E1C-6A9345A1B458}" type="presOf" srcId="{CD5ECE42-9542-D74B-851A-8F0CAB5F8C35}" destId="{25AE6992-779B-F74A-B77B-B4841CEAFF28}" srcOrd="0" destOrd="0" presId="urn:microsoft.com/office/officeart/2005/8/layout/chevron1"/>
    <dgm:cxn modelId="{3D9AD040-0D59-9A48-A104-3679DFCFB115}" type="presOf" srcId="{F8F9863A-5512-764C-BBA7-E5D65F898C16}" destId="{3726C717-5C73-CD44-B056-2D08C6D1C31A}" srcOrd="0" destOrd="0" presId="urn:microsoft.com/office/officeart/2005/8/layout/chevron1"/>
    <dgm:cxn modelId="{157BFCF4-32D0-024F-BBFC-95E68A6BFF9C}" srcId="{0CA5F79A-6CFB-884D-9998-5FC89DE8B29B}" destId="{F8F9863A-5512-764C-BBA7-E5D65F898C16}" srcOrd="2" destOrd="0" parTransId="{A72BB9FC-7B1F-4D46-B465-EA32FADCE8A4}" sibTransId="{A05789EB-4717-C845-BFE8-FD9AAF14D03E}"/>
    <dgm:cxn modelId="{C2877E03-5E04-0642-9B11-AFB2AA160D4C}" type="presOf" srcId="{27414C78-1D3F-3444-BFC9-56656986209C}" destId="{FEC95A78-EDF6-DF4B-9349-346175CCDC68}" srcOrd="0" destOrd="0" presId="urn:microsoft.com/office/officeart/2005/8/layout/chevron1"/>
    <dgm:cxn modelId="{1A7463C4-848C-924B-B841-C7C4CC05D085}" srcId="{0CA5F79A-6CFB-884D-9998-5FC89DE8B29B}" destId="{CD5ECE42-9542-D74B-851A-8F0CAB5F8C35}" srcOrd="1" destOrd="0" parTransId="{7CC649ED-7CA7-E642-A536-9AEC0C621E23}" sibTransId="{872543E2-9EA4-7A48-952A-D6E392BF4772}"/>
    <dgm:cxn modelId="{F58C4D7E-CAF5-0148-9F67-FEE81CE4C9A6}" srcId="{0CA5F79A-6CFB-884D-9998-5FC89DE8B29B}" destId="{226933E4-4365-B94A-B3F1-03686CCF891C}" srcOrd="0" destOrd="0" parTransId="{92735497-1007-D640-96EC-E28585AFB1D1}" sibTransId="{70E7B169-7AF4-5148-AC2E-B192EC596E83}"/>
    <dgm:cxn modelId="{E09D3592-ECDC-6148-ACBC-263495EBE54A}" type="presOf" srcId="{0CA5F79A-6CFB-884D-9998-5FC89DE8B29B}" destId="{2BBA1877-CC19-9F4E-915F-C6AA322ECD71}" srcOrd="0" destOrd="0" presId="urn:microsoft.com/office/officeart/2005/8/layout/chevron1"/>
    <dgm:cxn modelId="{039D263A-980A-FB41-B307-5934DF4D2E01}" srcId="{0CA5F79A-6CFB-884D-9998-5FC89DE8B29B}" destId="{27414C78-1D3F-3444-BFC9-56656986209C}" srcOrd="3" destOrd="0" parTransId="{B5BA008F-75CA-034D-975E-5B583203A669}" sibTransId="{C470BD51-E1FD-854F-8CA7-970FE239865E}"/>
    <dgm:cxn modelId="{7D00C642-4A01-2A45-ACB5-A24C0AC4282B}" type="presParOf" srcId="{2BBA1877-CC19-9F4E-915F-C6AA322ECD71}" destId="{CA92E379-4432-7045-AC1E-04A64D5884A8}" srcOrd="0" destOrd="0" presId="urn:microsoft.com/office/officeart/2005/8/layout/chevron1"/>
    <dgm:cxn modelId="{D9FB7F42-6D8B-5B42-B190-CF394C2FF8F0}" type="presParOf" srcId="{2BBA1877-CC19-9F4E-915F-C6AA322ECD71}" destId="{F6DACE1E-1E68-4A45-B1B7-8407A928C0C6}" srcOrd="1" destOrd="0" presId="urn:microsoft.com/office/officeart/2005/8/layout/chevron1"/>
    <dgm:cxn modelId="{76E0FC4A-AA9E-6744-A8C1-45B9E644B5F2}" type="presParOf" srcId="{2BBA1877-CC19-9F4E-915F-C6AA322ECD71}" destId="{25AE6992-779B-F74A-B77B-B4841CEAFF28}" srcOrd="2" destOrd="0" presId="urn:microsoft.com/office/officeart/2005/8/layout/chevron1"/>
    <dgm:cxn modelId="{1AC2E5E3-E37D-2249-957C-3784C8DA706B}" type="presParOf" srcId="{2BBA1877-CC19-9F4E-915F-C6AA322ECD71}" destId="{F9250E83-DFF0-B540-A873-7659209F3F7E}" srcOrd="3" destOrd="0" presId="urn:microsoft.com/office/officeart/2005/8/layout/chevron1"/>
    <dgm:cxn modelId="{CAF97796-B584-4E42-9555-626B2A6BDB96}" type="presParOf" srcId="{2BBA1877-CC19-9F4E-915F-C6AA322ECD71}" destId="{3726C717-5C73-CD44-B056-2D08C6D1C31A}" srcOrd="4" destOrd="0" presId="urn:microsoft.com/office/officeart/2005/8/layout/chevron1"/>
    <dgm:cxn modelId="{CDFA8FE3-3715-B144-9584-5F215C3B68EF}" type="presParOf" srcId="{2BBA1877-CC19-9F4E-915F-C6AA322ECD71}" destId="{587EDB6A-6F56-4A45-9760-20CEEE3D0B41}" srcOrd="5" destOrd="0" presId="urn:microsoft.com/office/officeart/2005/8/layout/chevron1"/>
    <dgm:cxn modelId="{D919DC4B-2E2D-6A44-8E10-8681A55755EC}" type="presParOf" srcId="{2BBA1877-CC19-9F4E-915F-C6AA322ECD71}" destId="{FEC95A78-EDF6-DF4B-9349-346175CCDC68}"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2E379-4432-7045-AC1E-04A64D5884A8}">
      <dsp:nvSpPr>
        <dsp:cNvPr id="0" name=""/>
        <dsp:cNvSpPr/>
      </dsp:nvSpPr>
      <dsp:spPr>
        <a:xfrm>
          <a:off x="4988" y="0"/>
          <a:ext cx="2904083" cy="783772"/>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Eater request to restaurant accept</a:t>
          </a:r>
        </a:p>
        <a:p>
          <a:pPr lvl="0" algn="ctr" defTabSz="666750">
            <a:lnSpc>
              <a:spcPct val="90000"/>
            </a:lnSpc>
            <a:spcBef>
              <a:spcPct val="0"/>
            </a:spcBef>
            <a:spcAft>
              <a:spcPct val="35000"/>
            </a:spcAft>
          </a:pPr>
          <a:r>
            <a:rPr lang="en-US" sz="1500" kern="1200" dirty="0" smtClean="0"/>
            <a:t>(0.5 min)</a:t>
          </a:r>
          <a:endParaRPr lang="en-US" sz="1500" kern="1200" dirty="0"/>
        </a:p>
      </dsp:txBody>
      <dsp:txXfrm>
        <a:off x="396874" y="0"/>
        <a:ext cx="2120311" cy="783772"/>
      </dsp:txXfrm>
    </dsp:sp>
    <dsp:sp modelId="{25AE6992-779B-F74A-B77B-B4841CEAFF28}">
      <dsp:nvSpPr>
        <dsp:cNvPr id="0" name=""/>
        <dsp:cNvSpPr/>
      </dsp:nvSpPr>
      <dsp:spPr>
        <a:xfrm>
          <a:off x="2618664" y="0"/>
          <a:ext cx="2904083" cy="783772"/>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Restaurant accept to courier leaving</a:t>
          </a:r>
        </a:p>
        <a:p>
          <a:pPr lvl="0" algn="ctr" defTabSz="666750">
            <a:lnSpc>
              <a:spcPct val="90000"/>
            </a:lnSpc>
            <a:spcBef>
              <a:spcPct val="0"/>
            </a:spcBef>
            <a:spcAft>
              <a:spcPct val="35000"/>
            </a:spcAft>
          </a:pPr>
          <a:r>
            <a:rPr lang="en-US" sz="1500" kern="1200" dirty="0" smtClean="0">
              <a:solidFill>
                <a:srgbClr val="C00000"/>
              </a:solidFill>
            </a:rPr>
            <a:t>(21.1 min)</a:t>
          </a:r>
          <a:endParaRPr lang="en-US" sz="1500" kern="1200" dirty="0">
            <a:solidFill>
              <a:srgbClr val="C00000"/>
            </a:solidFill>
          </a:endParaRPr>
        </a:p>
      </dsp:txBody>
      <dsp:txXfrm>
        <a:off x="3010550" y="0"/>
        <a:ext cx="2120311" cy="783772"/>
      </dsp:txXfrm>
    </dsp:sp>
    <dsp:sp modelId="{3726C717-5C73-CD44-B056-2D08C6D1C31A}">
      <dsp:nvSpPr>
        <dsp:cNvPr id="0" name=""/>
        <dsp:cNvSpPr/>
      </dsp:nvSpPr>
      <dsp:spPr>
        <a:xfrm>
          <a:off x="5232339" y="0"/>
          <a:ext cx="2904083" cy="783772"/>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Courier leaving to courier arrival eater</a:t>
          </a:r>
        </a:p>
        <a:p>
          <a:pPr lvl="0" algn="ctr" defTabSz="666750">
            <a:lnSpc>
              <a:spcPct val="90000"/>
            </a:lnSpc>
            <a:spcBef>
              <a:spcPct val="0"/>
            </a:spcBef>
            <a:spcAft>
              <a:spcPct val="35000"/>
            </a:spcAft>
          </a:pPr>
          <a:r>
            <a:rPr lang="en-US" sz="1500" kern="1200" dirty="0" smtClean="0">
              <a:solidFill>
                <a:srgbClr val="C00000"/>
              </a:solidFill>
            </a:rPr>
            <a:t>(15.8 min)</a:t>
          </a:r>
          <a:endParaRPr lang="en-US" sz="1500" kern="1200" dirty="0">
            <a:solidFill>
              <a:srgbClr val="C00000"/>
            </a:solidFill>
          </a:endParaRPr>
        </a:p>
      </dsp:txBody>
      <dsp:txXfrm>
        <a:off x="5624225" y="0"/>
        <a:ext cx="2120311" cy="783772"/>
      </dsp:txXfrm>
    </dsp:sp>
    <dsp:sp modelId="{FEC95A78-EDF6-DF4B-9349-346175CCDC68}">
      <dsp:nvSpPr>
        <dsp:cNvPr id="0" name=""/>
        <dsp:cNvSpPr/>
      </dsp:nvSpPr>
      <dsp:spPr>
        <a:xfrm>
          <a:off x="7830457" y="0"/>
          <a:ext cx="2904083" cy="783772"/>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Courier arrival eater to eater receive</a:t>
          </a:r>
        </a:p>
        <a:p>
          <a:pPr lvl="0" algn="ctr" defTabSz="666750">
            <a:lnSpc>
              <a:spcPct val="90000"/>
            </a:lnSpc>
            <a:spcBef>
              <a:spcPct val="0"/>
            </a:spcBef>
            <a:spcAft>
              <a:spcPct val="35000"/>
            </a:spcAft>
          </a:pPr>
          <a:r>
            <a:rPr lang="en-US" sz="1500" kern="1200" dirty="0" smtClean="0"/>
            <a:t>(4.4 min)</a:t>
          </a:r>
          <a:endParaRPr lang="en-US" sz="1500" kern="1200" dirty="0"/>
        </a:p>
      </dsp:txBody>
      <dsp:txXfrm>
        <a:off x="8222343" y="0"/>
        <a:ext cx="2120311" cy="7837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D344FC-2E70-5E4A-AF6B-C9BC657F2B96}" type="datetimeFigureOut">
              <a:rPr lang="en-US" smtClean="0"/>
              <a:t>9/9/19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95F90-4ED1-A640-A6D2-C78786FB7C26}" type="slidenum">
              <a:rPr lang="en-US" smtClean="0"/>
              <a:t>‹#›</a:t>
            </a:fld>
            <a:endParaRPr lang="en-US"/>
          </a:p>
        </p:txBody>
      </p:sp>
    </p:spTree>
    <p:extLst>
      <p:ext uri="{BB962C8B-B14F-4D97-AF65-F5344CB8AC3E}">
        <p14:creationId xmlns:p14="http://schemas.microsoft.com/office/powerpoint/2010/main" val="1973847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6"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17" indent="0" algn="ctr">
              <a:buNone/>
              <a:defRPr sz="2400"/>
            </a:lvl2pPr>
            <a:lvl3pPr marL="914434" indent="0" algn="ctr">
              <a:buNone/>
              <a:defRPr sz="2400"/>
            </a:lvl3pPr>
            <a:lvl4pPr marL="1371651" indent="0" algn="ctr">
              <a:buNone/>
              <a:defRPr sz="2000"/>
            </a:lvl4pPr>
            <a:lvl5pPr marL="1828869" indent="0" algn="ctr">
              <a:buNone/>
              <a:defRPr sz="2000"/>
            </a:lvl5pPr>
            <a:lvl6pPr marL="2286086" indent="0" algn="ctr">
              <a:buNone/>
              <a:defRPr sz="2000"/>
            </a:lvl6pPr>
            <a:lvl7pPr marL="2743303" indent="0" algn="ctr">
              <a:buNone/>
              <a:defRPr sz="2000"/>
            </a:lvl7pPr>
            <a:lvl8pPr marL="3200519" indent="0" algn="ctr">
              <a:buNone/>
              <a:defRPr sz="2000"/>
            </a:lvl8pPr>
            <a:lvl9pPr marL="3657736"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1C4E83-908B-D043-8642-3C9B769E2F24}" type="datetimeFigureOut">
              <a:rPr lang="en-US" smtClean="0"/>
              <a:t>9/9/19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11303-2AC1-AF49-939F-5AE1F6C930C3}"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1C4E83-908B-D043-8642-3C9B769E2F24}" type="datetimeFigureOut">
              <a:rPr lang="en-US" smtClean="0"/>
              <a:t>9/9/19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11303-2AC1-AF49-939F-5AE1F6C930C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6"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80"/>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1C4E83-908B-D043-8642-3C9B769E2F24}" type="datetimeFigureOut">
              <a:rPr lang="en-US" smtClean="0"/>
              <a:t>9/9/19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11303-2AC1-AF49-939F-5AE1F6C930C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1C4E83-908B-D043-8642-3C9B769E2F24}" type="datetimeFigureOut">
              <a:rPr lang="en-US" smtClean="0"/>
              <a:t>9/9/19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11303-2AC1-AF49-939F-5AE1F6C930C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6"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17" indent="0">
              <a:buNone/>
              <a:defRPr sz="1800">
                <a:solidFill>
                  <a:schemeClr val="tx1">
                    <a:tint val="75000"/>
                  </a:schemeClr>
                </a:solidFill>
              </a:defRPr>
            </a:lvl2pPr>
            <a:lvl3pPr marL="914434" indent="0">
              <a:buNone/>
              <a:defRPr sz="1600">
                <a:solidFill>
                  <a:schemeClr val="tx1">
                    <a:tint val="75000"/>
                  </a:schemeClr>
                </a:solidFill>
              </a:defRPr>
            </a:lvl3pPr>
            <a:lvl4pPr marL="1371651" indent="0">
              <a:buNone/>
              <a:defRPr sz="1400">
                <a:solidFill>
                  <a:schemeClr val="tx1">
                    <a:tint val="75000"/>
                  </a:schemeClr>
                </a:solidFill>
              </a:defRPr>
            </a:lvl4pPr>
            <a:lvl5pPr marL="1828869" indent="0">
              <a:buNone/>
              <a:defRPr sz="1400">
                <a:solidFill>
                  <a:schemeClr val="tx1">
                    <a:tint val="75000"/>
                  </a:schemeClr>
                </a:solidFill>
              </a:defRPr>
            </a:lvl5pPr>
            <a:lvl6pPr marL="2286086" indent="0">
              <a:buNone/>
              <a:defRPr sz="1400">
                <a:solidFill>
                  <a:schemeClr val="tx1">
                    <a:tint val="75000"/>
                  </a:schemeClr>
                </a:solidFill>
              </a:defRPr>
            </a:lvl6pPr>
            <a:lvl7pPr marL="2743303" indent="0">
              <a:buNone/>
              <a:defRPr sz="1400">
                <a:solidFill>
                  <a:schemeClr val="tx1">
                    <a:tint val="75000"/>
                  </a:schemeClr>
                </a:solidFill>
              </a:defRPr>
            </a:lvl7pPr>
            <a:lvl8pPr marL="3200519" indent="0">
              <a:buNone/>
              <a:defRPr sz="1400">
                <a:solidFill>
                  <a:schemeClr val="tx1">
                    <a:tint val="75000"/>
                  </a:schemeClr>
                </a:solidFill>
              </a:defRPr>
            </a:lvl8pPr>
            <a:lvl9pPr marL="3657736"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1C4E83-908B-D043-8642-3C9B769E2F24}" type="datetimeFigureOut">
              <a:rPr lang="en-US" smtClean="0"/>
              <a:t>9/9/19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11303-2AC1-AF49-939F-5AE1F6C930C3}"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1C4E83-908B-D043-8642-3C9B769E2F24}" type="datetimeFigureOut">
              <a:rPr lang="en-US" smtClean="0"/>
              <a:t>9/9/19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11303-2AC1-AF49-939F-5AE1F6C930C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17" indent="0">
              <a:buNone/>
              <a:defRPr sz="2000" b="1"/>
            </a:lvl2pPr>
            <a:lvl3pPr marL="914434" indent="0">
              <a:buNone/>
              <a:defRPr sz="1800" b="1"/>
            </a:lvl3pPr>
            <a:lvl4pPr marL="1371651" indent="0">
              <a:buNone/>
              <a:defRPr sz="1600" b="1"/>
            </a:lvl4pPr>
            <a:lvl5pPr marL="1828869" indent="0">
              <a:buNone/>
              <a:defRPr sz="1600" b="1"/>
            </a:lvl5pPr>
            <a:lvl6pPr marL="2286086" indent="0">
              <a:buNone/>
              <a:defRPr sz="1600" b="1"/>
            </a:lvl6pPr>
            <a:lvl7pPr marL="2743303" indent="0">
              <a:buNone/>
              <a:defRPr sz="1600" b="1"/>
            </a:lvl7pPr>
            <a:lvl8pPr marL="3200519" indent="0">
              <a:buNone/>
              <a:defRPr sz="1600" b="1"/>
            </a:lvl8pPr>
            <a:lvl9pPr marL="365773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17" indent="0">
              <a:buNone/>
              <a:defRPr sz="2000" b="1"/>
            </a:lvl2pPr>
            <a:lvl3pPr marL="914434" indent="0">
              <a:buNone/>
              <a:defRPr sz="1800" b="1"/>
            </a:lvl3pPr>
            <a:lvl4pPr marL="1371651" indent="0">
              <a:buNone/>
              <a:defRPr sz="1600" b="1"/>
            </a:lvl4pPr>
            <a:lvl5pPr marL="1828869" indent="0">
              <a:buNone/>
              <a:defRPr sz="1600" b="1"/>
            </a:lvl5pPr>
            <a:lvl6pPr marL="2286086" indent="0">
              <a:buNone/>
              <a:defRPr sz="1600" b="1"/>
            </a:lvl6pPr>
            <a:lvl7pPr marL="2743303" indent="0">
              <a:buNone/>
              <a:defRPr sz="1600" b="1"/>
            </a:lvl7pPr>
            <a:lvl8pPr marL="3200519" indent="0">
              <a:buNone/>
              <a:defRPr sz="1600" b="1"/>
            </a:lvl8pPr>
            <a:lvl9pPr marL="365773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1C4E83-908B-D043-8642-3C9B769E2F24}" type="datetimeFigureOut">
              <a:rPr lang="en-US" smtClean="0"/>
              <a:t>9/9/19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911303-2AC1-AF49-939F-5AE1F6C930C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1C4E83-908B-D043-8642-3C9B769E2F24}" type="datetimeFigureOut">
              <a:rPr lang="en-US" smtClean="0"/>
              <a:t>9/9/19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911303-2AC1-AF49-939F-5AE1F6C930C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6"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1C4E83-908B-D043-8642-3C9B769E2F24}" type="datetimeFigureOut">
              <a:rPr lang="en-US" smtClean="0"/>
              <a:t>9/9/19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D911303-2AC1-AF49-939F-5AE1F6C930C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17" indent="0">
              <a:buNone/>
              <a:defRPr sz="1200"/>
            </a:lvl2pPr>
            <a:lvl3pPr marL="914434" indent="0">
              <a:buNone/>
              <a:defRPr sz="1000"/>
            </a:lvl3pPr>
            <a:lvl4pPr marL="1371651" indent="0">
              <a:buNone/>
              <a:defRPr sz="900"/>
            </a:lvl4pPr>
            <a:lvl5pPr marL="1828869" indent="0">
              <a:buNone/>
              <a:defRPr sz="900"/>
            </a:lvl5pPr>
            <a:lvl6pPr marL="2286086" indent="0">
              <a:buNone/>
              <a:defRPr sz="900"/>
            </a:lvl6pPr>
            <a:lvl7pPr marL="2743303" indent="0">
              <a:buNone/>
              <a:defRPr sz="900"/>
            </a:lvl7pPr>
            <a:lvl8pPr marL="3200519" indent="0">
              <a:buNone/>
              <a:defRPr sz="900"/>
            </a:lvl8pPr>
            <a:lvl9pPr marL="3657736"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7"/>
            <a:ext cx="2618510" cy="365125"/>
          </a:xfrm>
        </p:spPr>
        <p:txBody>
          <a:bodyPr/>
          <a:lstStyle>
            <a:lvl1pPr algn="l">
              <a:defRPr/>
            </a:lvl1pPr>
          </a:lstStyle>
          <a:p>
            <a:fld id="{841C4E83-908B-D043-8642-3C9B769E2F24}" type="datetimeFigureOut">
              <a:rPr lang="en-US" smtClean="0"/>
              <a:t>9/9/19</a:t>
            </a:fld>
            <a:endParaRPr 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D911303-2AC1-AF49-939F-5AE1F6C930C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6" y="0"/>
            <a:ext cx="12191985" cy="4915076"/>
          </a:xfrm>
          <a:solidFill>
            <a:schemeClr val="accent2"/>
          </a:solidFill>
        </p:spPr>
        <p:txBody>
          <a:bodyPr lIns="457200" tIns="457200" anchor="t"/>
          <a:lstStyle>
            <a:lvl1pPr marL="0" indent="0">
              <a:buNone/>
              <a:defRPr sz="3201">
                <a:solidFill>
                  <a:schemeClr val="bg1"/>
                </a:solidFill>
              </a:defRPr>
            </a:lvl1pPr>
            <a:lvl2pPr marL="457217" indent="0">
              <a:buNone/>
              <a:defRPr sz="2800"/>
            </a:lvl2pPr>
            <a:lvl3pPr marL="914434" indent="0">
              <a:buNone/>
              <a:defRPr sz="2400"/>
            </a:lvl3pPr>
            <a:lvl4pPr marL="1371651" indent="0">
              <a:buNone/>
              <a:defRPr sz="2000"/>
            </a:lvl4pPr>
            <a:lvl5pPr marL="1828869" indent="0">
              <a:buNone/>
              <a:defRPr sz="2000"/>
            </a:lvl5pPr>
            <a:lvl6pPr marL="2286086" indent="0">
              <a:buNone/>
              <a:defRPr sz="2000"/>
            </a:lvl6pPr>
            <a:lvl7pPr marL="2743303" indent="0">
              <a:buNone/>
              <a:defRPr sz="2000"/>
            </a:lvl7pPr>
            <a:lvl8pPr marL="3200519" indent="0">
              <a:buNone/>
              <a:defRPr sz="2000"/>
            </a:lvl8pPr>
            <a:lvl9pPr marL="3657736"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17" indent="0">
              <a:buNone/>
              <a:defRPr sz="1200"/>
            </a:lvl2pPr>
            <a:lvl3pPr marL="914434" indent="0">
              <a:buNone/>
              <a:defRPr sz="1000"/>
            </a:lvl3pPr>
            <a:lvl4pPr marL="1371651" indent="0">
              <a:buNone/>
              <a:defRPr sz="900"/>
            </a:lvl4pPr>
            <a:lvl5pPr marL="1828869" indent="0">
              <a:buNone/>
              <a:defRPr sz="900"/>
            </a:lvl5pPr>
            <a:lvl6pPr marL="2286086" indent="0">
              <a:buNone/>
              <a:defRPr sz="900"/>
            </a:lvl6pPr>
            <a:lvl7pPr marL="2743303" indent="0">
              <a:buNone/>
              <a:defRPr sz="900"/>
            </a:lvl7pPr>
            <a:lvl8pPr marL="3200519" indent="0">
              <a:buNone/>
              <a:defRPr sz="900"/>
            </a:lvl8pPr>
            <a:lvl9pPr marL="365773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1C4E83-908B-D043-8642-3C9B769E2F24}" type="datetimeFigureOut">
              <a:rPr lang="en-US" smtClean="0"/>
              <a:t>9/9/19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11303-2AC1-AF49-939F-5AE1F6C930C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1"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841C4E83-908B-D043-8642-3C9B769E2F24}" type="datetimeFigureOut">
              <a:rPr lang="en-US" smtClean="0"/>
              <a:t>9/9/19</a:t>
            </a:fld>
            <a:endParaRPr lang="en-US"/>
          </a:p>
        </p:txBody>
      </p:sp>
      <p:sp>
        <p:nvSpPr>
          <p:cNvPr id="5" name="Footer Placeholder 4"/>
          <p:cNvSpPr>
            <a:spLocks noGrp="1"/>
          </p:cNvSpPr>
          <p:nvPr>
            <p:ph type="ftr" sz="quarter" idx="3"/>
          </p:nvPr>
        </p:nvSpPr>
        <p:spPr>
          <a:xfrm>
            <a:off x="3686185"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9"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3D911303-2AC1-AF49-939F-5AE1F6C930C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78482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34"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4" indent="-91444" algn="l" defTabSz="914434"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62" indent="-182887" algn="l" defTabSz="914434"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49" indent="-182887" algn="l" defTabSz="91443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36" indent="-182887" algn="l" defTabSz="91443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723" indent="-182887" algn="l" defTabSz="91443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41" indent="-228608" algn="l" defTabSz="91443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49" indent="-228608" algn="l" defTabSz="91443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56" indent="-228608" algn="l" defTabSz="91443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64" indent="-228608" algn="l" defTabSz="91443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34" rtl="0" eaLnBrk="1" latinLnBrk="0" hangingPunct="1">
        <a:defRPr sz="1800" kern="1200">
          <a:solidFill>
            <a:schemeClr val="tx1"/>
          </a:solidFill>
          <a:latin typeface="+mn-lt"/>
          <a:ea typeface="+mn-ea"/>
          <a:cs typeface="+mn-cs"/>
        </a:defRPr>
      </a:lvl1pPr>
      <a:lvl2pPr marL="457217" algn="l" defTabSz="914434" rtl="0" eaLnBrk="1" latinLnBrk="0" hangingPunct="1">
        <a:defRPr sz="1800" kern="1200">
          <a:solidFill>
            <a:schemeClr val="tx1"/>
          </a:solidFill>
          <a:latin typeface="+mn-lt"/>
          <a:ea typeface="+mn-ea"/>
          <a:cs typeface="+mn-cs"/>
        </a:defRPr>
      </a:lvl2pPr>
      <a:lvl3pPr marL="914434" algn="l" defTabSz="914434" rtl="0" eaLnBrk="1" latinLnBrk="0" hangingPunct="1">
        <a:defRPr sz="1800" kern="1200">
          <a:solidFill>
            <a:schemeClr val="tx1"/>
          </a:solidFill>
          <a:latin typeface="+mn-lt"/>
          <a:ea typeface="+mn-ea"/>
          <a:cs typeface="+mn-cs"/>
        </a:defRPr>
      </a:lvl3pPr>
      <a:lvl4pPr marL="1371651" algn="l" defTabSz="914434" rtl="0" eaLnBrk="1" latinLnBrk="0" hangingPunct="1">
        <a:defRPr sz="1800" kern="1200">
          <a:solidFill>
            <a:schemeClr val="tx1"/>
          </a:solidFill>
          <a:latin typeface="+mn-lt"/>
          <a:ea typeface="+mn-ea"/>
          <a:cs typeface="+mn-cs"/>
        </a:defRPr>
      </a:lvl4pPr>
      <a:lvl5pPr marL="1828869" algn="l" defTabSz="914434" rtl="0" eaLnBrk="1" latinLnBrk="0" hangingPunct="1">
        <a:defRPr sz="1800" kern="1200">
          <a:solidFill>
            <a:schemeClr val="tx1"/>
          </a:solidFill>
          <a:latin typeface="+mn-lt"/>
          <a:ea typeface="+mn-ea"/>
          <a:cs typeface="+mn-cs"/>
        </a:defRPr>
      </a:lvl5pPr>
      <a:lvl6pPr marL="2286086" algn="l" defTabSz="914434" rtl="0" eaLnBrk="1" latinLnBrk="0" hangingPunct="1">
        <a:defRPr sz="1800" kern="1200">
          <a:solidFill>
            <a:schemeClr val="tx1"/>
          </a:solidFill>
          <a:latin typeface="+mn-lt"/>
          <a:ea typeface="+mn-ea"/>
          <a:cs typeface="+mn-cs"/>
        </a:defRPr>
      </a:lvl6pPr>
      <a:lvl7pPr marL="2743303" algn="l" defTabSz="914434" rtl="0" eaLnBrk="1" latinLnBrk="0" hangingPunct="1">
        <a:defRPr sz="1800" kern="1200">
          <a:solidFill>
            <a:schemeClr val="tx1"/>
          </a:solidFill>
          <a:latin typeface="+mn-lt"/>
          <a:ea typeface="+mn-ea"/>
          <a:cs typeface="+mn-cs"/>
        </a:defRPr>
      </a:lvl7pPr>
      <a:lvl8pPr marL="3200519" algn="l" defTabSz="914434" rtl="0" eaLnBrk="1" latinLnBrk="0" hangingPunct="1">
        <a:defRPr sz="1800" kern="1200">
          <a:solidFill>
            <a:schemeClr val="tx1"/>
          </a:solidFill>
          <a:latin typeface="+mn-lt"/>
          <a:ea typeface="+mn-ea"/>
          <a:cs typeface="+mn-cs"/>
        </a:defRPr>
      </a:lvl8pPr>
      <a:lvl9pPr marL="3657736" algn="l" defTabSz="91443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microsoft.com/office/2007/relationships/hdphoto" Target="../media/hdphoto1.wdp"/><Relationship Id="rId6" Type="http://schemas.openxmlformats.org/officeDocument/2006/relationships/image" Target="../media/image4.png"/><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0.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Operations Manager | Uber Eats Exercise </a:t>
            </a:r>
            <a:endParaRPr lang="en-US" dirty="0"/>
          </a:p>
        </p:txBody>
      </p:sp>
      <p:sp>
        <p:nvSpPr>
          <p:cNvPr id="4" name="Text Placeholder 3"/>
          <p:cNvSpPr>
            <a:spLocks noGrp="1"/>
          </p:cNvSpPr>
          <p:nvPr>
            <p:ph type="body" sz="half" idx="2"/>
          </p:nvPr>
        </p:nvSpPr>
        <p:spPr/>
        <p:txBody>
          <a:bodyPr/>
          <a:lstStyle/>
          <a:p>
            <a:r>
              <a:rPr lang="en-US" dirty="0" smtClean="0"/>
              <a:t>Salvador Garcia</a:t>
            </a:r>
          </a:p>
          <a:p>
            <a:r>
              <a:rPr lang="en-US" dirty="0" smtClean="0"/>
              <a:t>09/09/2019</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4100" y="5524500"/>
            <a:ext cx="3517900" cy="1333500"/>
          </a:xfrm>
          <a:prstGeom prst="rect">
            <a:avLst/>
          </a:prstGeom>
        </p:spPr>
      </p:pic>
      <p:pic>
        <p:nvPicPr>
          <p:cNvPr id="6" name="Picture 5"/>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8394700" y="1816098"/>
            <a:ext cx="3000000" cy="1800000"/>
          </a:xfrm>
          <a:prstGeom prst="rect">
            <a:avLst/>
          </a:prstGeom>
          <a:solidFill>
            <a:schemeClr val="bg2">
              <a:alpha val="13000"/>
            </a:schemeClr>
          </a:solidFill>
        </p:spPr>
      </p:pic>
      <p:pic>
        <p:nvPicPr>
          <p:cNvPr id="7" name="Picture 6"/>
          <p:cNvPicPr>
            <a:picLocks noChangeAspect="1"/>
          </p:cNvPicPr>
          <p:nvPr/>
        </p:nvPicPr>
        <p:blipFill>
          <a:blip r:embed="rId4">
            <a:alphaModFix amt="50000"/>
            <a:extLst>
              <a:ext uri="{BEBA8EAE-BF5A-486C-A8C5-ECC9F3942E4B}">
                <a14:imgProps xmlns:a14="http://schemas.microsoft.com/office/drawing/2010/main">
                  <a14:imgLayer r:embed="rId5">
                    <a14:imgEffect>
                      <a14:artisticCrisscrossEtching/>
                    </a14:imgEffect>
                  </a14:imgLayer>
                </a14:imgProps>
              </a:ext>
              <a:ext uri="{28A0092B-C50C-407E-A947-70E740481C1C}">
                <a14:useLocalDpi xmlns:a14="http://schemas.microsoft.com/office/drawing/2010/main" val="0"/>
              </a:ext>
            </a:extLst>
          </a:blip>
          <a:stretch>
            <a:fillRect/>
          </a:stretch>
        </p:blipFill>
        <p:spPr>
          <a:xfrm>
            <a:off x="5181600" y="1755139"/>
            <a:ext cx="3000000" cy="1800000"/>
          </a:xfrm>
          <a:prstGeom prst="rect">
            <a:avLst/>
          </a:prstGeom>
          <a:solidFill>
            <a:schemeClr val="bg2">
              <a:alpha val="13000"/>
            </a:schemeClr>
          </a:solidFill>
        </p:spPr>
      </p:pic>
      <p:pic>
        <p:nvPicPr>
          <p:cNvPr id="8" name="Picture 7"/>
          <p:cNvPicPr>
            <a:picLocks noChangeAspect="1"/>
          </p:cNvPicPr>
          <p:nvPr/>
        </p:nvPicPr>
        <p:blipFill>
          <a:blip r:embed="rId6">
            <a:alphaModFix amt="50000"/>
            <a:extLst>
              <a:ext uri="{28A0092B-C50C-407E-A947-70E740481C1C}">
                <a14:useLocalDpi xmlns:a14="http://schemas.microsoft.com/office/drawing/2010/main" val="0"/>
              </a:ext>
            </a:extLst>
          </a:blip>
          <a:stretch>
            <a:fillRect/>
          </a:stretch>
        </p:blipFill>
        <p:spPr>
          <a:xfrm>
            <a:off x="6934200" y="3505200"/>
            <a:ext cx="2971800" cy="1981200"/>
          </a:xfrm>
          <a:prstGeom prst="rect">
            <a:avLst/>
          </a:prstGeom>
        </p:spPr>
      </p:pic>
    </p:spTree>
    <p:extLst>
      <p:ext uri="{BB962C8B-B14F-4D97-AF65-F5344CB8AC3E}">
        <p14:creationId xmlns:p14="http://schemas.microsoft.com/office/powerpoint/2010/main" val="44125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663" y="1451430"/>
            <a:ext cx="3252438" cy="4878657"/>
          </a:xfrm>
          <a:prstGeom prst="rect">
            <a:avLst/>
          </a:prstGeom>
        </p:spPr>
      </p:pic>
      <p:sp>
        <p:nvSpPr>
          <p:cNvPr id="6" name="Title 1"/>
          <p:cNvSpPr txBox="1">
            <a:spLocks/>
          </p:cNvSpPr>
          <p:nvPr/>
        </p:nvSpPr>
        <p:spPr>
          <a:xfrm>
            <a:off x="203200" y="286606"/>
            <a:ext cx="11771086" cy="1164824"/>
          </a:xfrm>
          <a:prstGeom prst="rect">
            <a:avLst/>
          </a:prstGeom>
        </p:spPr>
        <p:txBody>
          <a:bodyPr vert="horz" lIns="91440" tIns="45720" rIns="91440" bIns="45720" rtlCol="0" anchor="b">
            <a:normAutofit/>
          </a:bodyPr>
          <a:lstStyle>
            <a:lvl1pPr algn="l" defTabSz="914434"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500" b="1" dirty="0" smtClean="0">
                <a:solidFill>
                  <a:schemeClr val="accent2">
                    <a:lumMod val="50000"/>
                  </a:schemeClr>
                </a:solidFill>
              </a:rPr>
              <a:t>The total number of courier for the market seems to be adequate</a:t>
            </a:r>
          </a:p>
          <a:p>
            <a:r>
              <a:rPr lang="en-US" sz="2000" dirty="0" smtClean="0">
                <a:solidFill>
                  <a:srgbClr val="4D4D4D"/>
                </a:solidFill>
              </a:rPr>
              <a:t>When normalizing by courier and by courier/hour, only 12.5 orders per week per courier are accountable. This means that per hour (assuming 8*5 working hours), only 0.09 orders per hour in average is presented (low courier share of time)</a:t>
            </a:r>
          </a:p>
        </p:txBody>
      </p:sp>
      <p:sp>
        <p:nvSpPr>
          <p:cNvPr id="8" name="TextBox 7"/>
          <p:cNvSpPr txBox="1"/>
          <p:nvPr/>
        </p:nvSpPr>
        <p:spPr>
          <a:xfrm>
            <a:off x="6214240" y="2174101"/>
            <a:ext cx="5760046" cy="4247317"/>
          </a:xfrm>
          <a:prstGeom prst="rect">
            <a:avLst/>
          </a:prstGeom>
          <a:noFill/>
        </p:spPr>
        <p:txBody>
          <a:bodyPr wrap="square" rtlCol="0">
            <a:spAutoFit/>
          </a:bodyPr>
          <a:lstStyle/>
          <a:p>
            <a:r>
              <a:rPr lang="en-US" dirty="0" smtClean="0">
                <a:solidFill>
                  <a:schemeClr val="tx2"/>
                </a:solidFill>
              </a:rPr>
              <a:t>This can be caused because of the couriers work hours (not full time). Thus an strategy as follows can be implemented:</a:t>
            </a:r>
          </a:p>
          <a:p>
            <a:endParaRPr lang="en-US" dirty="0">
              <a:solidFill>
                <a:schemeClr val="tx2"/>
              </a:solidFill>
            </a:endParaRPr>
          </a:p>
          <a:p>
            <a:pPr marL="285750" indent="-285750">
              <a:buFontTx/>
              <a:buChar char="-"/>
            </a:pPr>
            <a:r>
              <a:rPr lang="en-US" dirty="0" smtClean="0">
                <a:solidFill>
                  <a:schemeClr val="tx2"/>
                </a:solidFill>
              </a:rPr>
              <a:t>Increase courier database at start (quick hit)</a:t>
            </a:r>
          </a:p>
          <a:p>
            <a:pPr marL="285750" indent="-285750">
              <a:buFontTx/>
              <a:buChar char="-"/>
            </a:pPr>
            <a:r>
              <a:rPr lang="en-US" dirty="0" smtClean="0">
                <a:solidFill>
                  <a:schemeClr val="tx2"/>
                </a:solidFill>
              </a:rPr>
              <a:t>Create incentives to increase total time spent on the app (quick hit)</a:t>
            </a:r>
          </a:p>
          <a:p>
            <a:pPr marL="285750" indent="-285750">
              <a:buFontTx/>
              <a:buChar char="-"/>
            </a:pPr>
            <a:r>
              <a:rPr lang="en-US" dirty="0" smtClean="0">
                <a:solidFill>
                  <a:schemeClr val="tx2"/>
                </a:solidFill>
              </a:rPr>
              <a:t>Segment courier database to reward good behave couriers (long term strategy)</a:t>
            </a:r>
          </a:p>
          <a:p>
            <a:pPr marL="285750" indent="-285750">
              <a:buFontTx/>
              <a:buChar char="-"/>
            </a:pPr>
            <a:r>
              <a:rPr lang="en-US" dirty="0" smtClean="0">
                <a:solidFill>
                  <a:schemeClr val="tx2"/>
                </a:solidFill>
              </a:rPr>
              <a:t>Try to maintain a healthy database where full time courier are procured (long term strategy, low cost, more experience couriers)</a:t>
            </a:r>
            <a:endParaRPr lang="en-US" dirty="0">
              <a:solidFill>
                <a:schemeClr val="tx2"/>
              </a:solidFill>
            </a:endParaRPr>
          </a:p>
          <a:p>
            <a:pPr marL="285750" indent="-285750">
              <a:buFontTx/>
              <a:buChar char="-"/>
            </a:pPr>
            <a:endParaRPr lang="en-US" dirty="0" smtClean="0">
              <a:solidFill>
                <a:schemeClr val="tx2"/>
              </a:solidFill>
            </a:endParaRPr>
          </a:p>
          <a:p>
            <a:pPr marL="285750" indent="-285750">
              <a:buFontTx/>
              <a:buChar char="-"/>
            </a:pPr>
            <a:endParaRPr lang="en-US" dirty="0">
              <a:solidFill>
                <a:schemeClr val="tx2"/>
              </a:solidFill>
            </a:endParaRPr>
          </a:p>
          <a:p>
            <a:pPr marL="285750" indent="-285750">
              <a:buFontTx/>
              <a:buChar char="-"/>
            </a:pPr>
            <a:endParaRPr lang="en-US" dirty="0" smtClean="0">
              <a:solidFill>
                <a:schemeClr val="tx2"/>
              </a:solidFill>
            </a:endParaRPr>
          </a:p>
          <a:p>
            <a:pPr marL="285750" indent="-285750">
              <a:buFontTx/>
              <a:buChar char="-"/>
            </a:pPr>
            <a:endParaRPr lang="en-US" dirty="0">
              <a:solidFill>
                <a:schemeClr val="tx2"/>
              </a:solidFill>
            </a:endParaRPr>
          </a:p>
        </p:txBody>
      </p:sp>
      <p:cxnSp>
        <p:nvCxnSpPr>
          <p:cNvPr id="10" name="Straight Arrow Connector 9"/>
          <p:cNvCxnSpPr/>
          <p:nvPr/>
        </p:nvCxnSpPr>
        <p:spPr>
          <a:xfrm flipV="1">
            <a:off x="1638300" y="5397500"/>
            <a:ext cx="977900"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5734" y="5195585"/>
            <a:ext cx="1412566" cy="784830"/>
          </a:xfrm>
          <a:prstGeom prst="rect">
            <a:avLst/>
          </a:prstGeom>
          <a:noFill/>
        </p:spPr>
        <p:txBody>
          <a:bodyPr wrap="none" rtlCol="0">
            <a:spAutoFit/>
          </a:bodyPr>
          <a:lstStyle/>
          <a:p>
            <a:r>
              <a:rPr lang="en-US" sz="1500" dirty="0" smtClean="0">
                <a:solidFill>
                  <a:schemeClr val="tx2"/>
                </a:solidFill>
              </a:rPr>
              <a:t>Assuming 600 </a:t>
            </a:r>
          </a:p>
          <a:p>
            <a:r>
              <a:rPr lang="en-US" sz="1500" dirty="0">
                <a:solidFill>
                  <a:schemeClr val="tx2"/>
                </a:solidFill>
              </a:rPr>
              <a:t>c</a:t>
            </a:r>
            <a:r>
              <a:rPr lang="en-US" sz="1500" dirty="0" smtClean="0">
                <a:solidFill>
                  <a:schemeClr val="tx2"/>
                </a:solidFill>
              </a:rPr>
              <a:t>ouriers on not </a:t>
            </a:r>
          </a:p>
          <a:p>
            <a:r>
              <a:rPr lang="en-US" sz="1500" dirty="0">
                <a:solidFill>
                  <a:schemeClr val="tx2"/>
                </a:solidFill>
              </a:rPr>
              <a:t>p</a:t>
            </a:r>
            <a:r>
              <a:rPr lang="en-US" sz="1500" dirty="0" smtClean="0">
                <a:solidFill>
                  <a:schemeClr val="tx2"/>
                </a:solidFill>
              </a:rPr>
              <a:t>eak hours</a:t>
            </a:r>
            <a:endParaRPr lang="en-US" sz="1500" dirty="0">
              <a:solidFill>
                <a:schemeClr val="tx2"/>
              </a:solidFill>
            </a:endParaRPr>
          </a:p>
        </p:txBody>
      </p:sp>
    </p:spTree>
    <p:extLst>
      <p:ext uri="{BB962C8B-B14F-4D97-AF65-F5344CB8AC3E}">
        <p14:creationId xmlns:p14="http://schemas.microsoft.com/office/powerpoint/2010/main" val="1457850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2">
                    <a:lumMod val="75000"/>
                  </a:schemeClr>
                </a:solidFill>
              </a:rPr>
              <a:t>Revisiting fee strategy</a:t>
            </a:r>
            <a:endParaRPr lang="en-US" sz="4000" dirty="0">
              <a:solidFill>
                <a:schemeClr val="accent2">
                  <a:lumMod val="75000"/>
                </a:schemeClr>
              </a:solidFill>
            </a:endParaRPr>
          </a:p>
        </p:txBody>
      </p:sp>
      <p:sp>
        <p:nvSpPr>
          <p:cNvPr id="3" name="Text Placeholder 2"/>
          <p:cNvSpPr>
            <a:spLocks noGrp="1"/>
          </p:cNvSpPr>
          <p:nvPr>
            <p:ph type="body" idx="1"/>
          </p:nvPr>
        </p:nvSpPr>
        <p:spPr/>
        <p:txBody>
          <a:bodyPr/>
          <a:lstStyle/>
          <a:p>
            <a:r>
              <a:rPr lang="en-US" dirty="0" smtClean="0"/>
              <a:t>Best restaurant selection</a:t>
            </a:r>
            <a:endParaRPr lang="en-US" dirty="0"/>
          </a:p>
        </p:txBody>
      </p:sp>
    </p:spTree>
    <p:extLst>
      <p:ext uri="{BB962C8B-B14F-4D97-AF65-F5344CB8AC3E}">
        <p14:creationId xmlns:p14="http://schemas.microsoft.com/office/powerpoint/2010/main" val="368534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002" y="1969281"/>
            <a:ext cx="6088698" cy="4059132"/>
          </a:xfrm>
          <a:prstGeom prst="rect">
            <a:avLst/>
          </a:prstGeom>
        </p:spPr>
      </p:pic>
      <p:sp>
        <p:nvSpPr>
          <p:cNvPr id="5" name="Title 1"/>
          <p:cNvSpPr txBox="1">
            <a:spLocks/>
          </p:cNvSpPr>
          <p:nvPr/>
        </p:nvSpPr>
        <p:spPr>
          <a:xfrm>
            <a:off x="203200" y="286606"/>
            <a:ext cx="11771086" cy="1164824"/>
          </a:xfrm>
          <a:prstGeom prst="rect">
            <a:avLst/>
          </a:prstGeom>
        </p:spPr>
        <p:txBody>
          <a:bodyPr vert="horz" lIns="91440" tIns="45720" rIns="91440" bIns="45720" rtlCol="0" anchor="b">
            <a:normAutofit/>
          </a:bodyPr>
          <a:lstStyle>
            <a:lvl1pPr algn="l" defTabSz="914434"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500" b="1" dirty="0" smtClean="0">
                <a:solidFill>
                  <a:schemeClr val="accent2">
                    <a:lumMod val="50000"/>
                  </a:schemeClr>
                </a:solidFill>
              </a:rPr>
              <a:t>With a forecast of revenue, the best option at long term is found</a:t>
            </a:r>
          </a:p>
          <a:p>
            <a:r>
              <a:rPr lang="en-US" sz="2000" dirty="0" smtClean="0">
                <a:solidFill>
                  <a:srgbClr val="4D4D4D"/>
                </a:solidFill>
              </a:rPr>
              <a:t>When considering a time window of 52 weeks (assuming constant growth) in terms of revenue, the restaurant 3 is the most promising option. If only a time window of 26 weeks is considered, then Restaurant 2 is the best option</a:t>
            </a:r>
          </a:p>
        </p:txBody>
      </p:sp>
      <p:sp>
        <p:nvSpPr>
          <p:cNvPr id="7" name="TextBox 6"/>
          <p:cNvSpPr txBox="1"/>
          <p:nvPr/>
        </p:nvSpPr>
        <p:spPr>
          <a:xfrm>
            <a:off x="7493000" y="2387600"/>
            <a:ext cx="4855047" cy="1246495"/>
          </a:xfrm>
          <a:prstGeom prst="rect">
            <a:avLst/>
          </a:prstGeom>
          <a:noFill/>
        </p:spPr>
        <p:txBody>
          <a:bodyPr wrap="none" rtlCol="0">
            <a:spAutoFit/>
          </a:bodyPr>
          <a:lstStyle/>
          <a:p>
            <a:r>
              <a:rPr lang="en-US" sz="1500" dirty="0" smtClean="0">
                <a:solidFill>
                  <a:schemeClr val="tx2"/>
                </a:solidFill>
              </a:rPr>
              <a:t>When considering a time window of 26 weeks, </a:t>
            </a:r>
          </a:p>
          <a:p>
            <a:r>
              <a:rPr lang="en-US" sz="1500" dirty="0" smtClean="0">
                <a:solidFill>
                  <a:schemeClr val="tx2"/>
                </a:solidFill>
              </a:rPr>
              <a:t>The restaurant 2 is a promising option. This restaurant</a:t>
            </a:r>
          </a:p>
          <a:p>
            <a:r>
              <a:rPr lang="en-US" sz="1500" dirty="0">
                <a:solidFill>
                  <a:schemeClr val="tx2"/>
                </a:solidFill>
              </a:rPr>
              <a:t>i</a:t>
            </a:r>
            <a:r>
              <a:rPr lang="en-US" sz="1500" dirty="0" smtClean="0">
                <a:solidFill>
                  <a:schemeClr val="tx2"/>
                </a:solidFill>
              </a:rPr>
              <a:t>s a safe option because it has a good yelp review, so </a:t>
            </a:r>
          </a:p>
          <a:p>
            <a:r>
              <a:rPr lang="en-US" sz="1500" dirty="0" smtClean="0">
                <a:solidFill>
                  <a:schemeClr val="tx2"/>
                </a:solidFill>
              </a:rPr>
              <a:t>It is very likely that users like the meal (thus, good image for</a:t>
            </a:r>
          </a:p>
          <a:p>
            <a:r>
              <a:rPr lang="en-US" sz="1500" dirty="0" smtClean="0">
                <a:solidFill>
                  <a:schemeClr val="tx2"/>
                </a:solidFill>
              </a:rPr>
              <a:t>Uber)</a:t>
            </a:r>
            <a:endParaRPr lang="en-US" sz="1500" dirty="0">
              <a:solidFill>
                <a:schemeClr val="tx2"/>
              </a:solidFill>
            </a:endParaRPr>
          </a:p>
        </p:txBody>
      </p:sp>
      <p:sp>
        <p:nvSpPr>
          <p:cNvPr id="8" name="TextBox 7"/>
          <p:cNvSpPr txBox="1"/>
          <p:nvPr/>
        </p:nvSpPr>
        <p:spPr>
          <a:xfrm>
            <a:off x="7409638" y="4991100"/>
            <a:ext cx="3761799" cy="553998"/>
          </a:xfrm>
          <a:prstGeom prst="rect">
            <a:avLst/>
          </a:prstGeom>
          <a:noFill/>
        </p:spPr>
        <p:txBody>
          <a:bodyPr wrap="none" rtlCol="0">
            <a:spAutoFit/>
          </a:bodyPr>
          <a:lstStyle/>
          <a:p>
            <a:r>
              <a:rPr lang="en-US" sz="1500" dirty="0" smtClean="0">
                <a:solidFill>
                  <a:schemeClr val="tx2"/>
                </a:solidFill>
              </a:rPr>
              <a:t>For the </a:t>
            </a:r>
            <a:r>
              <a:rPr lang="en-US" sz="1500" b="1" dirty="0" smtClean="0">
                <a:solidFill>
                  <a:schemeClr val="tx2"/>
                </a:solidFill>
              </a:rPr>
              <a:t>unitary revenue</a:t>
            </a:r>
            <a:r>
              <a:rPr lang="en-US" sz="1500" dirty="0" smtClean="0">
                <a:solidFill>
                  <a:schemeClr val="tx2"/>
                </a:solidFill>
              </a:rPr>
              <a:t>, the fee %, the </a:t>
            </a:r>
            <a:r>
              <a:rPr lang="en-US" sz="1500" dirty="0" err="1" smtClean="0">
                <a:solidFill>
                  <a:schemeClr val="tx2"/>
                </a:solidFill>
              </a:rPr>
              <a:t>avg</a:t>
            </a:r>
            <a:endParaRPr lang="en-US" sz="1500" dirty="0" smtClean="0">
              <a:solidFill>
                <a:schemeClr val="tx2"/>
              </a:solidFill>
            </a:endParaRPr>
          </a:p>
          <a:p>
            <a:r>
              <a:rPr lang="en-US" sz="1500" dirty="0" smtClean="0">
                <a:solidFill>
                  <a:schemeClr val="tx2"/>
                </a:solidFill>
              </a:rPr>
              <a:t>basket size and the delivery cost is considered</a:t>
            </a:r>
            <a:endParaRPr lang="en-US" sz="1500" dirty="0">
              <a:solidFill>
                <a:schemeClr val="tx2"/>
              </a:solidFill>
            </a:endParaRPr>
          </a:p>
        </p:txBody>
      </p:sp>
      <p:sp>
        <p:nvSpPr>
          <p:cNvPr id="9" name="TextBox 8"/>
          <p:cNvSpPr txBox="1"/>
          <p:nvPr/>
        </p:nvSpPr>
        <p:spPr>
          <a:xfrm>
            <a:off x="7409638" y="5545098"/>
            <a:ext cx="4564648" cy="784830"/>
          </a:xfrm>
          <a:prstGeom prst="rect">
            <a:avLst/>
          </a:prstGeom>
          <a:noFill/>
        </p:spPr>
        <p:txBody>
          <a:bodyPr wrap="none" rtlCol="0">
            <a:spAutoFit/>
          </a:bodyPr>
          <a:lstStyle/>
          <a:p>
            <a:r>
              <a:rPr lang="en-US" sz="1500" dirty="0" smtClean="0">
                <a:solidFill>
                  <a:schemeClr val="tx2"/>
                </a:solidFill>
              </a:rPr>
              <a:t>For the </a:t>
            </a:r>
            <a:r>
              <a:rPr lang="en-US" sz="1500" b="1" dirty="0" smtClean="0">
                <a:solidFill>
                  <a:schemeClr val="tx2"/>
                </a:solidFill>
              </a:rPr>
              <a:t>total revenue</a:t>
            </a:r>
            <a:r>
              <a:rPr lang="en-US" sz="1500" dirty="0" smtClean="0">
                <a:solidFill>
                  <a:schemeClr val="tx2"/>
                </a:solidFill>
              </a:rPr>
              <a:t>, the total number of eaters, </a:t>
            </a:r>
          </a:p>
          <a:p>
            <a:r>
              <a:rPr lang="en-US" sz="1500" dirty="0">
                <a:solidFill>
                  <a:schemeClr val="tx2"/>
                </a:solidFill>
              </a:rPr>
              <a:t>t</a:t>
            </a:r>
            <a:r>
              <a:rPr lang="en-US" sz="1500" dirty="0" smtClean="0">
                <a:solidFill>
                  <a:schemeClr val="tx2"/>
                </a:solidFill>
              </a:rPr>
              <a:t>he number of weekly orders and the unitary revenue is</a:t>
            </a:r>
          </a:p>
          <a:p>
            <a:r>
              <a:rPr lang="en-US" sz="1500" dirty="0" smtClean="0">
                <a:solidFill>
                  <a:schemeClr val="tx2"/>
                </a:solidFill>
              </a:rPr>
              <a:t>considered</a:t>
            </a:r>
            <a:endParaRPr lang="en-US" sz="1500" dirty="0">
              <a:solidFill>
                <a:schemeClr val="tx2"/>
              </a:solidFill>
            </a:endParaRPr>
          </a:p>
        </p:txBody>
      </p:sp>
      <p:cxnSp>
        <p:nvCxnSpPr>
          <p:cNvPr id="11" name="Straight Arrow Connector 10"/>
          <p:cNvCxnSpPr/>
          <p:nvPr/>
        </p:nvCxnSpPr>
        <p:spPr>
          <a:xfrm flipV="1">
            <a:off x="1739900" y="4991100"/>
            <a:ext cx="11176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4300" y="5727700"/>
            <a:ext cx="4054956" cy="553998"/>
          </a:xfrm>
          <a:prstGeom prst="rect">
            <a:avLst/>
          </a:prstGeom>
          <a:noFill/>
        </p:spPr>
        <p:txBody>
          <a:bodyPr wrap="none" rtlCol="0">
            <a:spAutoFit/>
          </a:bodyPr>
          <a:lstStyle/>
          <a:p>
            <a:r>
              <a:rPr lang="en-US" sz="1500" dirty="0" smtClean="0">
                <a:solidFill>
                  <a:schemeClr val="tx2"/>
                </a:solidFill>
              </a:rPr>
              <a:t>In time window of 26 weeks, restaurant 2 provide</a:t>
            </a:r>
          </a:p>
          <a:p>
            <a:r>
              <a:rPr lang="en-US" sz="1500" dirty="0">
                <a:solidFill>
                  <a:schemeClr val="tx2"/>
                </a:solidFill>
              </a:rPr>
              <a:t>m</a:t>
            </a:r>
            <a:r>
              <a:rPr lang="en-US" sz="1500" dirty="0" smtClean="0">
                <a:solidFill>
                  <a:schemeClr val="tx2"/>
                </a:solidFill>
              </a:rPr>
              <a:t>ore total revenue than other options</a:t>
            </a:r>
            <a:endParaRPr lang="en-US" sz="1500" dirty="0">
              <a:solidFill>
                <a:schemeClr val="tx2"/>
              </a:solidFill>
            </a:endParaRPr>
          </a:p>
        </p:txBody>
      </p:sp>
    </p:spTree>
    <p:extLst>
      <p:ext uri="{BB962C8B-B14F-4D97-AF65-F5344CB8AC3E}">
        <p14:creationId xmlns:p14="http://schemas.microsoft.com/office/powerpoint/2010/main" val="1131570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2">
                    <a:lumMod val="75000"/>
                  </a:schemeClr>
                </a:solidFill>
              </a:rPr>
              <a:t>Getting to the goal of 35 minutes per order</a:t>
            </a:r>
            <a:endParaRPr lang="en-US" sz="4000" dirty="0">
              <a:solidFill>
                <a:schemeClr val="accent2">
                  <a:lumMod val="75000"/>
                </a:schemeClr>
              </a:solidFill>
            </a:endParaRPr>
          </a:p>
        </p:txBody>
      </p:sp>
      <p:sp>
        <p:nvSpPr>
          <p:cNvPr id="3" name="Text Placeholder 2"/>
          <p:cNvSpPr>
            <a:spLocks noGrp="1"/>
          </p:cNvSpPr>
          <p:nvPr>
            <p:ph type="body" idx="1"/>
          </p:nvPr>
        </p:nvSpPr>
        <p:spPr/>
        <p:txBody>
          <a:bodyPr/>
          <a:lstStyle/>
          <a:p>
            <a:r>
              <a:rPr lang="en-US" dirty="0" smtClean="0"/>
              <a:t>Improving End to end Time performance</a:t>
            </a:r>
            <a:endParaRPr lang="en-US" dirty="0"/>
          </a:p>
        </p:txBody>
      </p:sp>
    </p:spTree>
    <p:extLst>
      <p:ext uri="{BB962C8B-B14F-4D97-AF65-F5344CB8AC3E}">
        <p14:creationId xmlns:p14="http://schemas.microsoft.com/office/powerpoint/2010/main" val="1549499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8482"/>
          <a:stretch/>
        </p:blipFill>
        <p:spPr>
          <a:xfrm>
            <a:off x="902910" y="1873070"/>
            <a:ext cx="10386180" cy="2851553"/>
          </a:xfrm>
          <a:prstGeom prst="rect">
            <a:avLst/>
          </a:prstGeom>
        </p:spPr>
      </p:pic>
      <p:sp>
        <p:nvSpPr>
          <p:cNvPr id="6" name="Title 1"/>
          <p:cNvSpPr>
            <a:spLocks noGrp="1"/>
          </p:cNvSpPr>
          <p:nvPr>
            <p:ph type="title"/>
          </p:nvPr>
        </p:nvSpPr>
        <p:spPr>
          <a:xfrm>
            <a:off x="203200" y="286606"/>
            <a:ext cx="11771086" cy="1164824"/>
          </a:xfrm>
        </p:spPr>
        <p:txBody>
          <a:bodyPr>
            <a:normAutofit/>
          </a:bodyPr>
          <a:lstStyle/>
          <a:p>
            <a:r>
              <a:rPr lang="en-US" sz="3500" b="1" dirty="0" smtClean="0">
                <a:solidFill>
                  <a:schemeClr val="accent2">
                    <a:lumMod val="50000"/>
                  </a:schemeClr>
                </a:solidFill>
              </a:rPr>
              <a:t>Total E2E time can be decomposed in 4 consecutive steps</a:t>
            </a:r>
            <a:r>
              <a:rPr lang="en-US" b="1" dirty="0" smtClean="0">
                <a:solidFill>
                  <a:schemeClr val="accent2">
                    <a:lumMod val="50000"/>
                  </a:schemeClr>
                </a:solidFill>
              </a:rPr>
              <a:t/>
            </a:r>
            <a:br>
              <a:rPr lang="en-US" b="1" dirty="0" smtClean="0">
                <a:solidFill>
                  <a:schemeClr val="accent2">
                    <a:lumMod val="50000"/>
                  </a:schemeClr>
                </a:solidFill>
              </a:rPr>
            </a:br>
            <a:r>
              <a:rPr lang="en-US" sz="2000" dirty="0" smtClean="0">
                <a:solidFill>
                  <a:srgbClr val="4D4D4D"/>
                </a:solidFill>
              </a:rPr>
              <a:t>From eater request to eater receive order, it is possible to detect 4 consecutive steps. A wide dispersion it is found on two steps that can be managed by Uber Eats team. </a:t>
            </a:r>
            <a:r>
              <a:rPr lang="en-US" sz="2000" b="1" dirty="0" smtClean="0">
                <a:solidFill>
                  <a:srgbClr val="4D4D4D"/>
                </a:solidFill>
              </a:rPr>
              <a:t>Currently the average E2E time is 40.7 minutes.</a:t>
            </a:r>
            <a:endParaRPr lang="en-US" sz="2000" b="1" dirty="0">
              <a:solidFill>
                <a:srgbClr val="4D4D4D"/>
              </a:solidFill>
            </a:endParaRPr>
          </a:p>
        </p:txBody>
      </p:sp>
      <p:graphicFrame>
        <p:nvGraphicFramePr>
          <p:cNvPr id="8" name="Diagram 7"/>
          <p:cNvGraphicFramePr/>
          <p:nvPr>
            <p:extLst>
              <p:ext uri="{D42A27DB-BD31-4B8C-83A1-F6EECF244321}">
                <p14:modId xmlns:p14="http://schemas.microsoft.com/office/powerpoint/2010/main" val="125998401"/>
              </p:ext>
            </p:extLst>
          </p:nvPr>
        </p:nvGraphicFramePr>
        <p:xfrm>
          <a:off x="718457" y="4796971"/>
          <a:ext cx="10755087" cy="7837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p:cNvSpPr/>
          <p:nvPr/>
        </p:nvSpPr>
        <p:spPr>
          <a:xfrm>
            <a:off x="5123542" y="5725886"/>
            <a:ext cx="7165167" cy="646331"/>
          </a:xfrm>
          <a:prstGeom prst="rect">
            <a:avLst/>
          </a:prstGeom>
        </p:spPr>
        <p:txBody>
          <a:bodyPr wrap="none">
            <a:spAutoFit/>
          </a:bodyPr>
          <a:lstStyle/>
          <a:p>
            <a:pPr algn="r"/>
            <a:r>
              <a:rPr lang="en-US" dirty="0">
                <a:solidFill>
                  <a:srgbClr val="4D4D4D"/>
                </a:solidFill>
              </a:rPr>
              <a:t>I</a:t>
            </a:r>
            <a:r>
              <a:rPr lang="en-US" dirty="0" smtClean="0">
                <a:solidFill>
                  <a:srgbClr val="4D4D4D"/>
                </a:solidFill>
              </a:rPr>
              <a:t>n terms of time, an effort on </a:t>
            </a:r>
            <a:r>
              <a:rPr lang="en-US" dirty="0" smtClean="0">
                <a:solidFill>
                  <a:srgbClr val="4D4D4D"/>
                </a:solidFill>
              </a:rPr>
              <a:t>improving and standardizing times in steps</a:t>
            </a:r>
          </a:p>
          <a:p>
            <a:pPr algn="r"/>
            <a:r>
              <a:rPr lang="en-US" dirty="0" smtClean="0">
                <a:solidFill>
                  <a:srgbClr val="4D4D4D"/>
                </a:solidFill>
              </a:rPr>
              <a:t>2) and 3) can provide an improvement that leads to the goal of 35 minutes</a:t>
            </a:r>
            <a:endParaRPr lang="en-US" dirty="0"/>
          </a:p>
        </p:txBody>
      </p:sp>
      <p:sp>
        <p:nvSpPr>
          <p:cNvPr id="10" name="TextBox 9"/>
          <p:cNvSpPr txBox="1"/>
          <p:nvPr/>
        </p:nvSpPr>
        <p:spPr>
          <a:xfrm>
            <a:off x="8976706" y="1806362"/>
            <a:ext cx="2736321" cy="646331"/>
          </a:xfrm>
          <a:prstGeom prst="rect">
            <a:avLst/>
          </a:prstGeom>
          <a:noFill/>
          <a:ln>
            <a:solidFill>
              <a:schemeClr val="tx2"/>
            </a:solidFill>
          </a:ln>
        </p:spPr>
        <p:txBody>
          <a:bodyPr wrap="square" rtlCol="0">
            <a:spAutoFit/>
          </a:bodyPr>
          <a:lstStyle/>
          <a:p>
            <a:r>
              <a:rPr lang="en-US" dirty="0">
                <a:solidFill>
                  <a:schemeClr val="tx2">
                    <a:lumMod val="75000"/>
                  </a:schemeClr>
                </a:solidFill>
              </a:rPr>
              <a:t>O</a:t>
            </a:r>
            <a:r>
              <a:rPr lang="en-US" dirty="0" smtClean="0">
                <a:solidFill>
                  <a:schemeClr val="tx2">
                    <a:lumMod val="75000"/>
                  </a:schemeClr>
                </a:solidFill>
              </a:rPr>
              <a:t>n average, 21.1 minutes is taken on the restaurant</a:t>
            </a:r>
            <a:endParaRPr lang="en-US" dirty="0">
              <a:solidFill>
                <a:schemeClr val="tx2">
                  <a:lumMod val="75000"/>
                </a:schemeClr>
              </a:solidFill>
            </a:endParaRPr>
          </a:p>
        </p:txBody>
      </p:sp>
      <p:cxnSp>
        <p:nvCxnSpPr>
          <p:cNvPr id="12" name="Straight Arrow Connector 11"/>
          <p:cNvCxnSpPr/>
          <p:nvPr/>
        </p:nvCxnSpPr>
        <p:spPr>
          <a:xfrm flipV="1">
            <a:off x="8127999" y="2235202"/>
            <a:ext cx="841830" cy="569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2791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7747"/>
          <a:stretch/>
        </p:blipFill>
        <p:spPr>
          <a:xfrm>
            <a:off x="1059543" y="2958736"/>
            <a:ext cx="10072914" cy="2787765"/>
          </a:xfrm>
          <a:prstGeom prst="rect">
            <a:avLst/>
          </a:prstGeom>
        </p:spPr>
      </p:pic>
      <p:sp>
        <p:nvSpPr>
          <p:cNvPr id="7" name="Title 1"/>
          <p:cNvSpPr>
            <a:spLocks noGrp="1"/>
          </p:cNvSpPr>
          <p:nvPr>
            <p:ph type="title"/>
          </p:nvPr>
        </p:nvSpPr>
        <p:spPr>
          <a:xfrm>
            <a:off x="203200" y="286606"/>
            <a:ext cx="11771086" cy="1164824"/>
          </a:xfrm>
        </p:spPr>
        <p:txBody>
          <a:bodyPr>
            <a:normAutofit/>
          </a:bodyPr>
          <a:lstStyle/>
          <a:p>
            <a:r>
              <a:rPr lang="en-US" sz="3500" b="1" dirty="0" smtClean="0">
                <a:solidFill>
                  <a:schemeClr val="accent2">
                    <a:lumMod val="50000"/>
                  </a:schemeClr>
                </a:solidFill>
              </a:rPr>
              <a:t>The wider dispersion (2) can be divided in 4 further steps </a:t>
            </a:r>
            <a:r>
              <a:rPr lang="en-US" b="1" dirty="0" smtClean="0">
                <a:solidFill>
                  <a:schemeClr val="accent2">
                    <a:lumMod val="50000"/>
                  </a:schemeClr>
                </a:solidFill>
              </a:rPr>
              <a:t/>
            </a:r>
            <a:br>
              <a:rPr lang="en-US" b="1" dirty="0" smtClean="0">
                <a:solidFill>
                  <a:schemeClr val="accent2">
                    <a:lumMod val="50000"/>
                  </a:schemeClr>
                </a:solidFill>
              </a:rPr>
            </a:br>
            <a:r>
              <a:rPr lang="en-US" sz="2000" dirty="0" smtClean="0">
                <a:solidFill>
                  <a:srgbClr val="4D4D4D"/>
                </a:solidFill>
              </a:rPr>
              <a:t>In an optimal scenario, the only extra time after the restaurant accepting the order should be the preparation time (on average 14.7 min), but 21.1 minutes are spend on the restaurant. As a consequence, </a:t>
            </a:r>
            <a:r>
              <a:rPr lang="en-US" sz="2000" b="1" dirty="0" smtClean="0">
                <a:solidFill>
                  <a:srgbClr val="4D4D4D"/>
                </a:solidFill>
              </a:rPr>
              <a:t>6.4 min on average can be saved</a:t>
            </a:r>
            <a:r>
              <a:rPr lang="en-US" sz="2000" dirty="0" smtClean="0">
                <a:solidFill>
                  <a:srgbClr val="4D4D4D"/>
                </a:solidFill>
              </a:rPr>
              <a:t>.</a:t>
            </a:r>
            <a:endParaRPr lang="en-US" sz="2000" dirty="0">
              <a:solidFill>
                <a:srgbClr val="4D4D4D"/>
              </a:solidFill>
            </a:endParaRPr>
          </a:p>
        </p:txBody>
      </p:sp>
      <p:cxnSp>
        <p:nvCxnSpPr>
          <p:cNvPr id="13" name="Straight Arrow Connector 12"/>
          <p:cNvCxnSpPr/>
          <p:nvPr/>
        </p:nvCxnSpPr>
        <p:spPr>
          <a:xfrm>
            <a:off x="878114" y="1959429"/>
            <a:ext cx="10435772" cy="435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910114" y="2236754"/>
            <a:ext cx="6371772" cy="18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659774" y="1640114"/>
            <a:ext cx="2872453" cy="369332"/>
          </a:xfrm>
          <a:prstGeom prst="rect">
            <a:avLst/>
          </a:prstGeom>
          <a:noFill/>
        </p:spPr>
        <p:txBody>
          <a:bodyPr wrap="none" rtlCol="0">
            <a:spAutoFit/>
          </a:bodyPr>
          <a:lstStyle/>
          <a:p>
            <a:r>
              <a:rPr lang="en-US" dirty="0" smtClean="0">
                <a:solidFill>
                  <a:schemeClr val="accent2">
                    <a:lumMod val="75000"/>
                  </a:schemeClr>
                </a:solidFill>
              </a:rPr>
              <a:t>Time to begin trip (21.1 min)</a:t>
            </a:r>
            <a:endParaRPr lang="en-US" dirty="0">
              <a:solidFill>
                <a:schemeClr val="accent2">
                  <a:lumMod val="75000"/>
                </a:schemeClr>
              </a:solidFill>
            </a:endParaRPr>
          </a:p>
        </p:txBody>
      </p:sp>
      <p:sp>
        <p:nvSpPr>
          <p:cNvPr id="23" name="TextBox 22"/>
          <p:cNvSpPr txBox="1"/>
          <p:nvPr/>
        </p:nvSpPr>
        <p:spPr>
          <a:xfrm>
            <a:off x="4922474" y="1955504"/>
            <a:ext cx="2347053" cy="323165"/>
          </a:xfrm>
          <a:prstGeom prst="rect">
            <a:avLst/>
          </a:prstGeom>
          <a:noFill/>
        </p:spPr>
        <p:txBody>
          <a:bodyPr wrap="none" rtlCol="0">
            <a:spAutoFit/>
          </a:bodyPr>
          <a:lstStyle/>
          <a:p>
            <a:r>
              <a:rPr lang="en-US" sz="1500" dirty="0" smtClean="0">
                <a:solidFill>
                  <a:schemeClr val="accent2">
                    <a:lumMod val="75000"/>
                  </a:schemeClr>
                </a:solidFill>
              </a:rPr>
              <a:t>Preparation time (14.7 min)</a:t>
            </a:r>
            <a:endParaRPr lang="en-US" sz="1500" dirty="0">
              <a:solidFill>
                <a:schemeClr val="accent2">
                  <a:lumMod val="75000"/>
                </a:schemeClr>
              </a:solidFill>
            </a:endParaRPr>
          </a:p>
        </p:txBody>
      </p:sp>
      <p:sp>
        <p:nvSpPr>
          <p:cNvPr id="24" name="TextBox 23"/>
          <p:cNvSpPr txBox="1"/>
          <p:nvPr/>
        </p:nvSpPr>
        <p:spPr>
          <a:xfrm>
            <a:off x="3187412" y="2212551"/>
            <a:ext cx="5871094" cy="323165"/>
          </a:xfrm>
          <a:prstGeom prst="rect">
            <a:avLst/>
          </a:prstGeom>
          <a:noFill/>
        </p:spPr>
        <p:txBody>
          <a:bodyPr wrap="none" rtlCol="0">
            <a:spAutoFit/>
          </a:bodyPr>
          <a:lstStyle/>
          <a:p>
            <a:r>
              <a:rPr lang="en-US" sz="1500" dirty="0" smtClean="0">
                <a:solidFill>
                  <a:schemeClr val="accent2">
                    <a:lumMod val="75000"/>
                  </a:schemeClr>
                </a:solidFill>
              </a:rPr>
              <a:t>Find courier (3.2 min) + </a:t>
            </a:r>
            <a:r>
              <a:rPr lang="en-US" sz="1500" dirty="0" smtClean="0">
                <a:solidFill>
                  <a:schemeClr val="accent2">
                    <a:lumMod val="75000"/>
                  </a:schemeClr>
                </a:solidFill>
              </a:rPr>
              <a:t>Courier arrival (5.7 min) + Courier leave (5.8 min)</a:t>
            </a:r>
          </a:p>
        </p:txBody>
      </p:sp>
      <p:sp>
        <p:nvSpPr>
          <p:cNvPr id="28" name="Rectangle 27"/>
          <p:cNvSpPr/>
          <p:nvPr/>
        </p:nvSpPr>
        <p:spPr>
          <a:xfrm>
            <a:off x="2739942" y="5725886"/>
            <a:ext cx="9548768" cy="646331"/>
          </a:xfrm>
          <a:prstGeom prst="rect">
            <a:avLst/>
          </a:prstGeom>
        </p:spPr>
        <p:txBody>
          <a:bodyPr wrap="none">
            <a:spAutoFit/>
          </a:bodyPr>
          <a:lstStyle/>
          <a:p>
            <a:pPr algn="r"/>
            <a:r>
              <a:rPr lang="en-US" dirty="0" smtClean="0">
                <a:solidFill>
                  <a:srgbClr val="4D4D4D"/>
                </a:solidFill>
              </a:rPr>
              <a:t>Dispersion on finding a courier is high, </a:t>
            </a:r>
            <a:r>
              <a:rPr lang="en-US" b="1" dirty="0" smtClean="0">
                <a:solidFill>
                  <a:srgbClr val="4D4D4D"/>
                </a:solidFill>
              </a:rPr>
              <a:t>some taking over 10 minutes</a:t>
            </a:r>
            <a:r>
              <a:rPr lang="en-US" dirty="0" smtClean="0">
                <a:solidFill>
                  <a:srgbClr val="4D4D4D"/>
                </a:solidFill>
              </a:rPr>
              <a:t>. In addition, an standardization </a:t>
            </a:r>
          </a:p>
          <a:p>
            <a:pPr algn="r"/>
            <a:r>
              <a:rPr lang="en-US" dirty="0" smtClean="0">
                <a:solidFill>
                  <a:srgbClr val="4D4D4D"/>
                </a:solidFill>
              </a:rPr>
              <a:t>of actual preparation time should be suggested, as some orders take over 30 minutes</a:t>
            </a:r>
            <a:endParaRPr lang="en-US" dirty="0"/>
          </a:p>
        </p:txBody>
      </p:sp>
      <p:sp>
        <p:nvSpPr>
          <p:cNvPr id="29" name="TextBox 28"/>
          <p:cNvSpPr txBox="1"/>
          <p:nvPr/>
        </p:nvSpPr>
        <p:spPr>
          <a:xfrm>
            <a:off x="9402416" y="2118901"/>
            <a:ext cx="2482064" cy="1246495"/>
          </a:xfrm>
          <a:prstGeom prst="rect">
            <a:avLst/>
          </a:prstGeom>
          <a:noFill/>
          <a:ln>
            <a:solidFill>
              <a:schemeClr val="tx2"/>
            </a:solidFill>
          </a:ln>
        </p:spPr>
        <p:txBody>
          <a:bodyPr wrap="square" rtlCol="0">
            <a:spAutoFit/>
          </a:bodyPr>
          <a:lstStyle/>
          <a:p>
            <a:r>
              <a:rPr lang="en-US" sz="1500" dirty="0" smtClean="0">
                <a:solidFill>
                  <a:schemeClr val="accent2">
                    <a:lumMod val="75000"/>
                  </a:schemeClr>
                </a:solidFill>
              </a:rPr>
              <a:t>On optimal scenario, the two </a:t>
            </a:r>
          </a:p>
          <a:p>
            <a:r>
              <a:rPr lang="en-US" sz="1500" dirty="0" smtClean="0">
                <a:solidFill>
                  <a:schemeClr val="accent2">
                    <a:lumMod val="75000"/>
                  </a:schemeClr>
                </a:solidFill>
              </a:rPr>
              <a:t>process can be performed </a:t>
            </a:r>
          </a:p>
          <a:p>
            <a:r>
              <a:rPr lang="en-US" sz="1500" dirty="0" smtClean="0">
                <a:solidFill>
                  <a:schemeClr val="accent2">
                    <a:lumMod val="75000"/>
                  </a:schemeClr>
                </a:solidFill>
              </a:rPr>
              <a:t>on parallel. Thus, taking only</a:t>
            </a:r>
          </a:p>
          <a:p>
            <a:r>
              <a:rPr lang="en-US" sz="1500" dirty="0">
                <a:solidFill>
                  <a:schemeClr val="accent2">
                    <a:lumMod val="75000"/>
                  </a:schemeClr>
                </a:solidFill>
              </a:rPr>
              <a:t>t</a:t>
            </a:r>
            <a:r>
              <a:rPr lang="en-US" sz="1500" dirty="0" smtClean="0">
                <a:solidFill>
                  <a:schemeClr val="accent2">
                    <a:lumMod val="75000"/>
                  </a:schemeClr>
                </a:solidFill>
              </a:rPr>
              <a:t>he maximum time amount of both of them</a:t>
            </a:r>
          </a:p>
        </p:txBody>
      </p:sp>
      <p:cxnSp>
        <p:nvCxnSpPr>
          <p:cNvPr id="30" name="Straight Arrow Connector 29"/>
          <p:cNvCxnSpPr/>
          <p:nvPr/>
        </p:nvCxnSpPr>
        <p:spPr>
          <a:xfrm>
            <a:off x="2910114" y="2561253"/>
            <a:ext cx="6371772" cy="18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3360374" y="5524500"/>
            <a:ext cx="0" cy="298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4930048" y="5524500"/>
            <a:ext cx="0" cy="298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Donut 34"/>
          <p:cNvSpPr/>
          <p:nvPr/>
        </p:nvSpPr>
        <p:spPr>
          <a:xfrm>
            <a:off x="2910114" y="4787053"/>
            <a:ext cx="850900" cy="715832"/>
          </a:xfrm>
          <a:prstGeom prst="donut">
            <a:avLst>
              <a:gd name="adj" fmla="val 21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Donut 35"/>
          <p:cNvSpPr/>
          <p:nvPr/>
        </p:nvSpPr>
        <p:spPr>
          <a:xfrm>
            <a:off x="4396014" y="4766837"/>
            <a:ext cx="850900" cy="715832"/>
          </a:xfrm>
          <a:prstGeom prst="donut">
            <a:avLst>
              <a:gd name="adj" fmla="val 21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40344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9166"/>
          <a:stretch/>
        </p:blipFill>
        <p:spPr>
          <a:xfrm>
            <a:off x="2272939" y="1494969"/>
            <a:ext cx="3035434" cy="4825109"/>
          </a:xfrm>
          <a:prstGeom prst="rect">
            <a:avLst/>
          </a:prstGeom>
        </p:spPr>
      </p:pic>
      <p:sp>
        <p:nvSpPr>
          <p:cNvPr id="5" name="Title 1"/>
          <p:cNvSpPr txBox="1">
            <a:spLocks/>
          </p:cNvSpPr>
          <p:nvPr/>
        </p:nvSpPr>
        <p:spPr>
          <a:xfrm>
            <a:off x="203200" y="286606"/>
            <a:ext cx="11771086" cy="1164824"/>
          </a:xfrm>
          <a:prstGeom prst="rect">
            <a:avLst/>
          </a:prstGeom>
        </p:spPr>
        <p:txBody>
          <a:bodyPr vert="horz" lIns="91440" tIns="45720" rIns="91440" bIns="45720" rtlCol="0" anchor="b">
            <a:normAutofit/>
          </a:bodyPr>
          <a:lstStyle>
            <a:lvl1pPr algn="l" defTabSz="914434"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500" b="1" dirty="0">
                <a:solidFill>
                  <a:schemeClr val="accent2">
                    <a:lumMod val="50000"/>
                  </a:schemeClr>
                </a:solidFill>
              </a:rPr>
              <a:t>S</a:t>
            </a:r>
            <a:r>
              <a:rPr lang="en-US" sz="3500" b="1" dirty="0" smtClean="0">
                <a:solidFill>
                  <a:schemeClr val="accent2">
                    <a:lumMod val="50000"/>
                  </a:schemeClr>
                </a:solidFill>
              </a:rPr>
              <a:t>tep 2.2 exhibits long waiting time, causing order to be delayed</a:t>
            </a:r>
          </a:p>
          <a:p>
            <a:r>
              <a:rPr lang="en-US" sz="2000" dirty="0" smtClean="0">
                <a:solidFill>
                  <a:srgbClr val="4D4D4D"/>
                </a:solidFill>
              </a:rPr>
              <a:t>In some hours of the day the E2E time takes longer, in special the waiting time for courier. These hours are at 7,8,20,21,22,23 hours, so implementing a custom demand incentives for courier availability can be performed</a:t>
            </a:r>
            <a:endParaRPr lang="en-US" sz="2000" dirty="0">
              <a:solidFill>
                <a:srgbClr val="4D4D4D"/>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921209956"/>
              </p:ext>
            </p:extLst>
          </p:nvPr>
        </p:nvGraphicFramePr>
        <p:xfrm>
          <a:off x="6821714" y="1725531"/>
          <a:ext cx="2563152" cy="4363986"/>
        </p:xfrm>
        <a:graphic>
          <a:graphicData uri="http://schemas.openxmlformats.org/drawingml/2006/table">
            <a:tbl>
              <a:tblPr>
                <a:tableStyleId>{5C22544A-7EE6-4342-B048-85BDC9FD1C3A}</a:tableStyleId>
              </a:tblPr>
              <a:tblGrid>
                <a:gridCol w="889983"/>
                <a:gridCol w="1673169"/>
              </a:tblGrid>
              <a:tr h="456063">
                <a:tc>
                  <a:txBody>
                    <a:bodyPr/>
                    <a:lstStyle/>
                    <a:p>
                      <a:pPr algn="ctr" fontAlgn="b"/>
                      <a:r>
                        <a:rPr lang="en-US" sz="1500" b="1" u="none" strike="noStrike" dirty="0" smtClean="0">
                          <a:effectLst/>
                        </a:rPr>
                        <a:t>Hour</a:t>
                      </a:r>
                      <a:endParaRPr lang="en-US" sz="1500" b="1" i="0" u="none" strike="noStrike" dirty="0">
                        <a:solidFill>
                          <a:srgbClr val="FFFFFF"/>
                        </a:solidFill>
                        <a:effectLst/>
                        <a:latin typeface="Arial" charset="0"/>
                      </a:endParaRPr>
                    </a:p>
                  </a:txBody>
                  <a:tcPr marL="11866" marR="11866" marT="11866" marB="0" anchor="b"/>
                </a:tc>
                <a:tc>
                  <a:txBody>
                    <a:bodyPr/>
                    <a:lstStyle/>
                    <a:p>
                      <a:pPr algn="ctr" fontAlgn="b"/>
                      <a:r>
                        <a:rPr lang="en-US" sz="1500" b="1" u="none" strike="noStrike" dirty="0" smtClean="0">
                          <a:effectLst/>
                        </a:rPr>
                        <a:t>Rest</a:t>
                      </a:r>
                      <a:r>
                        <a:rPr lang="en-US" sz="1500" b="1" u="none" strike="noStrike" baseline="0" dirty="0" smtClean="0">
                          <a:effectLst/>
                        </a:rPr>
                        <a:t> </a:t>
                      </a:r>
                      <a:r>
                        <a:rPr lang="en-US" sz="1500" b="1" u="none" strike="noStrike" dirty="0" smtClean="0">
                          <a:effectLst/>
                        </a:rPr>
                        <a:t>request </a:t>
                      </a:r>
                      <a:r>
                        <a:rPr lang="mr-IN" sz="1500" b="1" u="none" strike="noStrike" dirty="0" smtClean="0">
                          <a:effectLst/>
                        </a:rPr>
                        <a:t>–</a:t>
                      </a:r>
                      <a:r>
                        <a:rPr lang="en-US" sz="1500" b="1" u="none" strike="noStrike" dirty="0" smtClean="0">
                          <a:effectLst/>
                        </a:rPr>
                        <a:t> courier</a:t>
                      </a:r>
                      <a:r>
                        <a:rPr lang="en-US" sz="1500" b="1" u="none" strike="noStrike" baseline="0" dirty="0" smtClean="0">
                          <a:effectLst/>
                        </a:rPr>
                        <a:t> accept</a:t>
                      </a:r>
                      <a:endParaRPr lang="en-US" sz="1500" b="1" i="0" u="none" strike="noStrike" dirty="0">
                        <a:solidFill>
                          <a:srgbClr val="FFFFFF"/>
                        </a:solidFill>
                        <a:effectLst/>
                        <a:latin typeface="Arial" charset="0"/>
                      </a:endParaRPr>
                    </a:p>
                  </a:txBody>
                  <a:tcPr marL="11866" marR="11866" marT="11866" marB="0" anchor="b"/>
                </a:tc>
              </a:tr>
              <a:tr h="149191">
                <a:tc>
                  <a:txBody>
                    <a:bodyPr/>
                    <a:lstStyle/>
                    <a:p>
                      <a:pPr algn="ctr" fontAlgn="b"/>
                      <a:r>
                        <a:rPr lang="en-US" sz="1200" u="none" strike="noStrike" dirty="0">
                          <a:solidFill>
                            <a:schemeClr val="accent2">
                              <a:lumMod val="75000"/>
                            </a:schemeClr>
                          </a:solidFill>
                          <a:effectLst/>
                        </a:rPr>
                        <a:t>0</a:t>
                      </a:r>
                      <a:endParaRPr lang="en-US" sz="1200" b="0" i="0" u="none" strike="noStrike" dirty="0">
                        <a:solidFill>
                          <a:schemeClr val="accent2">
                            <a:lumMod val="75000"/>
                          </a:schemeClr>
                        </a:solidFill>
                        <a:effectLst/>
                        <a:latin typeface="Arial" charset="0"/>
                      </a:endParaRPr>
                    </a:p>
                  </a:txBody>
                  <a:tcPr marL="11866" marR="11866" marT="11866" marB="0" anchor="b"/>
                </a:tc>
                <a:tc>
                  <a:txBody>
                    <a:bodyPr/>
                    <a:lstStyle/>
                    <a:p>
                      <a:pPr algn="ctr" fontAlgn="b"/>
                      <a:r>
                        <a:rPr lang="hr-HR" sz="1200" u="none" strike="noStrike">
                          <a:solidFill>
                            <a:schemeClr val="accent2">
                              <a:lumMod val="75000"/>
                            </a:schemeClr>
                          </a:solidFill>
                          <a:effectLst/>
                        </a:rPr>
                        <a:t>12.2</a:t>
                      </a:r>
                      <a:endParaRPr lang="hr-HR" sz="1200" b="0" i="0" u="none" strike="noStrike">
                        <a:solidFill>
                          <a:schemeClr val="accent2">
                            <a:lumMod val="75000"/>
                          </a:schemeClr>
                        </a:solidFill>
                        <a:effectLst/>
                        <a:latin typeface="Arial" charset="0"/>
                      </a:endParaRPr>
                    </a:p>
                  </a:txBody>
                  <a:tcPr marL="11866" marR="11866" marT="11866" marB="0" anchor="b"/>
                </a:tc>
              </a:tr>
              <a:tr h="149191">
                <a:tc>
                  <a:txBody>
                    <a:bodyPr/>
                    <a:lstStyle/>
                    <a:p>
                      <a:pPr algn="ctr" fontAlgn="b"/>
                      <a:r>
                        <a:rPr lang="en-US" sz="1200" u="none" strike="noStrike" dirty="0">
                          <a:solidFill>
                            <a:schemeClr val="accent2">
                              <a:lumMod val="75000"/>
                            </a:schemeClr>
                          </a:solidFill>
                          <a:effectLst/>
                        </a:rPr>
                        <a:t>1</a:t>
                      </a:r>
                      <a:endParaRPr lang="en-US" sz="1200" b="0" i="0" u="none" strike="noStrike" dirty="0">
                        <a:solidFill>
                          <a:schemeClr val="accent2">
                            <a:lumMod val="75000"/>
                          </a:schemeClr>
                        </a:solidFill>
                        <a:effectLst/>
                        <a:latin typeface="Arial" charset="0"/>
                      </a:endParaRPr>
                    </a:p>
                  </a:txBody>
                  <a:tcPr marL="11866" marR="11866" marT="11866" marB="0" anchor="b"/>
                </a:tc>
                <a:tc>
                  <a:txBody>
                    <a:bodyPr/>
                    <a:lstStyle/>
                    <a:p>
                      <a:pPr algn="ctr" fontAlgn="b"/>
                      <a:r>
                        <a:rPr lang="nb-NO" sz="1200" u="none" strike="noStrike">
                          <a:solidFill>
                            <a:schemeClr val="accent2">
                              <a:lumMod val="75000"/>
                            </a:schemeClr>
                          </a:solidFill>
                          <a:effectLst/>
                        </a:rPr>
                        <a:t>11.7</a:t>
                      </a:r>
                      <a:endParaRPr lang="nb-NO" sz="1200" b="0" i="0" u="none" strike="noStrike">
                        <a:solidFill>
                          <a:schemeClr val="accent2">
                            <a:lumMod val="75000"/>
                          </a:schemeClr>
                        </a:solidFill>
                        <a:effectLst/>
                        <a:latin typeface="Arial" charset="0"/>
                      </a:endParaRPr>
                    </a:p>
                  </a:txBody>
                  <a:tcPr marL="11866" marR="11866" marT="11866" marB="0" anchor="b"/>
                </a:tc>
              </a:tr>
              <a:tr h="149191">
                <a:tc>
                  <a:txBody>
                    <a:bodyPr/>
                    <a:lstStyle/>
                    <a:p>
                      <a:pPr algn="ctr" fontAlgn="b"/>
                      <a:r>
                        <a:rPr lang="is-IS" sz="1200" u="none" strike="noStrike" dirty="0">
                          <a:solidFill>
                            <a:schemeClr val="accent2">
                              <a:lumMod val="75000"/>
                            </a:schemeClr>
                          </a:solidFill>
                          <a:effectLst/>
                        </a:rPr>
                        <a:t>2</a:t>
                      </a:r>
                      <a:endParaRPr lang="is-IS" sz="1200" b="0" i="0" u="none" strike="noStrike" dirty="0">
                        <a:solidFill>
                          <a:schemeClr val="accent2">
                            <a:lumMod val="75000"/>
                          </a:schemeClr>
                        </a:solidFill>
                        <a:effectLst/>
                        <a:latin typeface="Arial" charset="0"/>
                      </a:endParaRPr>
                    </a:p>
                  </a:txBody>
                  <a:tcPr marL="11866" marR="11866" marT="11866" marB="0" anchor="b"/>
                </a:tc>
                <a:tc>
                  <a:txBody>
                    <a:bodyPr/>
                    <a:lstStyle/>
                    <a:p>
                      <a:pPr algn="ctr" fontAlgn="b"/>
                      <a:r>
                        <a:rPr lang="nb-NO" sz="1200" u="none" strike="noStrike">
                          <a:solidFill>
                            <a:schemeClr val="accent2">
                              <a:lumMod val="75000"/>
                            </a:schemeClr>
                          </a:solidFill>
                          <a:effectLst/>
                        </a:rPr>
                        <a:t>10.7</a:t>
                      </a:r>
                      <a:endParaRPr lang="nb-NO" sz="1200" b="0" i="0" u="none" strike="noStrike">
                        <a:solidFill>
                          <a:schemeClr val="accent2">
                            <a:lumMod val="75000"/>
                          </a:schemeClr>
                        </a:solidFill>
                        <a:effectLst/>
                        <a:latin typeface="Arial" charset="0"/>
                      </a:endParaRPr>
                    </a:p>
                  </a:txBody>
                  <a:tcPr marL="11866" marR="11866" marT="11866" marB="0" anchor="b"/>
                </a:tc>
              </a:tr>
              <a:tr h="149191">
                <a:tc>
                  <a:txBody>
                    <a:bodyPr/>
                    <a:lstStyle/>
                    <a:p>
                      <a:pPr algn="ctr" fontAlgn="b"/>
                      <a:r>
                        <a:rPr lang="en-US" sz="1200" u="none" strike="noStrike" dirty="0">
                          <a:solidFill>
                            <a:schemeClr val="accent2">
                              <a:lumMod val="75000"/>
                            </a:schemeClr>
                          </a:solidFill>
                          <a:effectLst/>
                        </a:rPr>
                        <a:t>7</a:t>
                      </a:r>
                      <a:endParaRPr lang="en-US" sz="1200" b="0" i="0" u="none" strike="noStrike" dirty="0">
                        <a:solidFill>
                          <a:schemeClr val="accent2">
                            <a:lumMod val="75000"/>
                          </a:schemeClr>
                        </a:solidFill>
                        <a:effectLst/>
                        <a:latin typeface="Arial" charset="0"/>
                      </a:endParaRPr>
                    </a:p>
                  </a:txBody>
                  <a:tcPr marL="11866" marR="11866" marT="11866" marB="0" anchor="b"/>
                </a:tc>
                <a:tc>
                  <a:txBody>
                    <a:bodyPr/>
                    <a:lstStyle/>
                    <a:p>
                      <a:pPr algn="ctr" fontAlgn="b"/>
                      <a:r>
                        <a:rPr lang="nb-NO" sz="1200" u="none" strike="noStrike">
                          <a:solidFill>
                            <a:schemeClr val="accent2">
                              <a:lumMod val="75000"/>
                            </a:schemeClr>
                          </a:solidFill>
                          <a:effectLst/>
                        </a:rPr>
                        <a:t>11.1</a:t>
                      </a:r>
                      <a:endParaRPr lang="nb-NO" sz="1200" b="0" i="0" u="none" strike="noStrike">
                        <a:solidFill>
                          <a:schemeClr val="accent2">
                            <a:lumMod val="75000"/>
                          </a:schemeClr>
                        </a:solidFill>
                        <a:effectLst/>
                        <a:latin typeface="Arial" charset="0"/>
                      </a:endParaRPr>
                    </a:p>
                  </a:txBody>
                  <a:tcPr marL="11866" marR="11866" marT="11866" marB="0" anchor="b"/>
                </a:tc>
              </a:tr>
              <a:tr h="149191">
                <a:tc>
                  <a:txBody>
                    <a:bodyPr/>
                    <a:lstStyle/>
                    <a:p>
                      <a:pPr algn="ctr" fontAlgn="b"/>
                      <a:r>
                        <a:rPr lang="en-US" sz="1200" u="none" strike="noStrike" dirty="0">
                          <a:solidFill>
                            <a:schemeClr val="accent2">
                              <a:lumMod val="75000"/>
                            </a:schemeClr>
                          </a:solidFill>
                          <a:effectLst/>
                        </a:rPr>
                        <a:t>8</a:t>
                      </a:r>
                      <a:endParaRPr lang="en-US" sz="1200" b="0" i="0" u="none" strike="noStrike" dirty="0">
                        <a:solidFill>
                          <a:schemeClr val="accent2">
                            <a:lumMod val="75000"/>
                          </a:schemeClr>
                        </a:solidFill>
                        <a:effectLst/>
                        <a:latin typeface="Arial" charset="0"/>
                      </a:endParaRPr>
                    </a:p>
                  </a:txBody>
                  <a:tcPr marL="11866" marR="11866" marT="11866" marB="0" anchor="b"/>
                </a:tc>
                <a:tc>
                  <a:txBody>
                    <a:bodyPr/>
                    <a:lstStyle/>
                    <a:p>
                      <a:pPr algn="ctr" fontAlgn="b"/>
                      <a:r>
                        <a:rPr lang="hr-HR" sz="1200" u="none" strike="noStrike">
                          <a:solidFill>
                            <a:schemeClr val="accent2">
                              <a:lumMod val="75000"/>
                            </a:schemeClr>
                          </a:solidFill>
                          <a:effectLst/>
                        </a:rPr>
                        <a:t>2.4</a:t>
                      </a:r>
                      <a:endParaRPr lang="hr-HR" sz="1200" b="0" i="0" u="none" strike="noStrike">
                        <a:solidFill>
                          <a:schemeClr val="accent2">
                            <a:lumMod val="75000"/>
                          </a:schemeClr>
                        </a:solidFill>
                        <a:effectLst/>
                        <a:latin typeface="Arial" charset="0"/>
                      </a:endParaRPr>
                    </a:p>
                  </a:txBody>
                  <a:tcPr marL="11866" marR="11866" marT="11866" marB="0" anchor="b"/>
                </a:tc>
              </a:tr>
              <a:tr h="149191">
                <a:tc>
                  <a:txBody>
                    <a:bodyPr/>
                    <a:lstStyle/>
                    <a:p>
                      <a:pPr algn="ctr" fontAlgn="b"/>
                      <a:r>
                        <a:rPr lang="en-US" sz="1200" u="none" strike="noStrike" dirty="0">
                          <a:solidFill>
                            <a:schemeClr val="accent2">
                              <a:lumMod val="75000"/>
                            </a:schemeClr>
                          </a:solidFill>
                          <a:effectLst/>
                        </a:rPr>
                        <a:t>9</a:t>
                      </a:r>
                      <a:endParaRPr lang="en-US" sz="1200" b="0" i="0" u="none" strike="noStrike" dirty="0">
                        <a:solidFill>
                          <a:schemeClr val="accent2">
                            <a:lumMod val="75000"/>
                          </a:schemeClr>
                        </a:solidFill>
                        <a:effectLst/>
                        <a:latin typeface="Arial" charset="0"/>
                      </a:endParaRPr>
                    </a:p>
                  </a:txBody>
                  <a:tcPr marL="11866" marR="11866" marT="11866" marB="0" anchor="b"/>
                </a:tc>
                <a:tc>
                  <a:txBody>
                    <a:bodyPr/>
                    <a:lstStyle/>
                    <a:p>
                      <a:pPr algn="ctr" fontAlgn="b"/>
                      <a:r>
                        <a:rPr lang="hr-HR" sz="1200" u="none" strike="noStrike" dirty="0">
                          <a:solidFill>
                            <a:schemeClr val="accent2">
                              <a:lumMod val="75000"/>
                            </a:schemeClr>
                          </a:solidFill>
                          <a:effectLst/>
                        </a:rPr>
                        <a:t>2.5</a:t>
                      </a:r>
                      <a:endParaRPr lang="hr-HR" sz="1200" b="0" i="0" u="none" strike="noStrike" dirty="0">
                        <a:solidFill>
                          <a:schemeClr val="accent2">
                            <a:lumMod val="75000"/>
                          </a:schemeClr>
                        </a:solidFill>
                        <a:effectLst/>
                        <a:latin typeface="Arial" charset="0"/>
                      </a:endParaRPr>
                    </a:p>
                  </a:txBody>
                  <a:tcPr marL="11866" marR="11866" marT="11866" marB="0" anchor="b"/>
                </a:tc>
              </a:tr>
              <a:tr h="149191">
                <a:tc>
                  <a:txBody>
                    <a:bodyPr/>
                    <a:lstStyle/>
                    <a:p>
                      <a:pPr algn="ctr" fontAlgn="b"/>
                      <a:r>
                        <a:rPr lang="en-US" sz="1200" u="none" strike="noStrike" dirty="0">
                          <a:solidFill>
                            <a:schemeClr val="accent2">
                              <a:lumMod val="75000"/>
                            </a:schemeClr>
                          </a:solidFill>
                          <a:effectLst/>
                        </a:rPr>
                        <a:t>10</a:t>
                      </a:r>
                      <a:endParaRPr lang="en-US" sz="1200" b="0" i="0" u="none" strike="noStrike" dirty="0">
                        <a:solidFill>
                          <a:schemeClr val="accent2">
                            <a:lumMod val="75000"/>
                          </a:schemeClr>
                        </a:solidFill>
                        <a:effectLst/>
                        <a:latin typeface="Arial" charset="0"/>
                      </a:endParaRPr>
                    </a:p>
                  </a:txBody>
                  <a:tcPr marL="11866" marR="11866" marT="11866" marB="0" anchor="b"/>
                </a:tc>
                <a:tc>
                  <a:txBody>
                    <a:bodyPr/>
                    <a:lstStyle/>
                    <a:p>
                      <a:pPr algn="ctr" fontAlgn="b"/>
                      <a:r>
                        <a:rPr lang="hr-HR" sz="1200" u="none" strike="noStrike" dirty="0">
                          <a:solidFill>
                            <a:schemeClr val="accent2">
                              <a:lumMod val="75000"/>
                            </a:schemeClr>
                          </a:solidFill>
                          <a:effectLst/>
                        </a:rPr>
                        <a:t>2.8</a:t>
                      </a:r>
                      <a:endParaRPr lang="hr-HR" sz="1200" b="0" i="0" u="none" strike="noStrike" dirty="0">
                        <a:solidFill>
                          <a:schemeClr val="accent2">
                            <a:lumMod val="75000"/>
                          </a:schemeClr>
                        </a:solidFill>
                        <a:effectLst/>
                        <a:latin typeface="Arial" charset="0"/>
                      </a:endParaRPr>
                    </a:p>
                  </a:txBody>
                  <a:tcPr marL="11866" marR="11866" marT="11866" marB="0" anchor="b"/>
                </a:tc>
              </a:tr>
              <a:tr h="149191">
                <a:tc>
                  <a:txBody>
                    <a:bodyPr/>
                    <a:lstStyle/>
                    <a:p>
                      <a:pPr algn="ctr" fontAlgn="b"/>
                      <a:r>
                        <a:rPr lang="cs-CZ" sz="1200" u="none" strike="noStrike" dirty="0">
                          <a:solidFill>
                            <a:schemeClr val="accent2">
                              <a:lumMod val="75000"/>
                            </a:schemeClr>
                          </a:solidFill>
                          <a:effectLst/>
                        </a:rPr>
                        <a:t>11</a:t>
                      </a:r>
                      <a:endParaRPr lang="cs-CZ" sz="1200" b="0" i="0" u="none" strike="noStrike" dirty="0">
                        <a:solidFill>
                          <a:schemeClr val="accent2">
                            <a:lumMod val="75000"/>
                          </a:schemeClr>
                        </a:solidFill>
                        <a:effectLst/>
                        <a:latin typeface="Arial" charset="0"/>
                      </a:endParaRPr>
                    </a:p>
                  </a:txBody>
                  <a:tcPr marL="11866" marR="11866" marT="11866" marB="0" anchor="b"/>
                </a:tc>
                <a:tc>
                  <a:txBody>
                    <a:bodyPr/>
                    <a:lstStyle/>
                    <a:p>
                      <a:pPr algn="ctr" fontAlgn="b"/>
                      <a:r>
                        <a:rPr lang="hr-HR" sz="1200" u="none" strike="noStrike">
                          <a:solidFill>
                            <a:schemeClr val="accent2">
                              <a:lumMod val="75000"/>
                            </a:schemeClr>
                          </a:solidFill>
                          <a:effectLst/>
                        </a:rPr>
                        <a:t>3.1</a:t>
                      </a:r>
                      <a:endParaRPr lang="hr-HR" sz="1200" b="0" i="0" u="none" strike="noStrike">
                        <a:solidFill>
                          <a:schemeClr val="accent2">
                            <a:lumMod val="75000"/>
                          </a:schemeClr>
                        </a:solidFill>
                        <a:effectLst/>
                        <a:latin typeface="Arial" charset="0"/>
                      </a:endParaRPr>
                    </a:p>
                  </a:txBody>
                  <a:tcPr marL="11866" marR="11866" marT="11866" marB="0" anchor="b"/>
                </a:tc>
              </a:tr>
              <a:tr h="149191">
                <a:tc>
                  <a:txBody>
                    <a:bodyPr/>
                    <a:lstStyle/>
                    <a:p>
                      <a:pPr algn="ctr" fontAlgn="b"/>
                      <a:r>
                        <a:rPr lang="is-IS" sz="1200" u="none" strike="noStrike" dirty="0">
                          <a:solidFill>
                            <a:schemeClr val="accent2">
                              <a:lumMod val="75000"/>
                            </a:schemeClr>
                          </a:solidFill>
                          <a:effectLst/>
                        </a:rPr>
                        <a:t>12</a:t>
                      </a:r>
                      <a:endParaRPr lang="is-IS" sz="1200" b="0" i="0" u="none" strike="noStrike" dirty="0">
                        <a:solidFill>
                          <a:schemeClr val="accent2">
                            <a:lumMod val="75000"/>
                          </a:schemeClr>
                        </a:solidFill>
                        <a:effectLst/>
                        <a:latin typeface="Arial" charset="0"/>
                      </a:endParaRPr>
                    </a:p>
                  </a:txBody>
                  <a:tcPr marL="11866" marR="11866" marT="11866" marB="0" anchor="b"/>
                </a:tc>
                <a:tc>
                  <a:txBody>
                    <a:bodyPr/>
                    <a:lstStyle/>
                    <a:p>
                      <a:pPr algn="ctr" fontAlgn="b"/>
                      <a:r>
                        <a:rPr lang="hr-HR" sz="1200" u="none" strike="noStrike">
                          <a:solidFill>
                            <a:schemeClr val="accent2">
                              <a:lumMod val="75000"/>
                            </a:schemeClr>
                          </a:solidFill>
                          <a:effectLst/>
                        </a:rPr>
                        <a:t>2.5</a:t>
                      </a:r>
                      <a:endParaRPr lang="hr-HR" sz="1200" b="0" i="0" u="none" strike="noStrike">
                        <a:solidFill>
                          <a:schemeClr val="accent2">
                            <a:lumMod val="75000"/>
                          </a:schemeClr>
                        </a:solidFill>
                        <a:effectLst/>
                        <a:latin typeface="Arial" charset="0"/>
                      </a:endParaRPr>
                    </a:p>
                  </a:txBody>
                  <a:tcPr marL="11866" marR="11866" marT="11866" marB="0" anchor="b"/>
                </a:tc>
              </a:tr>
              <a:tr h="149191">
                <a:tc>
                  <a:txBody>
                    <a:bodyPr/>
                    <a:lstStyle/>
                    <a:p>
                      <a:pPr algn="ctr" fontAlgn="b"/>
                      <a:r>
                        <a:rPr lang="is-IS" sz="1200" u="none" strike="noStrike" dirty="0">
                          <a:solidFill>
                            <a:schemeClr val="accent2">
                              <a:lumMod val="75000"/>
                            </a:schemeClr>
                          </a:solidFill>
                          <a:effectLst/>
                        </a:rPr>
                        <a:t>13</a:t>
                      </a:r>
                      <a:endParaRPr lang="is-IS" sz="1200" b="0" i="0" u="none" strike="noStrike" dirty="0">
                        <a:solidFill>
                          <a:schemeClr val="accent2">
                            <a:lumMod val="75000"/>
                          </a:schemeClr>
                        </a:solidFill>
                        <a:effectLst/>
                        <a:latin typeface="Arial" charset="0"/>
                      </a:endParaRPr>
                    </a:p>
                  </a:txBody>
                  <a:tcPr marL="11866" marR="11866" marT="11866" marB="0" anchor="b"/>
                </a:tc>
                <a:tc>
                  <a:txBody>
                    <a:bodyPr/>
                    <a:lstStyle/>
                    <a:p>
                      <a:pPr algn="ctr" fontAlgn="b"/>
                      <a:r>
                        <a:rPr lang="hr-HR" sz="1200" u="none" strike="noStrike">
                          <a:solidFill>
                            <a:schemeClr val="accent2">
                              <a:lumMod val="75000"/>
                            </a:schemeClr>
                          </a:solidFill>
                          <a:effectLst/>
                        </a:rPr>
                        <a:t>2.6</a:t>
                      </a:r>
                      <a:endParaRPr lang="hr-HR" sz="1200" b="0" i="0" u="none" strike="noStrike">
                        <a:solidFill>
                          <a:schemeClr val="accent2">
                            <a:lumMod val="75000"/>
                          </a:schemeClr>
                        </a:solidFill>
                        <a:effectLst/>
                        <a:latin typeface="Arial" charset="0"/>
                      </a:endParaRPr>
                    </a:p>
                  </a:txBody>
                  <a:tcPr marL="11866" marR="11866" marT="11866" marB="0" anchor="b"/>
                </a:tc>
              </a:tr>
              <a:tr h="149191">
                <a:tc>
                  <a:txBody>
                    <a:bodyPr/>
                    <a:lstStyle/>
                    <a:p>
                      <a:pPr algn="ctr" fontAlgn="b"/>
                      <a:r>
                        <a:rPr lang="en-US" sz="1200" u="none" strike="noStrike" dirty="0">
                          <a:solidFill>
                            <a:schemeClr val="accent2">
                              <a:lumMod val="75000"/>
                            </a:schemeClr>
                          </a:solidFill>
                          <a:effectLst/>
                        </a:rPr>
                        <a:t>14</a:t>
                      </a:r>
                      <a:endParaRPr lang="en-US" sz="1200" b="0" i="0" u="none" strike="noStrike" dirty="0">
                        <a:solidFill>
                          <a:schemeClr val="accent2">
                            <a:lumMod val="75000"/>
                          </a:schemeClr>
                        </a:solidFill>
                        <a:effectLst/>
                        <a:latin typeface="Arial" charset="0"/>
                      </a:endParaRPr>
                    </a:p>
                  </a:txBody>
                  <a:tcPr marL="11866" marR="11866" marT="11866" marB="0" anchor="b"/>
                </a:tc>
                <a:tc>
                  <a:txBody>
                    <a:bodyPr/>
                    <a:lstStyle/>
                    <a:p>
                      <a:pPr algn="ctr" fontAlgn="b"/>
                      <a:r>
                        <a:rPr lang="hr-HR" sz="1200" u="none" strike="noStrike" dirty="0">
                          <a:solidFill>
                            <a:schemeClr val="accent2">
                              <a:lumMod val="75000"/>
                            </a:schemeClr>
                          </a:solidFill>
                          <a:effectLst/>
                        </a:rPr>
                        <a:t>3.1</a:t>
                      </a:r>
                      <a:endParaRPr lang="hr-HR" sz="1200" b="0" i="0" u="none" strike="noStrike" dirty="0">
                        <a:solidFill>
                          <a:schemeClr val="accent2">
                            <a:lumMod val="75000"/>
                          </a:schemeClr>
                        </a:solidFill>
                        <a:effectLst/>
                        <a:latin typeface="Arial" charset="0"/>
                      </a:endParaRPr>
                    </a:p>
                  </a:txBody>
                  <a:tcPr marL="11866" marR="11866" marT="11866" marB="0" anchor="b"/>
                </a:tc>
              </a:tr>
              <a:tr h="149191">
                <a:tc>
                  <a:txBody>
                    <a:bodyPr/>
                    <a:lstStyle/>
                    <a:p>
                      <a:pPr algn="ctr" fontAlgn="b"/>
                      <a:r>
                        <a:rPr lang="en-US" sz="1200" u="none" strike="noStrike">
                          <a:solidFill>
                            <a:schemeClr val="accent2">
                              <a:lumMod val="75000"/>
                            </a:schemeClr>
                          </a:solidFill>
                          <a:effectLst/>
                        </a:rPr>
                        <a:t>15</a:t>
                      </a:r>
                      <a:endParaRPr lang="en-US" sz="1200" b="0" i="0" u="none" strike="noStrike">
                        <a:solidFill>
                          <a:schemeClr val="accent2">
                            <a:lumMod val="75000"/>
                          </a:schemeClr>
                        </a:solidFill>
                        <a:effectLst/>
                        <a:latin typeface="Arial" charset="0"/>
                      </a:endParaRPr>
                    </a:p>
                  </a:txBody>
                  <a:tcPr marL="11866" marR="11866" marT="11866" marB="0" anchor="b"/>
                </a:tc>
                <a:tc>
                  <a:txBody>
                    <a:bodyPr/>
                    <a:lstStyle/>
                    <a:p>
                      <a:pPr algn="ctr" fontAlgn="b"/>
                      <a:r>
                        <a:rPr lang="hr-HR" sz="1200" u="none" strike="noStrike" dirty="0">
                          <a:solidFill>
                            <a:schemeClr val="accent2">
                              <a:lumMod val="75000"/>
                            </a:schemeClr>
                          </a:solidFill>
                          <a:effectLst/>
                        </a:rPr>
                        <a:t>2.8</a:t>
                      </a:r>
                      <a:endParaRPr lang="hr-HR" sz="1200" b="0" i="0" u="none" strike="noStrike" dirty="0">
                        <a:solidFill>
                          <a:schemeClr val="accent2">
                            <a:lumMod val="75000"/>
                          </a:schemeClr>
                        </a:solidFill>
                        <a:effectLst/>
                        <a:latin typeface="Arial" charset="0"/>
                      </a:endParaRPr>
                    </a:p>
                  </a:txBody>
                  <a:tcPr marL="11866" marR="11866" marT="11866" marB="0" anchor="b"/>
                </a:tc>
              </a:tr>
              <a:tr h="149191">
                <a:tc>
                  <a:txBody>
                    <a:bodyPr/>
                    <a:lstStyle/>
                    <a:p>
                      <a:pPr algn="ctr" fontAlgn="b"/>
                      <a:r>
                        <a:rPr lang="en-US" sz="1200" u="none" strike="noStrike">
                          <a:solidFill>
                            <a:schemeClr val="accent2">
                              <a:lumMod val="75000"/>
                            </a:schemeClr>
                          </a:solidFill>
                          <a:effectLst/>
                        </a:rPr>
                        <a:t>16</a:t>
                      </a:r>
                      <a:endParaRPr lang="en-US" sz="1200" b="0" i="0" u="none" strike="noStrike">
                        <a:solidFill>
                          <a:schemeClr val="accent2">
                            <a:lumMod val="75000"/>
                          </a:schemeClr>
                        </a:solidFill>
                        <a:effectLst/>
                        <a:latin typeface="Arial" charset="0"/>
                      </a:endParaRPr>
                    </a:p>
                  </a:txBody>
                  <a:tcPr marL="11866" marR="11866" marT="11866" marB="0" anchor="b"/>
                </a:tc>
                <a:tc>
                  <a:txBody>
                    <a:bodyPr/>
                    <a:lstStyle/>
                    <a:p>
                      <a:pPr algn="ctr" fontAlgn="b"/>
                      <a:r>
                        <a:rPr lang="hr-HR" sz="1200" u="none" strike="noStrike" dirty="0">
                          <a:solidFill>
                            <a:schemeClr val="accent2">
                              <a:lumMod val="75000"/>
                            </a:schemeClr>
                          </a:solidFill>
                          <a:effectLst/>
                        </a:rPr>
                        <a:t>2.9</a:t>
                      </a:r>
                      <a:endParaRPr lang="hr-HR" sz="1200" b="0" i="0" u="none" strike="noStrike" dirty="0">
                        <a:solidFill>
                          <a:schemeClr val="accent2">
                            <a:lumMod val="75000"/>
                          </a:schemeClr>
                        </a:solidFill>
                        <a:effectLst/>
                        <a:latin typeface="Arial" charset="0"/>
                      </a:endParaRPr>
                    </a:p>
                  </a:txBody>
                  <a:tcPr marL="11866" marR="11866" marT="11866" marB="0" anchor="b"/>
                </a:tc>
              </a:tr>
              <a:tr h="149191">
                <a:tc>
                  <a:txBody>
                    <a:bodyPr/>
                    <a:lstStyle/>
                    <a:p>
                      <a:pPr algn="ctr" fontAlgn="b"/>
                      <a:r>
                        <a:rPr lang="en-US" sz="1200" u="none" strike="noStrike">
                          <a:solidFill>
                            <a:schemeClr val="accent2">
                              <a:lumMod val="75000"/>
                            </a:schemeClr>
                          </a:solidFill>
                          <a:effectLst/>
                        </a:rPr>
                        <a:t>17</a:t>
                      </a:r>
                      <a:endParaRPr lang="en-US" sz="1200" b="0" i="0" u="none" strike="noStrike">
                        <a:solidFill>
                          <a:schemeClr val="accent2">
                            <a:lumMod val="75000"/>
                          </a:schemeClr>
                        </a:solidFill>
                        <a:effectLst/>
                        <a:latin typeface="Arial" charset="0"/>
                      </a:endParaRPr>
                    </a:p>
                  </a:txBody>
                  <a:tcPr marL="11866" marR="11866" marT="11866" marB="0" anchor="b"/>
                </a:tc>
                <a:tc>
                  <a:txBody>
                    <a:bodyPr/>
                    <a:lstStyle/>
                    <a:p>
                      <a:pPr algn="ctr" fontAlgn="b"/>
                      <a:r>
                        <a:rPr lang="hr-HR" sz="1200" u="none" strike="noStrike" dirty="0">
                          <a:solidFill>
                            <a:schemeClr val="accent2">
                              <a:lumMod val="75000"/>
                            </a:schemeClr>
                          </a:solidFill>
                          <a:effectLst/>
                        </a:rPr>
                        <a:t>2.5</a:t>
                      </a:r>
                      <a:endParaRPr lang="hr-HR" sz="1200" b="0" i="0" u="none" strike="noStrike" dirty="0">
                        <a:solidFill>
                          <a:schemeClr val="accent2">
                            <a:lumMod val="75000"/>
                          </a:schemeClr>
                        </a:solidFill>
                        <a:effectLst/>
                        <a:latin typeface="Arial" charset="0"/>
                      </a:endParaRPr>
                    </a:p>
                  </a:txBody>
                  <a:tcPr marL="11866" marR="11866" marT="11866" marB="0" anchor="b"/>
                </a:tc>
              </a:tr>
              <a:tr h="149191">
                <a:tc>
                  <a:txBody>
                    <a:bodyPr/>
                    <a:lstStyle/>
                    <a:p>
                      <a:pPr algn="ctr" fontAlgn="b"/>
                      <a:r>
                        <a:rPr lang="fi-FI" sz="1200" u="none" strike="noStrike">
                          <a:solidFill>
                            <a:schemeClr val="accent2">
                              <a:lumMod val="75000"/>
                            </a:schemeClr>
                          </a:solidFill>
                          <a:effectLst/>
                        </a:rPr>
                        <a:t>18</a:t>
                      </a:r>
                      <a:endParaRPr lang="fi-FI" sz="1200" b="0" i="0" u="none" strike="noStrike">
                        <a:solidFill>
                          <a:schemeClr val="accent2">
                            <a:lumMod val="75000"/>
                          </a:schemeClr>
                        </a:solidFill>
                        <a:effectLst/>
                        <a:latin typeface="Arial" charset="0"/>
                      </a:endParaRPr>
                    </a:p>
                  </a:txBody>
                  <a:tcPr marL="11866" marR="11866" marT="11866" marB="0" anchor="b"/>
                </a:tc>
                <a:tc>
                  <a:txBody>
                    <a:bodyPr/>
                    <a:lstStyle/>
                    <a:p>
                      <a:pPr algn="ctr" fontAlgn="b"/>
                      <a:r>
                        <a:rPr lang="hr-HR" sz="1200" u="none" strike="noStrike" dirty="0">
                          <a:solidFill>
                            <a:schemeClr val="accent2">
                              <a:lumMod val="75000"/>
                            </a:schemeClr>
                          </a:solidFill>
                          <a:effectLst/>
                        </a:rPr>
                        <a:t>2.7</a:t>
                      </a:r>
                      <a:endParaRPr lang="hr-HR" sz="1200" b="0" i="0" u="none" strike="noStrike" dirty="0">
                        <a:solidFill>
                          <a:schemeClr val="accent2">
                            <a:lumMod val="75000"/>
                          </a:schemeClr>
                        </a:solidFill>
                        <a:effectLst/>
                        <a:latin typeface="Arial" charset="0"/>
                      </a:endParaRPr>
                    </a:p>
                  </a:txBody>
                  <a:tcPr marL="11866" marR="11866" marT="11866" marB="0" anchor="b"/>
                </a:tc>
              </a:tr>
              <a:tr h="149191">
                <a:tc>
                  <a:txBody>
                    <a:bodyPr/>
                    <a:lstStyle/>
                    <a:p>
                      <a:pPr algn="ctr" fontAlgn="b"/>
                      <a:r>
                        <a:rPr lang="en-US" sz="1200" u="none" strike="noStrike">
                          <a:solidFill>
                            <a:schemeClr val="accent2">
                              <a:lumMod val="75000"/>
                            </a:schemeClr>
                          </a:solidFill>
                          <a:effectLst/>
                        </a:rPr>
                        <a:t>19</a:t>
                      </a:r>
                      <a:endParaRPr lang="en-US" sz="1200" b="0" i="0" u="none" strike="noStrike">
                        <a:solidFill>
                          <a:schemeClr val="accent2">
                            <a:lumMod val="75000"/>
                          </a:schemeClr>
                        </a:solidFill>
                        <a:effectLst/>
                        <a:latin typeface="Arial" charset="0"/>
                      </a:endParaRPr>
                    </a:p>
                  </a:txBody>
                  <a:tcPr marL="11866" marR="11866" marT="11866" marB="0" anchor="b"/>
                </a:tc>
                <a:tc>
                  <a:txBody>
                    <a:bodyPr/>
                    <a:lstStyle/>
                    <a:p>
                      <a:pPr algn="ctr" fontAlgn="b"/>
                      <a:r>
                        <a:rPr lang="hr-HR" sz="1200" u="none" strike="noStrike" dirty="0">
                          <a:solidFill>
                            <a:schemeClr val="accent2">
                              <a:lumMod val="75000"/>
                            </a:schemeClr>
                          </a:solidFill>
                          <a:effectLst/>
                        </a:rPr>
                        <a:t>2.7</a:t>
                      </a:r>
                      <a:endParaRPr lang="hr-HR" sz="1200" b="0" i="0" u="none" strike="noStrike" dirty="0">
                        <a:solidFill>
                          <a:schemeClr val="accent2">
                            <a:lumMod val="75000"/>
                          </a:schemeClr>
                        </a:solidFill>
                        <a:effectLst/>
                        <a:latin typeface="Arial" charset="0"/>
                      </a:endParaRPr>
                    </a:p>
                  </a:txBody>
                  <a:tcPr marL="11866" marR="11866" marT="11866" marB="0" anchor="b"/>
                </a:tc>
              </a:tr>
              <a:tr h="149191">
                <a:tc>
                  <a:txBody>
                    <a:bodyPr/>
                    <a:lstStyle/>
                    <a:p>
                      <a:pPr algn="ctr" fontAlgn="b"/>
                      <a:r>
                        <a:rPr lang="is-IS" sz="1200" u="none" strike="noStrike">
                          <a:solidFill>
                            <a:schemeClr val="accent2">
                              <a:lumMod val="75000"/>
                            </a:schemeClr>
                          </a:solidFill>
                          <a:effectLst/>
                        </a:rPr>
                        <a:t>20</a:t>
                      </a:r>
                      <a:endParaRPr lang="is-IS" sz="1200" b="0" i="0" u="none" strike="noStrike">
                        <a:solidFill>
                          <a:schemeClr val="accent2">
                            <a:lumMod val="75000"/>
                          </a:schemeClr>
                        </a:solidFill>
                        <a:effectLst/>
                        <a:latin typeface="Arial" charset="0"/>
                      </a:endParaRPr>
                    </a:p>
                  </a:txBody>
                  <a:tcPr marL="11866" marR="11866" marT="11866" marB="0" anchor="b"/>
                </a:tc>
                <a:tc>
                  <a:txBody>
                    <a:bodyPr/>
                    <a:lstStyle/>
                    <a:p>
                      <a:pPr algn="ctr" fontAlgn="b"/>
                      <a:r>
                        <a:rPr lang="hr-HR" sz="1200" u="none" strike="noStrike" dirty="0">
                          <a:solidFill>
                            <a:schemeClr val="accent2">
                              <a:lumMod val="75000"/>
                            </a:schemeClr>
                          </a:solidFill>
                          <a:effectLst/>
                        </a:rPr>
                        <a:t>2.6</a:t>
                      </a:r>
                      <a:endParaRPr lang="hr-HR" sz="1200" b="0" i="0" u="none" strike="noStrike" dirty="0">
                        <a:solidFill>
                          <a:schemeClr val="accent2">
                            <a:lumMod val="75000"/>
                          </a:schemeClr>
                        </a:solidFill>
                        <a:effectLst/>
                        <a:latin typeface="Arial" charset="0"/>
                      </a:endParaRPr>
                    </a:p>
                  </a:txBody>
                  <a:tcPr marL="11866" marR="11866" marT="11866" marB="0" anchor="b"/>
                </a:tc>
              </a:tr>
              <a:tr h="149191">
                <a:tc>
                  <a:txBody>
                    <a:bodyPr/>
                    <a:lstStyle/>
                    <a:p>
                      <a:pPr algn="ctr" fontAlgn="b"/>
                      <a:r>
                        <a:rPr lang="cs-CZ" sz="1200" u="none" strike="noStrike">
                          <a:solidFill>
                            <a:schemeClr val="accent2">
                              <a:lumMod val="75000"/>
                            </a:schemeClr>
                          </a:solidFill>
                          <a:effectLst/>
                        </a:rPr>
                        <a:t>21</a:t>
                      </a:r>
                      <a:endParaRPr lang="cs-CZ" sz="1200" b="0" i="0" u="none" strike="noStrike">
                        <a:solidFill>
                          <a:schemeClr val="accent2">
                            <a:lumMod val="75000"/>
                          </a:schemeClr>
                        </a:solidFill>
                        <a:effectLst/>
                        <a:latin typeface="Arial" charset="0"/>
                      </a:endParaRPr>
                    </a:p>
                  </a:txBody>
                  <a:tcPr marL="11866" marR="11866" marT="11866" marB="0" anchor="b"/>
                </a:tc>
                <a:tc>
                  <a:txBody>
                    <a:bodyPr/>
                    <a:lstStyle/>
                    <a:p>
                      <a:pPr algn="ctr" fontAlgn="b"/>
                      <a:r>
                        <a:rPr lang="hr-HR" sz="1200" u="none" strike="noStrike" dirty="0">
                          <a:solidFill>
                            <a:schemeClr val="accent2">
                              <a:lumMod val="75000"/>
                            </a:schemeClr>
                          </a:solidFill>
                          <a:effectLst/>
                        </a:rPr>
                        <a:t>3.0</a:t>
                      </a:r>
                      <a:endParaRPr lang="hr-HR" sz="1200" b="0" i="0" u="none" strike="noStrike" dirty="0">
                        <a:solidFill>
                          <a:schemeClr val="accent2">
                            <a:lumMod val="75000"/>
                          </a:schemeClr>
                        </a:solidFill>
                        <a:effectLst/>
                        <a:latin typeface="Arial" charset="0"/>
                      </a:endParaRPr>
                    </a:p>
                  </a:txBody>
                  <a:tcPr marL="11866" marR="11866" marT="11866" marB="0" anchor="b"/>
                </a:tc>
              </a:tr>
              <a:tr h="149191">
                <a:tc>
                  <a:txBody>
                    <a:bodyPr/>
                    <a:lstStyle/>
                    <a:p>
                      <a:pPr algn="ctr" fontAlgn="b"/>
                      <a:r>
                        <a:rPr lang="is-IS" sz="1200" u="none" strike="noStrike">
                          <a:solidFill>
                            <a:schemeClr val="accent2">
                              <a:lumMod val="75000"/>
                            </a:schemeClr>
                          </a:solidFill>
                          <a:effectLst/>
                        </a:rPr>
                        <a:t>22</a:t>
                      </a:r>
                      <a:endParaRPr lang="is-IS" sz="1200" b="0" i="0" u="none" strike="noStrike">
                        <a:solidFill>
                          <a:schemeClr val="accent2">
                            <a:lumMod val="75000"/>
                          </a:schemeClr>
                        </a:solidFill>
                        <a:effectLst/>
                        <a:latin typeface="Arial" charset="0"/>
                      </a:endParaRPr>
                    </a:p>
                  </a:txBody>
                  <a:tcPr marL="11866" marR="11866" marT="11866" marB="0" anchor="b"/>
                </a:tc>
                <a:tc>
                  <a:txBody>
                    <a:bodyPr/>
                    <a:lstStyle/>
                    <a:p>
                      <a:pPr algn="ctr" fontAlgn="b"/>
                      <a:r>
                        <a:rPr lang="hr-HR" sz="1200" u="none" strike="noStrike" dirty="0">
                          <a:solidFill>
                            <a:schemeClr val="accent2">
                              <a:lumMod val="75000"/>
                            </a:schemeClr>
                          </a:solidFill>
                          <a:effectLst/>
                        </a:rPr>
                        <a:t>2.1</a:t>
                      </a:r>
                      <a:endParaRPr lang="hr-HR" sz="1200" b="0" i="0" u="none" strike="noStrike" dirty="0">
                        <a:solidFill>
                          <a:schemeClr val="accent2">
                            <a:lumMod val="75000"/>
                          </a:schemeClr>
                        </a:solidFill>
                        <a:effectLst/>
                        <a:latin typeface="Arial" charset="0"/>
                      </a:endParaRPr>
                    </a:p>
                  </a:txBody>
                  <a:tcPr marL="11866" marR="11866" marT="11866" marB="0" anchor="b"/>
                </a:tc>
              </a:tr>
              <a:tr h="149191">
                <a:tc>
                  <a:txBody>
                    <a:bodyPr/>
                    <a:lstStyle/>
                    <a:p>
                      <a:pPr algn="ctr" fontAlgn="b"/>
                      <a:r>
                        <a:rPr lang="is-IS" sz="1200" u="none" strike="noStrike">
                          <a:solidFill>
                            <a:schemeClr val="accent2">
                              <a:lumMod val="75000"/>
                            </a:schemeClr>
                          </a:solidFill>
                          <a:effectLst/>
                        </a:rPr>
                        <a:t>23</a:t>
                      </a:r>
                      <a:endParaRPr lang="is-IS" sz="1200" b="0" i="0" u="none" strike="noStrike">
                        <a:solidFill>
                          <a:schemeClr val="accent2">
                            <a:lumMod val="75000"/>
                          </a:schemeClr>
                        </a:solidFill>
                        <a:effectLst/>
                        <a:latin typeface="Arial" charset="0"/>
                      </a:endParaRPr>
                    </a:p>
                  </a:txBody>
                  <a:tcPr marL="11866" marR="11866" marT="11866" marB="0" anchor="b"/>
                </a:tc>
                <a:tc>
                  <a:txBody>
                    <a:bodyPr/>
                    <a:lstStyle/>
                    <a:p>
                      <a:pPr algn="ctr" fontAlgn="b"/>
                      <a:r>
                        <a:rPr lang="nb-NO" sz="1200" u="none" strike="noStrike" dirty="0">
                          <a:solidFill>
                            <a:schemeClr val="accent2">
                              <a:lumMod val="75000"/>
                            </a:schemeClr>
                          </a:solidFill>
                          <a:effectLst/>
                        </a:rPr>
                        <a:t>1.8</a:t>
                      </a:r>
                      <a:endParaRPr lang="nb-NO" sz="1200" b="0" i="0" u="none" strike="noStrike" dirty="0">
                        <a:solidFill>
                          <a:schemeClr val="accent2">
                            <a:lumMod val="75000"/>
                          </a:schemeClr>
                        </a:solidFill>
                        <a:effectLst/>
                        <a:latin typeface="Arial" charset="0"/>
                      </a:endParaRPr>
                    </a:p>
                  </a:txBody>
                  <a:tcPr marL="11866" marR="11866" marT="11866" marB="0" anchor="b"/>
                </a:tc>
              </a:tr>
            </a:tbl>
          </a:graphicData>
        </a:graphic>
      </p:graphicFrame>
      <p:sp>
        <p:nvSpPr>
          <p:cNvPr id="7" name="TextBox 6"/>
          <p:cNvSpPr txBox="1"/>
          <p:nvPr/>
        </p:nvSpPr>
        <p:spPr>
          <a:xfrm>
            <a:off x="9573552" y="5304687"/>
            <a:ext cx="2400734" cy="7848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smtClean="0">
                <a:solidFill>
                  <a:srgbClr val="4D4D4D"/>
                </a:solidFill>
              </a:rPr>
              <a:t>At some hours, acceptance time is longer, degrading service performance</a:t>
            </a:r>
            <a:endParaRPr lang="en-US" sz="1500" dirty="0">
              <a:solidFill>
                <a:schemeClr val="accent2">
                  <a:lumMod val="75000"/>
                </a:schemeClr>
              </a:solidFill>
            </a:endParaRPr>
          </a:p>
        </p:txBody>
      </p:sp>
      <p:cxnSp>
        <p:nvCxnSpPr>
          <p:cNvPr id="9" name="Straight Arrow Connector 8"/>
          <p:cNvCxnSpPr/>
          <p:nvPr/>
        </p:nvCxnSpPr>
        <p:spPr>
          <a:xfrm flipV="1">
            <a:off x="1574800" y="2273300"/>
            <a:ext cx="698139"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6719" y="1947902"/>
            <a:ext cx="1767150" cy="553998"/>
          </a:xfrm>
          <a:prstGeom prst="rect">
            <a:avLst/>
          </a:prstGeom>
          <a:noFill/>
        </p:spPr>
        <p:txBody>
          <a:bodyPr wrap="none" rtlCol="0">
            <a:spAutoFit/>
          </a:bodyPr>
          <a:lstStyle/>
          <a:p>
            <a:r>
              <a:rPr lang="en-US" sz="1500" dirty="0" smtClean="0">
                <a:solidFill>
                  <a:schemeClr val="tx2"/>
                </a:solidFill>
              </a:rPr>
              <a:t>Incentives to reduce</a:t>
            </a:r>
          </a:p>
          <a:p>
            <a:r>
              <a:rPr lang="en-US" sz="1500" dirty="0" smtClean="0">
                <a:solidFill>
                  <a:schemeClr val="tx2"/>
                </a:solidFill>
              </a:rPr>
              <a:t>Time in some hours</a:t>
            </a:r>
            <a:endParaRPr lang="en-US" sz="1500" dirty="0">
              <a:solidFill>
                <a:schemeClr val="tx2"/>
              </a:solidFill>
            </a:endParaRPr>
          </a:p>
        </p:txBody>
      </p:sp>
      <p:sp>
        <p:nvSpPr>
          <p:cNvPr id="12" name="TextBox 11"/>
          <p:cNvSpPr txBox="1"/>
          <p:nvPr/>
        </p:nvSpPr>
        <p:spPr>
          <a:xfrm>
            <a:off x="9384866" y="2200058"/>
            <a:ext cx="2930054" cy="784830"/>
          </a:xfrm>
          <a:prstGeom prst="rect">
            <a:avLst/>
          </a:prstGeom>
          <a:noFill/>
        </p:spPr>
        <p:txBody>
          <a:bodyPr wrap="square" rtlCol="0">
            <a:spAutoFit/>
          </a:bodyPr>
          <a:lstStyle/>
          <a:p>
            <a:r>
              <a:rPr lang="en-US" sz="1500" dirty="0" smtClean="0">
                <a:solidFill>
                  <a:schemeClr val="tx2"/>
                </a:solidFill>
              </a:rPr>
              <a:t>For orders in hour 0,1,2,7,8</a:t>
            </a:r>
          </a:p>
          <a:p>
            <a:r>
              <a:rPr lang="en-US" sz="1500" dirty="0" smtClean="0">
                <a:solidFill>
                  <a:schemeClr val="tx2"/>
                </a:solidFill>
              </a:rPr>
              <a:t>Up to 9 minutes can be reduced</a:t>
            </a:r>
          </a:p>
          <a:p>
            <a:r>
              <a:rPr lang="en-US" sz="1500" dirty="0" smtClean="0">
                <a:solidFill>
                  <a:schemeClr val="tx2"/>
                </a:solidFill>
              </a:rPr>
              <a:t>(but just a small amount of orders)</a:t>
            </a:r>
            <a:endParaRPr lang="en-US" sz="1500" dirty="0">
              <a:solidFill>
                <a:schemeClr val="tx2"/>
              </a:solidFill>
            </a:endParaRPr>
          </a:p>
        </p:txBody>
      </p:sp>
      <p:cxnSp>
        <p:nvCxnSpPr>
          <p:cNvPr id="14" name="Straight Arrow Connector 13"/>
          <p:cNvCxnSpPr/>
          <p:nvPr/>
        </p:nvCxnSpPr>
        <p:spPr>
          <a:xfrm flipH="1" flipV="1">
            <a:off x="9573552" y="3009900"/>
            <a:ext cx="713448"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3336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03200" y="286606"/>
            <a:ext cx="11771086" cy="1164824"/>
          </a:xfrm>
          <a:prstGeom prst="rect">
            <a:avLst/>
          </a:prstGeom>
        </p:spPr>
        <p:txBody>
          <a:bodyPr vert="horz" lIns="91440" tIns="45720" rIns="91440" bIns="45720" rtlCol="0" anchor="b">
            <a:normAutofit/>
          </a:bodyPr>
          <a:lstStyle>
            <a:lvl1pPr algn="l" defTabSz="914434"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500" b="1" dirty="0" smtClean="0">
                <a:solidFill>
                  <a:schemeClr val="accent2">
                    <a:lumMod val="50000"/>
                  </a:schemeClr>
                </a:solidFill>
              </a:rPr>
              <a:t>Standardization of times per courier and restaurant</a:t>
            </a:r>
          </a:p>
          <a:p>
            <a:r>
              <a:rPr lang="en-US" sz="2000" dirty="0" smtClean="0">
                <a:solidFill>
                  <a:srgbClr val="4D4D4D"/>
                </a:solidFill>
              </a:rPr>
              <a:t>Data exhibits a time difference taking into consideration restaurants and couriers. Some difference can be justified by travel time and order complexity, but top/bottom performers can be identified</a:t>
            </a:r>
            <a:endParaRPr lang="en-US" sz="2000" dirty="0">
              <a:solidFill>
                <a:srgbClr val="4D4D4D"/>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097" y="1591424"/>
            <a:ext cx="7057806" cy="4234683"/>
          </a:xfrm>
          <a:prstGeom prst="rect">
            <a:avLst/>
          </a:prstGeom>
        </p:spPr>
      </p:pic>
      <p:sp>
        <p:nvSpPr>
          <p:cNvPr id="14" name="Rectangle 13"/>
          <p:cNvSpPr/>
          <p:nvPr/>
        </p:nvSpPr>
        <p:spPr>
          <a:xfrm>
            <a:off x="6591300" y="5779347"/>
            <a:ext cx="6096000" cy="646331"/>
          </a:xfrm>
          <a:prstGeom prst="rect">
            <a:avLst/>
          </a:prstGeom>
        </p:spPr>
        <p:txBody>
          <a:bodyPr>
            <a:spAutoFit/>
          </a:bodyPr>
          <a:lstStyle/>
          <a:p>
            <a:r>
              <a:rPr lang="en-US" dirty="0" smtClean="0">
                <a:solidFill>
                  <a:schemeClr val="accent2">
                    <a:lumMod val="75000"/>
                  </a:schemeClr>
                </a:solidFill>
              </a:rPr>
              <a:t>Best performer couriers exhibit in average half the time vs </a:t>
            </a:r>
          </a:p>
          <a:p>
            <a:r>
              <a:rPr lang="en-US" dirty="0" smtClean="0">
                <a:solidFill>
                  <a:schemeClr val="accent2">
                    <a:lumMod val="75000"/>
                  </a:schemeClr>
                </a:solidFill>
              </a:rPr>
              <a:t>worse performers. The same applies to restaurants</a:t>
            </a:r>
            <a:endParaRPr lang="en-US" dirty="0">
              <a:solidFill>
                <a:schemeClr val="accent2">
                  <a:lumMod val="75000"/>
                </a:schemeClr>
              </a:solidFill>
            </a:endParaRPr>
          </a:p>
        </p:txBody>
      </p:sp>
      <p:cxnSp>
        <p:nvCxnSpPr>
          <p:cNvPr id="16" name="Straight Arrow Connector 15"/>
          <p:cNvCxnSpPr/>
          <p:nvPr/>
        </p:nvCxnSpPr>
        <p:spPr>
          <a:xfrm flipH="1" flipV="1">
            <a:off x="9956800" y="2857500"/>
            <a:ext cx="952500" cy="46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956800" y="3327400"/>
            <a:ext cx="2126095" cy="323165"/>
          </a:xfrm>
          <a:prstGeom prst="rect">
            <a:avLst/>
          </a:prstGeom>
          <a:noFill/>
        </p:spPr>
        <p:txBody>
          <a:bodyPr wrap="none" rtlCol="0">
            <a:spAutoFit/>
          </a:bodyPr>
          <a:lstStyle/>
          <a:p>
            <a:r>
              <a:rPr lang="en-US" sz="1500" dirty="0" smtClean="0">
                <a:solidFill>
                  <a:schemeClr val="accent2">
                    <a:lumMod val="75000"/>
                  </a:schemeClr>
                </a:solidFill>
              </a:rPr>
              <a:t>Reward desired behavior</a:t>
            </a:r>
            <a:endParaRPr lang="en-US" sz="1500" dirty="0">
              <a:solidFill>
                <a:schemeClr val="accent2">
                  <a:lumMod val="75000"/>
                </a:schemeClr>
              </a:solidFill>
            </a:endParaRPr>
          </a:p>
        </p:txBody>
      </p:sp>
      <p:cxnSp>
        <p:nvCxnSpPr>
          <p:cNvPr id="18" name="Straight Arrow Connector 17"/>
          <p:cNvCxnSpPr/>
          <p:nvPr/>
        </p:nvCxnSpPr>
        <p:spPr>
          <a:xfrm flipV="1">
            <a:off x="1641441" y="2198732"/>
            <a:ext cx="850900" cy="381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5256" y="2769285"/>
            <a:ext cx="2133276" cy="784830"/>
          </a:xfrm>
          <a:prstGeom prst="rect">
            <a:avLst/>
          </a:prstGeom>
          <a:noFill/>
        </p:spPr>
        <p:txBody>
          <a:bodyPr wrap="none" rtlCol="0">
            <a:spAutoFit/>
          </a:bodyPr>
          <a:lstStyle/>
          <a:p>
            <a:r>
              <a:rPr lang="en-US" sz="1500" dirty="0" smtClean="0">
                <a:solidFill>
                  <a:schemeClr val="accent2">
                    <a:lumMod val="75000"/>
                  </a:schemeClr>
                </a:solidFill>
              </a:rPr>
              <a:t>Detect works performers</a:t>
            </a:r>
          </a:p>
          <a:p>
            <a:r>
              <a:rPr lang="en-US" sz="1500" dirty="0" smtClean="0">
                <a:solidFill>
                  <a:schemeClr val="accent2">
                    <a:lumMod val="75000"/>
                  </a:schemeClr>
                </a:solidFill>
              </a:rPr>
              <a:t>And make incentives to </a:t>
            </a:r>
          </a:p>
          <a:p>
            <a:r>
              <a:rPr lang="en-US" sz="1500" dirty="0" smtClean="0">
                <a:solidFill>
                  <a:schemeClr val="accent2">
                    <a:lumMod val="75000"/>
                  </a:schemeClr>
                </a:solidFill>
              </a:rPr>
              <a:t>reduce time.</a:t>
            </a:r>
            <a:endParaRPr lang="en-US" sz="1500" dirty="0">
              <a:solidFill>
                <a:schemeClr val="accent2">
                  <a:lumMod val="75000"/>
                </a:schemeClr>
              </a:solidFill>
            </a:endParaRPr>
          </a:p>
        </p:txBody>
      </p:sp>
    </p:spTree>
    <p:extLst>
      <p:ext uri="{BB962C8B-B14F-4D97-AF65-F5344CB8AC3E}">
        <p14:creationId xmlns:p14="http://schemas.microsoft.com/office/powerpoint/2010/main" val="1223926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26"/>
          <p:cNvGraphicFramePr>
            <a:graphicFrameLocks noGrp="1"/>
          </p:cNvGraphicFramePr>
          <p:nvPr>
            <p:custDataLst>
              <p:tags r:id="rId1"/>
            </p:custDataLst>
            <p:extLst>
              <p:ext uri="{D42A27DB-BD31-4B8C-83A1-F6EECF244321}">
                <p14:modId xmlns:p14="http://schemas.microsoft.com/office/powerpoint/2010/main" val="1345926980"/>
              </p:ext>
            </p:extLst>
          </p:nvPr>
        </p:nvGraphicFramePr>
        <p:xfrm>
          <a:off x="1213363" y="1448720"/>
          <a:ext cx="9751709" cy="4509069"/>
        </p:xfrm>
        <a:graphic>
          <a:graphicData uri="http://schemas.openxmlformats.org/drawingml/2006/table">
            <a:tbl>
              <a:tblPr/>
              <a:tblGrid>
                <a:gridCol w="1299374">
                  <a:extLst>
                    <a:ext uri="{9D8B030D-6E8A-4147-A177-3AD203B41FA5}">
                      <a16:colId xmlns:a16="http://schemas.microsoft.com/office/drawing/2014/main" xmlns="" val="20000"/>
                    </a:ext>
                  </a:extLst>
                </a:gridCol>
                <a:gridCol w="99980">
                  <a:extLst>
                    <a:ext uri="{9D8B030D-6E8A-4147-A177-3AD203B41FA5}">
                      <a16:colId xmlns:a16="http://schemas.microsoft.com/office/drawing/2014/main" xmlns="" val="20001"/>
                    </a:ext>
                  </a:extLst>
                </a:gridCol>
                <a:gridCol w="240588">
                  <a:extLst>
                    <a:ext uri="{9D8B030D-6E8A-4147-A177-3AD203B41FA5}">
                      <a16:colId xmlns:a16="http://schemas.microsoft.com/office/drawing/2014/main" xmlns="" val="20002"/>
                    </a:ext>
                  </a:extLst>
                </a:gridCol>
                <a:gridCol w="240588">
                  <a:extLst>
                    <a:ext uri="{9D8B030D-6E8A-4147-A177-3AD203B41FA5}">
                      <a16:colId xmlns:a16="http://schemas.microsoft.com/office/drawing/2014/main" xmlns="" val="20003"/>
                    </a:ext>
                  </a:extLst>
                </a:gridCol>
                <a:gridCol w="240588">
                  <a:extLst>
                    <a:ext uri="{9D8B030D-6E8A-4147-A177-3AD203B41FA5}">
                      <a16:colId xmlns:a16="http://schemas.microsoft.com/office/drawing/2014/main" xmlns="" val="20004"/>
                    </a:ext>
                  </a:extLst>
                </a:gridCol>
                <a:gridCol w="240588">
                  <a:extLst>
                    <a:ext uri="{9D8B030D-6E8A-4147-A177-3AD203B41FA5}">
                      <a16:colId xmlns:a16="http://schemas.microsoft.com/office/drawing/2014/main" xmlns="" val="20005"/>
                    </a:ext>
                  </a:extLst>
                </a:gridCol>
                <a:gridCol w="240588">
                  <a:extLst>
                    <a:ext uri="{9D8B030D-6E8A-4147-A177-3AD203B41FA5}">
                      <a16:colId xmlns:a16="http://schemas.microsoft.com/office/drawing/2014/main" xmlns="" val="20006"/>
                    </a:ext>
                  </a:extLst>
                </a:gridCol>
                <a:gridCol w="240588">
                  <a:extLst>
                    <a:ext uri="{9D8B030D-6E8A-4147-A177-3AD203B41FA5}">
                      <a16:colId xmlns:a16="http://schemas.microsoft.com/office/drawing/2014/main" xmlns="" val="20007"/>
                    </a:ext>
                  </a:extLst>
                </a:gridCol>
                <a:gridCol w="240588">
                  <a:extLst>
                    <a:ext uri="{9D8B030D-6E8A-4147-A177-3AD203B41FA5}">
                      <a16:colId xmlns:a16="http://schemas.microsoft.com/office/drawing/2014/main" xmlns="" val="20008"/>
                    </a:ext>
                  </a:extLst>
                </a:gridCol>
                <a:gridCol w="240588">
                  <a:extLst>
                    <a:ext uri="{9D8B030D-6E8A-4147-A177-3AD203B41FA5}">
                      <a16:colId xmlns:a16="http://schemas.microsoft.com/office/drawing/2014/main" xmlns="" val="20009"/>
                    </a:ext>
                  </a:extLst>
                </a:gridCol>
                <a:gridCol w="240588">
                  <a:extLst>
                    <a:ext uri="{9D8B030D-6E8A-4147-A177-3AD203B41FA5}">
                      <a16:colId xmlns:a16="http://schemas.microsoft.com/office/drawing/2014/main" xmlns="" val="20010"/>
                    </a:ext>
                  </a:extLst>
                </a:gridCol>
                <a:gridCol w="240588">
                  <a:extLst>
                    <a:ext uri="{9D8B030D-6E8A-4147-A177-3AD203B41FA5}">
                      <a16:colId xmlns:a16="http://schemas.microsoft.com/office/drawing/2014/main" xmlns="" val="20011"/>
                    </a:ext>
                  </a:extLst>
                </a:gridCol>
                <a:gridCol w="240588">
                  <a:extLst>
                    <a:ext uri="{9D8B030D-6E8A-4147-A177-3AD203B41FA5}">
                      <a16:colId xmlns:a16="http://schemas.microsoft.com/office/drawing/2014/main" xmlns="" val="20012"/>
                    </a:ext>
                  </a:extLst>
                </a:gridCol>
                <a:gridCol w="240588">
                  <a:extLst>
                    <a:ext uri="{9D8B030D-6E8A-4147-A177-3AD203B41FA5}">
                      <a16:colId xmlns:a16="http://schemas.microsoft.com/office/drawing/2014/main" xmlns="" val="20013"/>
                    </a:ext>
                  </a:extLst>
                </a:gridCol>
                <a:gridCol w="240588">
                  <a:extLst>
                    <a:ext uri="{9D8B030D-6E8A-4147-A177-3AD203B41FA5}">
                      <a16:colId xmlns:a16="http://schemas.microsoft.com/office/drawing/2014/main" xmlns="" val="20014"/>
                    </a:ext>
                  </a:extLst>
                </a:gridCol>
                <a:gridCol w="240588">
                  <a:extLst>
                    <a:ext uri="{9D8B030D-6E8A-4147-A177-3AD203B41FA5}">
                      <a16:colId xmlns:a16="http://schemas.microsoft.com/office/drawing/2014/main" xmlns="" val="20015"/>
                    </a:ext>
                  </a:extLst>
                </a:gridCol>
                <a:gridCol w="240588">
                  <a:extLst>
                    <a:ext uri="{9D8B030D-6E8A-4147-A177-3AD203B41FA5}">
                      <a16:colId xmlns:a16="http://schemas.microsoft.com/office/drawing/2014/main" xmlns="" val="20016"/>
                    </a:ext>
                  </a:extLst>
                </a:gridCol>
                <a:gridCol w="240588">
                  <a:extLst>
                    <a:ext uri="{9D8B030D-6E8A-4147-A177-3AD203B41FA5}">
                      <a16:colId xmlns:a16="http://schemas.microsoft.com/office/drawing/2014/main" xmlns="" val="20017"/>
                    </a:ext>
                  </a:extLst>
                </a:gridCol>
                <a:gridCol w="240588">
                  <a:extLst>
                    <a:ext uri="{9D8B030D-6E8A-4147-A177-3AD203B41FA5}">
                      <a16:colId xmlns:a16="http://schemas.microsoft.com/office/drawing/2014/main" xmlns="" val="20018"/>
                    </a:ext>
                  </a:extLst>
                </a:gridCol>
                <a:gridCol w="240588">
                  <a:extLst>
                    <a:ext uri="{9D8B030D-6E8A-4147-A177-3AD203B41FA5}">
                      <a16:colId xmlns:a16="http://schemas.microsoft.com/office/drawing/2014/main" xmlns="" val="20019"/>
                    </a:ext>
                  </a:extLst>
                </a:gridCol>
                <a:gridCol w="240588">
                  <a:extLst>
                    <a:ext uri="{9D8B030D-6E8A-4147-A177-3AD203B41FA5}">
                      <a16:colId xmlns:a16="http://schemas.microsoft.com/office/drawing/2014/main" xmlns="" val="20020"/>
                    </a:ext>
                  </a:extLst>
                </a:gridCol>
                <a:gridCol w="240588">
                  <a:extLst>
                    <a:ext uri="{9D8B030D-6E8A-4147-A177-3AD203B41FA5}">
                      <a16:colId xmlns:a16="http://schemas.microsoft.com/office/drawing/2014/main" xmlns="" val="20021"/>
                    </a:ext>
                  </a:extLst>
                </a:gridCol>
                <a:gridCol w="240588">
                  <a:extLst>
                    <a:ext uri="{9D8B030D-6E8A-4147-A177-3AD203B41FA5}">
                      <a16:colId xmlns:a16="http://schemas.microsoft.com/office/drawing/2014/main" xmlns="" val="20022"/>
                    </a:ext>
                  </a:extLst>
                </a:gridCol>
                <a:gridCol w="240588">
                  <a:extLst>
                    <a:ext uri="{9D8B030D-6E8A-4147-A177-3AD203B41FA5}">
                      <a16:colId xmlns:a16="http://schemas.microsoft.com/office/drawing/2014/main" xmlns="" val="20023"/>
                    </a:ext>
                  </a:extLst>
                </a:gridCol>
                <a:gridCol w="240588">
                  <a:extLst>
                    <a:ext uri="{9D8B030D-6E8A-4147-A177-3AD203B41FA5}">
                      <a16:colId xmlns:a16="http://schemas.microsoft.com/office/drawing/2014/main" xmlns="" val="20024"/>
                    </a:ext>
                  </a:extLst>
                </a:gridCol>
                <a:gridCol w="84036">
                  <a:extLst>
                    <a:ext uri="{9D8B030D-6E8A-4147-A177-3AD203B41FA5}">
                      <a16:colId xmlns:a16="http://schemas.microsoft.com/office/drawing/2014/main" xmlns="" val="20025"/>
                    </a:ext>
                  </a:extLst>
                </a:gridCol>
                <a:gridCol w="240588"/>
                <a:gridCol w="240588"/>
                <a:gridCol w="240588"/>
                <a:gridCol w="407524"/>
                <a:gridCol w="73653"/>
                <a:gridCol w="88326"/>
                <a:gridCol w="240588"/>
                <a:gridCol w="240588"/>
                <a:gridCol w="240588"/>
                <a:gridCol w="240588"/>
                <a:gridCol w="240588"/>
                <a:gridCol w="240588"/>
              </a:tblGrid>
              <a:tr h="220335">
                <a:tc rowSpan="2">
                  <a:txBody>
                    <a:bodyPr/>
                    <a:lstStyle/>
                    <a:p>
                      <a:pPr marL="0" marR="0" lvl="0" indent="0" algn="r" defTabSz="914400" rtl="0" eaLnBrk="0" fontAlgn="base" latinLnBrk="0" hangingPunct="0">
                        <a:lnSpc>
                          <a:spcPct val="100000"/>
                        </a:lnSpc>
                        <a:spcBef>
                          <a:spcPts val="500"/>
                        </a:spcBef>
                        <a:spcAft>
                          <a:spcPct val="0"/>
                        </a:spcAft>
                        <a:buClrTx/>
                        <a:buSzTx/>
                        <a:buFontTx/>
                        <a:buNone/>
                        <a:tabLst/>
                        <a:defRPr/>
                      </a:pPr>
                      <a:endParaRPr kumimoji="0" lang="en-US" sz="1100" b="1" i="0" u="none" strike="noStrike" kern="1200" cap="none" normalizeH="0" baseline="0" noProof="0" dirty="0">
                        <a:ln>
                          <a:noFill/>
                        </a:ln>
                        <a:solidFill>
                          <a:schemeClr val="tx1"/>
                        </a:solidFill>
                        <a:effectLst/>
                        <a:latin typeface="+mn-lt"/>
                        <a:ea typeface="Roboto" pitchFamily="2" charset="0"/>
                        <a:cs typeface="Segoe UI" panose="020B0502040204020203" pitchFamily="34" charset="0"/>
                      </a:endParaRPr>
                    </a:p>
                  </a:txBody>
                  <a:tcPr marL="80390" marR="80390" marT="42196" marB="42196" anchor="ctr" horzOverflow="overflow">
                    <a:lnL>
                      <a:noFill/>
                    </a:lnL>
                    <a:lnR w="762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noProof="0" dirty="0">
                        <a:ln>
                          <a:noFill/>
                        </a:ln>
                        <a:solidFill>
                          <a:schemeClr val="tx1"/>
                        </a:solidFill>
                        <a:effectLst/>
                        <a:latin typeface="+mn-lt"/>
                        <a:ea typeface="Roboto" pitchFamily="2" charset="0"/>
                        <a:cs typeface="Segoe UI" panose="020B0502040204020203" pitchFamily="34" charset="0"/>
                      </a:endParaRPr>
                    </a:p>
                  </a:txBody>
                  <a:tcPr marL="15824" marR="15824" marT="43192" marB="43192" horzOverflow="overflow">
                    <a:lnL>
                      <a:noFill/>
                    </a:lnL>
                    <a:lnR w="12700" cap="flat" cmpd="sng" algn="ctr">
                      <a:noFill/>
                      <a:prstDash val="sysDot"/>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gridSpan="36">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noProof="0" dirty="0">
                        <a:ln>
                          <a:noFill/>
                        </a:ln>
                        <a:solidFill>
                          <a:schemeClr val="bg1">
                            <a:lumMod val="50000"/>
                          </a:schemeClr>
                        </a:solidFill>
                        <a:effectLst/>
                        <a:latin typeface="+mn-lt"/>
                        <a:ea typeface="Roboto" pitchFamily="2" charset="0"/>
                        <a:cs typeface="Segoe UI" panose="020B0502040204020203" pitchFamily="34" charset="0"/>
                      </a:endParaRPr>
                    </a:p>
                  </a:txBody>
                  <a:tcPr marL="15824" marR="15824" marT="43192" marB="43192" horzOverflow="overflow">
                    <a:lnL w="12700" cap="flat" cmpd="sng" algn="ctr">
                      <a:noFill/>
                      <a:prstDash val="sysDot"/>
                      <a:round/>
                      <a:headEnd type="none" w="med" len="med"/>
                      <a:tailEnd type="none" w="med" len="med"/>
                    </a:lnL>
                    <a:lnR w="12700" cap="flat" cmpd="sng" algn="ctr">
                      <a:no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noProof="0" dirty="0">
                        <a:ln>
                          <a:noFill/>
                        </a:ln>
                        <a:solidFill>
                          <a:schemeClr val="tx1"/>
                        </a:solidFill>
                        <a:effectLst/>
                        <a:latin typeface="Arial" pitchFamily="34" charset="0"/>
                      </a:endParaRPr>
                    </a:p>
                  </a:txBody>
                  <a:tcPr marL="18000" marR="18000" marT="46800" marB="46800"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noProof="0" dirty="0">
                        <a:ln>
                          <a:noFill/>
                        </a:ln>
                        <a:solidFill>
                          <a:schemeClr val="tx1"/>
                        </a:solidFill>
                        <a:effectLst/>
                        <a:latin typeface="Arial" pitchFamily="34" charset="0"/>
                      </a:endParaRPr>
                    </a:p>
                  </a:txBody>
                  <a:tcPr marL="18000" marR="18000" marT="46800" marB="46800"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noProof="0" dirty="0">
                        <a:ln>
                          <a:noFill/>
                        </a:ln>
                        <a:solidFill>
                          <a:schemeClr val="tx1"/>
                        </a:solidFill>
                        <a:effectLst/>
                        <a:latin typeface="Arial" pitchFamily="34" charset="0"/>
                      </a:endParaRPr>
                    </a:p>
                  </a:txBody>
                  <a:tcPr marL="18000" marR="18000" marT="46800" marB="46800"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noProof="0" dirty="0">
                        <a:ln>
                          <a:noFill/>
                        </a:ln>
                        <a:solidFill>
                          <a:schemeClr val="tx1"/>
                        </a:solidFill>
                        <a:effectLst/>
                        <a:latin typeface="Segoe UI" panose="020B0502040204020203" pitchFamily="34" charset="0"/>
                        <a:cs typeface="Segoe UI" panose="020B0502040204020203" pitchFamily="34" charset="0"/>
                      </a:endParaRPr>
                    </a:p>
                  </a:txBody>
                  <a:tcPr marL="15824" marR="15824" marT="43192" marB="43192"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rgbClr val="003B74"/>
                      </a:solidFill>
                      <a:prstDash val="solid"/>
                      <a:round/>
                      <a:headEnd type="none" w="med" len="med"/>
                      <a:tailEnd type="none" w="med" len="med"/>
                    </a:lnT>
                    <a:lnB w="12700" cap="flat" cmpd="sng" algn="ctr">
                      <a:solidFill>
                        <a:srgbClr val="003B74"/>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noProof="0" dirty="0">
                        <a:ln>
                          <a:noFill/>
                        </a:ln>
                        <a:solidFill>
                          <a:schemeClr val="tx1"/>
                        </a:solidFill>
                        <a:effectLst/>
                        <a:latin typeface="Arial" pitchFamily="34" charset="0"/>
                      </a:endParaRPr>
                    </a:p>
                  </a:txBody>
                  <a:tcPr marL="18000" marR="18000" marT="46800" marB="46800"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noProof="0" dirty="0">
                        <a:ln>
                          <a:noFill/>
                        </a:ln>
                        <a:solidFill>
                          <a:schemeClr val="tx1"/>
                        </a:solidFill>
                        <a:effectLst/>
                        <a:latin typeface="Arial" pitchFamily="34" charset="0"/>
                      </a:endParaRPr>
                    </a:p>
                  </a:txBody>
                  <a:tcPr marL="18000" marR="18000" marT="46800" marB="46800"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noProof="0" dirty="0">
                        <a:ln>
                          <a:noFill/>
                        </a:ln>
                        <a:solidFill>
                          <a:schemeClr val="tx1"/>
                        </a:solidFill>
                        <a:effectLst/>
                        <a:latin typeface="Arial" pitchFamily="34" charset="0"/>
                      </a:endParaRPr>
                    </a:p>
                  </a:txBody>
                  <a:tcPr marL="18000" marR="18000" marT="46800" marB="46800"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pPr>
                      <a:endParaRPr kumimoji="0" lang="en-US" sz="1000" b="1" i="0" u="none" strike="noStrike" cap="none" normalizeH="0" baseline="0" noProof="0" dirty="0">
                        <a:ln>
                          <a:noFill/>
                        </a:ln>
                        <a:solidFill>
                          <a:schemeClr val="tx1"/>
                        </a:solidFill>
                        <a:effectLst/>
                        <a:latin typeface="Segoe UI" panose="020B0502040204020203" pitchFamily="34" charset="0"/>
                        <a:cs typeface="Segoe UI" panose="020B0502040204020203" pitchFamily="34" charset="0"/>
                      </a:endParaRPr>
                    </a:p>
                  </a:txBody>
                  <a:tcPr marL="15824" marR="15824" marT="43192" marB="43192"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rgbClr val="003B74"/>
                      </a:solidFill>
                      <a:prstDash val="solid"/>
                      <a:round/>
                      <a:headEnd type="none" w="med" len="med"/>
                      <a:tailEnd type="none" w="med" len="med"/>
                    </a:lnT>
                    <a:lnB w="12700" cap="flat" cmpd="sng" algn="ctr">
                      <a:solidFill>
                        <a:srgbClr val="003B74"/>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pPr>
                      <a:endParaRPr kumimoji="0" lang="en-US" sz="900" b="1" i="0" u="none" strike="noStrike" cap="none" normalizeH="0" baseline="0" noProof="0" dirty="0">
                        <a:ln>
                          <a:noFill/>
                        </a:ln>
                        <a:solidFill>
                          <a:schemeClr val="tx1"/>
                        </a:solidFill>
                        <a:effectLst/>
                        <a:latin typeface="Arial" pitchFamily="34" charset="0"/>
                      </a:endParaRPr>
                    </a:p>
                  </a:txBody>
                  <a:tcPr marL="18000" marR="18000" marT="46800" marB="46800"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pPr>
                      <a:endParaRPr kumimoji="0" lang="en-US" sz="900" b="1" i="0" u="none" strike="noStrike" cap="none" normalizeH="0" baseline="0" noProof="0" dirty="0">
                        <a:ln>
                          <a:noFill/>
                        </a:ln>
                        <a:solidFill>
                          <a:schemeClr val="tx1"/>
                        </a:solidFill>
                        <a:effectLst/>
                        <a:latin typeface="Arial" pitchFamily="34" charset="0"/>
                      </a:endParaRPr>
                    </a:p>
                  </a:txBody>
                  <a:tcPr marL="18000" marR="18000" marT="46800" marB="46800"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pPr>
                      <a:endParaRPr kumimoji="0" lang="en-US" sz="900" b="1" i="0" u="none" strike="noStrike" cap="none" normalizeH="0" baseline="0" noProof="0" dirty="0">
                        <a:ln>
                          <a:noFill/>
                        </a:ln>
                        <a:solidFill>
                          <a:schemeClr val="tx1"/>
                        </a:solidFill>
                        <a:effectLst/>
                        <a:latin typeface="Arial" pitchFamily="34" charset="0"/>
                      </a:endParaRPr>
                    </a:p>
                  </a:txBody>
                  <a:tcPr marL="18000" marR="18000" marT="46800" marB="46800"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pPr>
                      <a:endParaRPr kumimoji="0" lang="en-US" sz="900" b="1" i="0" u="none" strike="noStrike" cap="none" normalizeH="0" baseline="0" noProof="0" dirty="0">
                        <a:ln>
                          <a:noFill/>
                        </a:ln>
                        <a:solidFill>
                          <a:schemeClr val="tx1"/>
                        </a:solidFill>
                        <a:effectLst/>
                        <a:latin typeface="Arial" pitchFamily="34" charset="0"/>
                      </a:endParaRPr>
                    </a:p>
                  </a:txBody>
                  <a:tcPr marL="18000" marR="18000" marT="46800" marB="46800" horzOverflow="overflow">
                    <a:lnL w="12700" cap="flat" cmpd="sng" algn="ctr">
                      <a:solidFill>
                        <a:schemeClr val="bg1">
                          <a:lumMod val="75000"/>
                        </a:schemeClr>
                      </a:solidFill>
                      <a:prstDash val="sysDot"/>
                      <a:round/>
                      <a:headEnd type="none" w="med" len="med"/>
                      <a:tailEnd type="none" w="med" len="med"/>
                    </a:lnL>
                    <a:lnR cap="flat">
                      <a:noFill/>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pPr>
                      <a:endParaRPr kumimoji="0" lang="en-US" sz="1000" b="1" i="0" u="none" strike="noStrike" cap="none" normalizeH="0" baseline="0" noProof="0" dirty="0">
                        <a:ln>
                          <a:noFill/>
                        </a:ln>
                        <a:solidFill>
                          <a:schemeClr val="tx1"/>
                        </a:solidFill>
                        <a:effectLst/>
                        <a:latin typeface="Segoe UI" panose="020B0502040204020203" pitchFamily="34" charset="0"/>
                        <a:cs typeface="Segoe UI" panose="020B0502040204020203" pitchFamily="34" charset="0"/>
                      </a:endParaRPr>
                    </a:p>
                  </a:txBody>
                  <a:tcPr marL="15824" marR="15824" marT="43192" marB="43192"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rgbClr val="003B74"/>
                      </a:solidFill>
                      <a:prstDash val="solid"/>
                      <a:round/>
                      <a:headEnd type="none" w="med" len="med"/>
                      <a:tailEnd type="none" w="med" len="med"/>
                    </a:lnT>
                    <a:lnB w="12700" cap="flat" cmpd="sng" algn="ctr">
                      <a:solidFill>
                        <a:srgbClr val="003B74"/>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pPr>
                      <a:endParaRPr kumimoji="0" lang="en-US" sz="1000" b="1" i="0" u="none" strike="noStrike" cap="none" normalizeH="0" baseline="0" noProof="0" dirty="0">
                        <a:ln>
                          <a:noFill/>
                        </a:ln>
                        <a:solidFill>
                          <a:schemeClr val="bg2">
                            <a:lumMod val="50000"/>
                          </a:schemeClr>
                        </a:solidFill>
                        <a:effectLst/>
                        <a:latin typeface="Arial" pitchFamily="34" charset="0"/>
                      </a:endParaRPr>
                    </a:p>
                  </a:txBody>
                  <a:tcPr marL="18000" marR="18000" marT="46800" marB="46800"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pPr>
                      <a:endParaRPr kumimoji="0" lang="en-US" sz="1000" b="1" i="0" u="none" strike="noStrike" cap="none" normalizeH="0" baseline="0" noProof="0" dirty="0">
                        <a:ln>
                          <a:noFill/>
                        </a:ln>
                        <a:solidFill>
                          <a:schemeClr val="bg2">
                            <a:lumMod val="50000"/>
                          </a:schemeClr>
                        </a:solidFill>
                        <a:effectLst/>
                        <a:latin typeface="Arial" pitchFamily="34" charset="0"/>
                      </a:endParaRPr>
                    </a:p>
                  </a:txBody>
                  <a:tcPr marL="18000" marR="18000" marT="46800" marB="46800"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pPr>
                      <a:endParaRPr kumimoji="0" lang="en-US" sz="1000" b="1" i="0" u="none" strike="noStrike" cap="none" normalizeH="0" baseline="0" noProof="0" dirty="0">
                        <a:ln>
                          <a:noFill/>
                        </a:ln>
                        <a:solidFill>
                          <a:schemeClr val="bg2">
                            <a:lumMod val="50000"/>
                          </a:schemeClr>
                        </a:solidFill>
                        <a:effectLst/>
                        <a:latin typeface="Arial" pitchFamily="34" charset="0"/>
                      </a:endParaRPr>
                    </a:p>
                  </a:txBody>
                  <a:tcPr marL="18000" marR="18000" marT="46800" marB="46800"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pPr>
                      <a:endParaRPr kumimoji="0" lang="en-US" sz="1000" b="1" i="0" u="none" strike="noStrike" cap="none" normalizeH="0" baseline="0" noProof="0" dirty="0">
                        <a:ln>
                          <a:noFill/>
                        </a:ln>
                        <a:solidFill>
                          <a:schemeClr val="tx1"/>
                        </a:solidFill>
                        <a:effectLst/>
                        <a:latin typeface="Segoe UI" panose="020B0502040204020203" pitchFamily="34" charset="0"/>
                        <a:cs typeface="Segoe UI" panose="020B0502040204020203" pitchFamily="34" charset="0"/>
                      </a:endParaRPr>
                    </a:p>
                  </a:txBody>
                  <a:tcPr marL="15824" marR="15824" marT="43192" marB="43192"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rgbClr val="003B74"/>
                      </a:solidFill>
                      <a:prstDash val="solid"/>
                      <a:round/>
                      <a:headEnd type="none" w="med" len="med"/>
                      <a:tailEnd type="none" w="med" len="med"/>
                    </a:lnT>
                    <a:lnB w="12700" cap="flat" cmpd="sng" algn="ctr">
                      <a:solidFill>
                        <a:srgbClr val="003B74"/>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pPr>
                      <a:endParaRPr kumimoji="0" lang="en-US" sz="1000" b="1" i="0" u="none" strike="noStrike" cap="none" normalizeH="0" baseline="0" noProof="0" dirty="0">
                        <a:ln>
                          <a:noFill/>
                        </a:ln>
                        <a:solidFill>
                          <a:schemeClr val="bg2">
                            <a:lumMod val="50000"/>
                          </a:schemeClr>
                        </a:solidFill>
                        <a:effectLst/>
                        <a:latin typeface="Arial" pitchFamily="34" charset="0"/>
                      </a:endParaRPr>
                    </a:p>
                  </a:txBody>
                  <a:tcPr marL="16615" marR="16615" marT="43193" marB="43193"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pPr>
                      <a:endParaRPr kumimoji="0" lang="en-US" sz="1000" b="1" i="0" u="none" strike="noStrike" cap="none" normalizeH="0" baseline="0" noProof="0" dirty="0">
                        <a:ln>
                          <a:noFill/>
                        </a:ln>
                        <a:solidFill>
                          <a:schemeClr val="bg2">
                            <a:lumMod val="50000"/>
                          </a:schemeClr>
                        </a:solidFill>
                        <a:effectLst/>
                        <a:latin typeface="Arial" pitchFamily="34" charset="0"/>
                      </a:endParaRPr>
                    </a:p>
                  </a:txBody>
                  <a:tcPr marL="16615" marR="16615" marT="43193" marB="43193"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pPr>
                      <a:endParaRPr kumimoji="0" lang="en-US" sz="1000" b="1" i="0" u="none" strike="noStrike" cap="none" normalizeH="0" baseline="0" noProof="0" dirty="0">
                        <a:ln>
                          <a:noFill/>
                        </a:ln>
                        <a:solidFill>
                          <a:schemeClr val="bg2">
                            <a:lumMod val="50000"/>
                          </a:schemeClr>
                        </a:solidFill>
                        <a:effectLst/>
                        <a:latin typeface="Arial" pitchFamily="34" charset="0"/>
                      </a:endParaRPr>
                    </a:p>
                  </a:txBody>
                  <a:tcPr marL="16615" marR="16615" marT="43193" marB="43193"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pPr>
                      <a:endParaRPr kumimoji="0" lang="en-US" sz="1000" b="1" i="0" u="none" strike="noStrike" cap="none" normalizeH="0" baseline="0" noProof="0" dirty="0">
                        <a:ln>
                          <a:noFill/>
                        </a:ln>
                        <a:solidFill>
                          <a:schemeClr val="bg2">
                            <a:lumMod val="50000"/>
                          </a:schemeClr>
                        </a:solidFill>
                        <a:effectLst/>
                        <a:latin typeface="Arial" pitchFamily="34" charset="0"/>
                      </a:endParaRPr>
                    </a:p>
                  </a:txBody>
                  <a:tcPr marL="16615" marR="16615" marT="43193" marB="43193" horzOverflow="overflow">
                    <a:lnL w="12700" cap="flat" cmpd="sng" algn="ctr">
                      <a:solidFill>
                        <a:schemeClr val="bg1">
                          <a:lumMod val="75000"/>
                        </a:schemeClr>
                      </a:solidFill>
                      <a:prstDash val="sysDot"/>
                      <a:round/>
                      <a:headEnd type="none" w="med" len="med"/>
                      <a:tailEnd type="none" w="med" len="med"/>
                    </a:lnL>
                    <a:lnR w="12700" cap="flat" cmpd="sng" algn="ctr">
                      <a:noFill/>
                      <a:prstDash val="sysDot"/>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pPr>
                      <a:endParaRPr kumimoji="0" lang="en-US" sz="1000" b="1" i="0" u="none" strike="noStrike" cap="none" normalizeH="0" baseline="0" noProof="0" dirty="0">
                        <a:ln>
                          <a:noFill/>
                        </a:ln>
                        <a:solidFill>
                          <a:schemeClr val="tx1"/>
                        </a:solidFill>
                        <a:effectLst/>
                        <a:latin typeface="Segoe UI" panose="020B0502040204020203" pitchFamily="34" charset="0"/>
                        <a:cs typeface="Segoe UI" panose="020B0502040204020203" pitchFamily="34" charset="0"/>
                      </a:endParaRPr>
                    </a:p>
                  </a:txBody>
                  <a:tcPr marL="15824" marR="15824" marT="43192" marB="43192"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rgbClr val="003B74"/>
                      </a:solidFill>
                      <a:prstDash val="solid"/>
                      <a:round/>
                      <a:headEnd type="none" w="med" len="med"/>
                      <a:tailEnd type="none" w="med" len="med"/>
                    </a:lnT>
                    <a:lnB w="12700" cap="flat" cmpd="sng" algn="ctr">
                      <a:solidFill>
                        <a:srgbClr val="003B74"/>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pPr>
                      <a:endParaRPr kumimoji="0" lang="en-US" sz="1000" b="1" i="0" u="none" strike="noStrike" cap="none" normalizeH="0" baseline="0" noProof="0" dirty="0">
                        <a:ln>
                          <a:noFill/>
                        </a:ln>
                        <a:solidFill>
                          <a:schemeClr val="bg2">
                            <a:lumMod val="50000"/>
                          </a:schemeClr>
                        </a:solidFill>
                        <a:effectLst/>
                        <a:latin typeface="Arial" pitchFamily="34" charset="0"/>
                      </a:endParaRPr>
                    </a:p>
                  </a:txBody>
                  <a:tcPr marL="16615" marR="16615" marT="43193" marB="43193"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noProof="0" dirty="0">
                        <a:ln>
                          <a:noFill/>
                        </a:ln>
                        <a:solidFill>
                          <a:schemeClr val="bg1">
                            <a:lumMod val="50000"/>
                          </a:schemeClr>
                        </a:solidFill>
                        <a:effectLst/>
                        <a:latin typeface="+mn-lt"/>
                        <a:ea typeface="Roboto" pitchFamily="2" charset="0"/>
                        <a:cs typeface="Segoe UI" panose="020B0502040204020203" pitchFamily="34" charset="0"/>
                      </a:endParaRPr>
                    </a:p>
                  </a:txBody>
                  <a:tcPr marL="15824" marR="15824" marT="43192" marB="43192" horzOverflow="overflow">
                    <a:lnL w="12700" cap="flat" cmpd="sng" algn="ctr">
                      <a:noFill/>
                      <a:prstDash val="sysDot"/>
                      <a:round/>
                      <a:headEnd type="none" w="med" len="med"/>
                      <a:tailEnd type="none" w="med" len="med"/>
                    </a:lnL>
                    <a:lnR w="12700" cap="flat" cmpd="sng" algn="ctr">
                      <a:no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noProof="0" dirty="0">
                        <a:ln>
                          <a:noFill/>
                        </a:ln>
                        <a:solidFill>
                          <a:schemeClr val="bg1">
                            <a:lumMod val="50000"/>
                          </a:schemeClr>
                        </a:solidFill>
                        <a:effectLst/>
                        <a:latin typeface="+mn-lt"/>
                        <a:ea typeface="Roboto" pitchFamily="2" charset="0"/>
                        <a:cs typeface="Segoe UI" panose="020B0502040204020203" pitchFamily="34" charset="0"/>
                      </a:endParaRPr>
                    </a:p>
                  </a:txBody>
                  <a:tcPr marL="15824" marR="15824" marT="43192" marB="43192" horzOverflow="overflow">
                    <a:lnL w="12700" cap="flat" cmpd="sng" algn="ctr">
                      <a:noFill/>
                      <a:prstDash val="sysDot"/>
                      <a:round/>
                      <a:headEnd type="none" w="med" len="med"/>
                      <a:tailEnd type="none" w="med" len="med"/>
                    </a:lnL>
                    <a:lnR w="12700" cap="flat" cmpd="sng" algn="ctr">
                      <a:no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noProof="0" dirty="0">
                        <a:ln>
                          <a:noFill/>
                        </a:ln>
                        <a:solidFill>
                          <a:schemeClr val="bg1">
                            <a:lumMod val="50000"/>
                          </a:schemeClr>
                        </a:solidFill>
                        <a:effectLst/>
                        <a:latin typeface="+mn-lt"/>
                        <a:ea typeface="Roboto" pitchFamily="2" charset="0"/>
                        <a:cs typeface="Segoe UI" panose="020B0502040204020203" pitchFamily="34" charset="0"/>
                      </a:endParaRPr>
                    </a:p>
                  </a:txBody>
                  <a:tcPr marL="15824" marR="15824" marT="43192" marB="43192" horzOverflow="overflow">
                    <a:lnL w="12700" cap="flat" cmpd="sng" algn="ctr">
                      <a:noFill/>
                      <a:prstDash val="sysDot"/>
                      <a:round/>
                      <a:headEnd type="none" w="med" len="med"/>
                      <a:tailEnd type="none" w="med" len="med"/>
                    </a:lnL>
                    <a:lnR w="12700" cap="flat" cmpd="sng" algn="ctr">
                      <a:no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noProof="0" dirty="0">
                        <a:ln>
                          <a:noFill/>
                        </a:ln>
                        <a:solidFill>
                          <a:schemeClr val="bg1">
                            <a:lumMod val="50000"/>
                          </a:schemeClr>
                        </a:solidFill>
                        <a:effectLst/>
                        <a:latin typeface="+mn-lt"/>
                        <a:ea typeface="Roboto" pitchFamily="2" charset="0"/>
                        <a:cs typeface="Segoe UI" panose="020B0502040204020203" pitchFamily="34" charset="0"/>
                      </a:endParaRPr>
                    </a:p>
                  </a:txBody>
                  <a:tcPr marL="15824" marR="15824" marT="43192" marB="43192" horzOverflow="overflow">
                    <a:lnL w="12700" cap="flat" cmpd="sng" algn="ctr">
                      <a:noFill/>
                      <a:prstDash val="sysDot"/>
                      <a:round/>
                      <a:headEnd type="none" w="med" len="med"/>
                      <a:tailEnd type="none" w="med" len="med"/>
                    </a:lnL>
                    <a:lnR w="12700" cap="flat" cmpd="sng" algn="ctr">
                      <a:no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noProof="0" dirty="0">
                        <a:ln>
                          <a:noFill/>
                        </a:ln>
                        <a:solidFill>
                          <a:schemeClr val="bg1">
                            <a:lumMod val="50000"/>
                          </a:schemeClr>
                        </a:solidFill>
                        <a:effectLst/>
                        <a:latin typeface="+mn-lt"/>
                        <a:ea typeface="Roboto" pitchFamily="2" charset="0"/>
                        <a:cs typeface="Segoe UI" panose="020B0502040204020203" pitchFamily="34" charset="0"/>
                      </a:endParaRPr>
                    </a:p>
                  </a:txBody>
                  <a:tcPr marL="15824" marR="15824" marT="43192" marB="43192" horzOverflow="overflow">
                    <a:lnL w="12700" cap="flat" cmpd="sng" algn="ctr">
                      <a:noFill/>
                      <a:prstDash val="sysDot"/>
                      <a:round/>
                      <a:headEnd type="none" w="med" len="med"/>
                      <a:tailEnd type="none" w="med" len="med"/>
                    </a:lnL>
                    <a:lnR w="12700" cap="flat" cmpd="sng" algn="ctr">
                      <a:no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noProof="0" dirty="0">
                        <a:ln>
                          <a:noFill/>
                        </a:ln>
                        <a:solidFill>
                          <a:schemeClr val="bg1">
                            <a:lumMod val="50000"/>
                          </a:schemeClr>
                        </a:solidFill>
                        <a:effectLst/>
                        <a:latin typeface="+mn-lt"/>
                        <a:ea typeface="Roboto" pitchFamily="2" charset="0"/>
                        <a:cs typeface="Segoe UI" panose="020B0502040204020203" pitchFamily="34" charset="0"/>
                      </a:endParaRPr>
                    </a:p>
                  </a:txBody>
                  <a:tcPr marL="15824" marR="15824" marT="43192" marB="43192" horzOverflow="overflow">
                    <a:lnL w="12700" cap="flat" cmpd="sng" algn="ctr">
                      <a:noFill/>
                      <a:prstDash val="sysDot"/>
                      <a:round/>
                      <a:headEnd type="none" w="med" len="med"/>
                      <a:tailEnd type="none" w="med" len="med"/>
                    </a:lnL>
                    <a:lnR w="12700" cap="flat" cmpd="sng" algn="ctr">
                      <a:no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noProof="0" dirty="0">
                        <a:ln>
                          <a:noFill/>
                        </a:ln>
                        <a:solidFill>
                          <a:schemeClr val="bg1">
                            <a:lumMod val="50000"/>
                          </a:schemeClr>
                        </a:solidFill>
                        <a:effectLst/>
                        <a:latin typeface="+mn-lt"/>
                        <a:ea typeface="Roboto" pitchFamily="2" charset="0"/>
                        <a:cs typeface="Segoe UI" panose="020B0502040204020203" pitchFamily="34" charset="0"/>
                      </a:endParaRPr>
                    </a:p>
                  </a:txBody>
                  <a:tcPr marL="15824" marR="15824" marT="43192" marB="43192" horzOverflow="overflow">
                    <a:lnL w="12700" cap="flat" cmpd="sng" algn="ctr">
                      <a:noFill/>
                      <a:prstDash val="sysDot"/>
                      <a:round/>
                      <a:headEnd type="none" w="med" len="med"/>
                      <a:tailEnd type="none" w="med" len="med"/>
                    </a:lnL>
                    <a:lnR w="12700" cap="flat" cmpd="sng" algn="ctr">
                      <a:no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noProof="0" dirty="0">
                        <a:ln>
                          <a:noFill/>
                        </a:ln>
                        <a:solidFill>
                          <a:schemeClr val="bg1">
                            <a:lumMod val="50000"/>
                          </a:schemeClr>
                        </a:solidFill>
                        <a:effectLst/>
                        <a:latin typeface="+mn-lt"/>
                        <a:ea typeface="Roboto" pitchFamily="2" charset="0"/>
                        <a:cs typeface="Segoe UI" panose="020B0502040204020203" pitchFamily="34" charset="0"/>
                      </a:endParaRPr>
                    </a:p>
                  </a:txBody>
                  <a:tcPr marL="15824" marR="15824" marT="43192" marB="43192" horzOverflow="overflow">
                    <a:lnL w="12700" cap="flat" cmpd="sng" algn="ctr">
                      <a:noFill/>
                      <a:prstDash val="sysDot"/>
                      <a:round/>
                      <a:headEnd type="none" w="med" len="med"/>
                      <a:tailEnd type="none" w="med" len="med"/>
                    </a:lnL>
                    <a:lnR w="12700" cap="flat" cmpd="sng" algn="ctr">
                      <a:no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noProof="0" dirty="0">
                        <a:ln>
                          <a:noFill/>
                        </a:ln>
                        <a:solidFill>
                          <a:schemeClr val="bg1">
                            <a:lumMod val="50000"/>
                          </a:schemeClr>
                        </a:solidFill>
                        <a:effectLst/>
                        <a:latin typeface="+mn-lt"/>
                        <a:ea typeface="Roboto" pitchFamily="2" charset="0"/>
                        <a:cs typeface="Segoe UI" panose="020B0502040204020203" pitchFamily="34" charset="0"/>
                      </a:endParaRPr>
                    </a:p>
                  </a:txBody>
                  <a:tcPr marL="15824" marR="15824" marT="43192" marB="43192" horzOverflow="overflow">
                    <a:lnL w="12700" cap="flat" cmpd="sng" algn="ctr">
                      <a:noFill/>
                      <a:prstDash val="sysDot"/>
                      <a:round/>
                      <a:headEnd type="none" w="med" len="med"/>
                      <a:tailEnd type="none" w="med" len="med"/>
                    </a:lnL>
                    <a:lnR w="12700" cap="flat" cmpd="sng" algn="ctr">
                      <a:no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noProof="0" dirty="0">
                        <a:ln>
                          <a:noFill/>
                        </a:ln>
                        <a:solidFill>
                          <a:schemeClr val="bg1">
                            <a:lumMod val="50000"/>
                          </a:schemeClr>
                        </a:solidFill>
                        <a:effectLst/>
                        <a:latin typeface="+mn-lt"/>
                        <a:ea typeface="Roboto" pitchFamily="2" charset="0"/>
                        <a:cs typeface="Segoe UI" panose="020B0502040204020203" pitchFamily="34" charset="0"/>
                      </a:endParaRPr>
                    </a:p>
                  </a:txBody>
                  <a:tcPr marL="15824" marR="15824" marT="43192" marB="43192" horzOverflow="overflow">
                    <a:lnL w="12700" cap="flat" cmpd="sng" algn="ctr">
                      <a:noFill/>
                      <a:prstDash val="sysDot"/>
                      <a:round/>
                      <a:headEnd type="none" w="med" len="med"/>
                      <a:tailEnd type="none" w="med" len="med"/>
                    </a:lnL>
                    <a:lnR w="12700" cap="flat" cmpd="sng" algn="ctr">
                      <a:no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noProof="0" dirty="0">
                        <a:ln>
                          <a:noFill/>
                        </a:ln>
                        <a:solidFill>
                          <a:schemeClr val="bg1">
                            <a:lumMod val="50000"/>
                          </a:schemeClr>
                        </a:solidFill>
                        <a:effectLst/>
                        <a:latin typeface="+mn-lt"/>
                        <a:ea typeface="Roboto" pitchFamily="2" charset="0"/>
                        <a:cs typeface="Segoe UI" panose="020B0502040204020203" pitchFamily="34" charset="0"/>
                      </a:endParaRPr>
                    </a:p>
                  </a:txBody>
                  <a:tcPr marL="15824" marR="15824" marT="43192" marB="43192" horzOverflow="overflow">
                    <a:lnL w="12700" cap="flat" cmpd="sng" algn="ctr">
                      <a:noFill/>
                      <a:prstDash val="sysDot"/>
                      <a:round/>
                      <a:headEnd type="none" w="med" len="med"/>
                      <a:tailEnd type="none" w="med" len="med"/>
                    </a:lnL>
                    <a:lnR w="12700" cap="flat" cmpd="sng" algn="ctr">
                      <a:no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27210">
                <a:tc vMerge="1">
                  <a:txBody>
                    <a:bodyPr/>
                    <a:lstStyle/>
                    <a:p>
                      <a:endParaRPr lang="es-MX"/>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noProof="0" dirty="0">
                        <a:ln>
                          <a:noFill/>
                        </a:ln>
                        <a:solidFill>
                          <a:schemeClr val="tx1"/>
                        </a:solidFill>
                        <a:effectLst/>
                        <a:latin typeface="+mn-lt"/>
                        <a:ea typeface="Roboto" pitchFamily="2" charset="0"/>
                        <a:cs typeface="Segoe UI" panose="020B0502040204020203" pitchFamily="34" charset="0"/>
                      </a:endParaRPr>
                    </a:p>
                  </a:txBody>
                  <a:tcPr marL="15824" marR="15824" marT="43192" marB="43192" horzOverflow="overflow">
                    <a:lnL>
                      <a:noFill/>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noProof="0" dirty="0" smtClean="0">
                          <a:ln>
                            <a:noFill/>
                          </a:ln>
                          <a:solidFill>
                            <a:schemeClr val="accent2">
                              <a:lumMod val="75000"/>
                            </a:schemeClr>
                          </a:solidFill>
                          <a:effectLst/>
                          <a:latin typeface="+mn-lt"/>
                          <a:ea typeface="Roboto" pitchFamily="2" charset="0"/>
                          <a:cs typeface="Segoe UI" panose="020B0502040204020203" pitchFamily="34" charset="0"/>
                        </a:rPr>
                        <a:t>Month 1</a:t>
                      </a:r>
                      <a:endParaRPr kumimoji="0" lang="en-US" sz="800" b="1" i="0" u="none" strike="noStrike" cap="none" normalizeH="0" baseline="0" noProof="0" dirty="0" smtClean="0">
                        <a:ln>
                          <a:noFill/>
                        </a:ln>
                        <a:solidFill>
                          <a:schemeClr val="accent2">
                            <a:lumMod val="75000"/>
                          </a:schemeClr>
                        </a:solidFill>
                        <a:effectLst/>
                        <a:latin typeface="+mn-lt"/>
                        <a:ea typeface="Roboto" pitchFamily="2" charset="0"/>
                        <a:cs typeface="Segoe UI" panose="020B0502040204020203" pitchFamily="34" charset="0"/>
                      </a:endParaRPr>
                    </a:p>
                  </a:txBody>
                  <a:tcPr marL="15824" marR="15824" marT="43192" marB="431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800" b="1" i="0" u="none" strike="noStrike" cap="none" normalizeH="0" baseline="0" noProof="0" dirty="0">
                        <a:ln>
                          <a:noFill/>
                        </a:ln>
                        <a:solidFill>
                          <a:schemeClr val="tx1"/>
                        </a:solidFill>
                        <a:effectLst/>
                        <a:latin typeface="Segoe UI" panose="020B0502040204020203" pitchFamily="34" charset="0"/>
                        <a:cs typeface="Segoe UI" panose="020B0502040204020203" pitchFamily="34" charset="0"/>
                      </a:endParaRPr>
                    </a:p>
                  </a:txBody>
                  <a:tcPr marL="15824" marR="15824" marT="43192" marB="43192"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rgbClr val="003B74"/>
                      </a:solidFill>
                      <a:prstDash val="solid"/>
                      <a:round/>
                      <a:headEnd type="none" w="med" len="med"/>
                      <a:tailEnd type="none" w="med" len="med"/>
                    </a:lnT>
                    <a:lnB w="28575" cap="flat" cmpd="sng" algn="ctr">
                      <a:solidFill>
                        <a:srgbClr val="003B74"/>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800" b="1" i="0" u="none" strike="noStrike" cap="none" normalizeH="0" baseline="0" noProof="0" dirty="0">
                        <a:ln>
                          <a:noFill/>
                        </a:ln>
                        <a:solidFill>
                          <a:schemeClr val="tx1"/>
                        </a:solidFill>
                        <a:effectLst/>
                        <a:latin typeface="Segoe UI" panose="020B0502040204020203" pitchFamily="34" charset="0"/>
                        <a:cs typeface="Segoe UI" panose="020B0502040204020203" pitchFamily="34" charset="0"/>
                      </a:endParaRPr>
                    </a:p>
                  </a:txBody>
                  <a:tcPr marL="15824" marR="15824" marT="43192" marB="43192"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rgbClr val="003B74"/>
                      </a:solidFill>
                      <a:prstDash val="solid"/>
                      <a:round/>
                      <a:headEnd type="none" w="med" len="med"/>
                      <a:tailEnd type="none" w="med" len="med"/>
                    </a:lnT>
                    <a:lnB w="28575" cap="flat" cmpd="sng" algn="ctr">
                      <a:solidFill>
                        <a:srgbClr val="003B74"/>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800" b="1" i="0" u="none" strike="noStrike" cap="none" normalizeH="0" baseline="0" noProof="0" dirty="0">
                        <a:ln>
                          <a:noFill/>
                        </a:ln>
                        <a:solidFill>
                          <a:schemeClr val="tx1"/>
                        </a:solidFill>
                        <a:effectLst/>
                        <a:latin typeface="Segoe UI" panose="020B0502040204020203" pitchFamily="34" charset="0"/>
                        <a:cs typeface="Segoe UI" panose="020B0502040204020203" pitchFamily="34" charset="0"/>
                      </a:endParaRPr>
                    </a:p>
                  </a:txBody>
                  <a:tcPr marL="15824" marR="15824" marT="43192" marB="43192"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rgbClr val="003B74"/>
                      </a:solidFill>
                      <a:prstDash val="solid"/>
                      <a:round/>
                      <a:headEnd type="none" w="med" len="med"/>
                      <a:tailEnd type="none" w="med" len="med"/>
                    </a:lnT>
                    <a:lnB w="28575" cap="flat" cmpd="sng" algn="ctr">
                      <a:solidFill>
                        <a:srgbClr val="003B74"/>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800" b="1" i="0" u="none" strike="noStrike" cap="none" normalizeH="0" baseline="0" noProof="0" dirty="0">
                        <a:ln>
                          <a:noFill/>
                        </a:ln>
                        <a:solidFill>
                          <a:schemeClr val="tx1"/>
                        </a:solidFill>
                        <a:effectLst/>
                        <a:latin typeface="Segoe UI" panose="020B0502040204020203" pitchFamily="34" charset="0"/>
                        <a:cs typeface="Segoe UI" panose="020B0502040204020203" pitchFamily="34" charset="0"/>
                      </a:endParaRPr>
                    </a:p>
                  </a:txBody>
                  <a:tcPr marL="15824" marR="15824" marT="43192" marB="43192"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rgbClr val="003B74"/>
                      </a:solidFill>
                      <a:prstDash val="solid"/>
                      <a:round/>
                      <a:headEnd type="none" w="med" len="med"/>
                      <a:tailEnd type="none" w="med" len="med"/>
                    </a:lnT>
                    <a:lnB w="28575" cap="flat" cmpd="sng" algn="ctr">
                      <a:solidFill>
                        <a:srgbClr val="003B74"/>
                      </a:solidFill>
                      <a:prstDash val="solid"/>
                      <a:round/>
                      <a:headEnd type="none" w="med" len="med"/>
                      <a:tailEnd type="none" w="med" len="med"/>
                    </a:lnB>
                    <a:lnTlToBr>
                      <a:noFill/>
                    </a:lnTlToBr>
                    <a:lnBlToTr>
                      <a:noFill/>
                    </a:lnBlToTr>
                    <a:solidFill>
                      <a:schemeClr val="accent2">
                        <a:lumMod val="40000"/>
                        <a:lumOff val="60000"/>
                      </a:schemeClr>
                    </a:solid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800" b="1" i="0" u="none" strike="noStrike" cap="none" normalizeH="0" baseline="0" noProof="0" dirty="0">
                        <a:ln>
                          <a:noFill/>
                        </a:ln>
                        <a:solidFill>
                          <a:schemeClr val="tx1"/>
                        </a:solidFill>
                        <a:effectLst/>
                        <a:latin typeface="Segoe UI" panose="020B0502040204020203" pitchFamily="34" charset="0"/>
                        <a:cs typeface="Segoe UI" panose="020B0502040204020203" pitchFamily="34" charset="0"/>
                      </a:endParaRPr>
                    </a:p>
                  </a:txBody>
                  <a:tcPr marL="15824" marR="15824" marT="43192" marB="43192"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rgbClr val="003B74"/>
                      </a:solidFill>
                      <a:prstDash val="solid"/>
                      <a:round/>
                      <a:headEnd type="none" w="med" len="med"/>
                      <a:tailEnd type="none" w="med" len="med"/>
                    </a:lnT>
                    <a:lnB w="28575" cap="flat" cmpd="sng" algn="ctr">
                      <a:solidFill>
                        <a:srgbClr val="003B74"/>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noProof="0" dirty="0" smtClean="0">
                          <a:ln>
                            <a:noFill/>
                          </a:ln>
                          <a:solidFill>
                            <a:schemeClr val="accent2">
                              <a:lumMod val="75000"/>
                            </a:schemeClr>
                          </a:solidFill>
                          <a:effectLst/>
                          <a:latin typeface="+mn-lt"/>
                          <a:ea typeface="Roboto" pitchFamily="2" charset="0"/>
                          <a:cs typeface="Segoe UI" panose="020B0502040204020203" pitchFamily="34" charset="0"/>
                        </a:rPr>
                        <a:t>Month 2</a:t>
                      </a:r>
                      <a:endParaRPr kumimoji="0" lang="en-US" sz="800" b="1" i="0" u="none" strike="noStrike" cap="none" normalizeH="0" baseline="0" noProof="0" dirty="0" smtClean="0">
                        <a:ln>
                          <a:noFill/>
                        </a:ln>
                        <a:solidFill>
                          <a:schemeClr val="accent2">
                            <a:lumMod val="75000"/>
                          </a:schemeClr>
                        </a:solidFill>
                        <a:effectLst/>
                        <a:latin typeface="+mn-lt"/>
                        <a:ea typeface="Roboto" pitchFamily="2" charset="0"/>
                        <a:cs typeface="Segoe UI" panose="020B0502040204020203" pitchFamily="34" charset="0"/>
                      </a:endParaRPr>
                    </a:p>
                  </a:txBody>
                  <a:tcPr marL="15824" marR="15824" marT="43192" marB="431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800" b="1" i="0" u="none" strike="noStrike" cap="none" normalizeH="0" baseline="0" noProof="0" dirty="0">
                        <a:ln>
                          <a:noFill/>
                        </a:ln>
                        <a:solidFill>
                          <a:schemeClr val="tx1"/>
                        </a:solidFill>
                        <a:effectLst/>
                        <a:latin typeface="Segoe UI" panose="020B0502040204020203" pitchFamily="34" charset="0"/>
                        <a:cs typeface="Segoe UI" panose="020B0502040204020203" pitchFamily="34" charset="0"/>
                      </a:endParaRPr>
                    </a:p>
                  </a:txBody>
                  <a:tcPr marL="15824" marR="15824" marT="43192" marB="43192"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rgbClr val="003B74"/>
                      </a:solidFill>
                      <a:prstDash val="solid"/>
                      <a:round/>
                      <a:headEnd type="none" w="med" len="med"/>
                      <a:tailEnd type="none" w="med" len="med"/>
                    </a:lnT>
                    <a:lnB w="28575" cap="flat" cmpd="sng" algn="ctr">
                      <a:solidFill>
                        <a:srgbClr val="003B74"/>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pPr>
                      <a:endParaRPr kumimoji="0" lang="en-US" sz="800" b="1" i="0" u="none" strike="noStrike" cap="none" normalizeH="0" baseline="0" noProof="0" dirty="0">
                        <a:ln>
                          <a:noFill/>
                        </a:ln>
                        <a:solidFill>
                          <a:schemeClr val="tx1"/>
                        </a:solidFill>
                        <a:effectLst/>
                        <a:latin typeface="Segoe UI" panose="020B0502040204020203" pitchFamily="34" charset="0"/>
                        <a:cs typeface="Segoe UI" panose="020B0502040204020203" pitchFamily="34" charset="0"/>
                      </a:endParaRPr>
                    </a:p>
                  </a:txBody>
                  <a:tcPr marL="15824" marR="15824" marT="43192" marB="43192"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rgbClr val="003B74"/>
                      </a:solidFill>
                      <a:prstDash val="solid"/>
                      <a:round/>
                      <a:headEnd type="none" w="med" len="med"/>
                      <a:tailEnd type="none" w="med" len="med"/>
                    </a:lnT>
                    <a:lnB w="28575" cap="flat" cmpd="sng" algn="ctr">
                      <a:solidFill>
                        <a:srgbClr val="003B74"/>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pPr>
                      <a:endParaRPr kumimoji="0" lang="en-US" sz="800" b="1" i="0" u="none" strike="noStrike" cap="none" normalizeH="0" baseline="0" noProof="0" dirty="0">
                        <a:ln>
                          <a:noFill/>
                        </a:ln>
                        <a:solidFill>
                          <a:schemeClr val="tx1"/>
                        </a:solidFill>
                        <a:effectLst/>
                        <a:latin typeface="Segoe UI" panose="020B0502040204020203" pitchFamily="34" charset="0"/>
                        <a:cs typeface="Segoe UI" panose="020B0502040204020203" pitchFamily="34" charset="0"/>
                      </a:endParaRPr>
                    </a:p>
                  </a:txBody>
                  <a:tcPr marL="15824" marR="15824" marT="43192" marB="43192"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rgbClr val="003B74"/>
                      </a:solidFill>
                      <a:prstDash val="solid"/>
                      <a:round/>
                      <a:headEnd type="none" w="med" len="med"/>
                      <a:tailEnd type="none" w="med" len="med"/>
                    </a:lnT>
                    <a:lnB w="28575" cap="flat" cmpd="sng" algn="ctr">
                      <a:solidFill>
                        <a:srgbClr val="003B74"/>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pPr>
                      <a:endParaRPr kumimoji="0" lang="en-US" sz="800" b="1" i="0" u="none" strike="noStrike" cap="none" normalizeH="0" baseline="0" noProof="0" dirty="0">
                        <a:ln>
                          <a:noFill/>
                        </a:ln>
                        <a:solidFill>
                          <a:schemeClr val="tx1"/>
                        </a:solidFill>
                        <a:effectLst/>
                        <a:latin typeface="Segoe UI" panose="020B0502040204020203" pitchFamily="34" charset="0"/>
                        <a:cs typeface="Segoe UI" panose="020B0502040204020203" pitchFamily="34" charset="0"/>
                      </a:endParaRPr>
                    </a:p>
                  </a:txBody>
                  <a:tcPr marL="15824" marR="15824" marT="43192" marB="43192"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rgbClr val="003B74"/>
                      </a:solidFill>
                      <a:prstDash val="solid"/>
                      <a:round/>
                      <a:headEnd type="none" w="med" len="med"/>
                      <a:tailEnd type="none" w="med" len="med"/>
                    </a:lnT>
                    <a:lnB w="28575" cap="flat" cmpd="sng" algn="ctr">
                      <a:solidFill>
                        <a:srgbClr val="003B74"/>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pPr>
                      <a:endParaRPr kumimoji="0" lang="en-US" sz="800" b="1" i="0" u="none" strike="noStrike" cap="none" normalizeH="0" baseline="0" noProof="0" dirty="0">
                        <a:ln>
                          <a:noFill/>
                        </a:ln>
                        <a:solidFill>
                          <a:schemeClr val="tx1"/>
                        </a:solidFill>
                        <a:effectLst/>
                        <a:latin typeface="Segoe UI" panose="020B0502040204020203" pitchFamily="34" charset="0"/>
                        <a:cs typeface="Segoe UI" panose="020B0502040204020203" pitchFamily="34" charset="0"/>
                      </a:endParaRPr>
                    </a:p>
                  </a:txBody>
                  <a:tcPr marL="15824" marR="15824" marT="43192" marB="43192"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rgbClr val="003B74"/>
                      </a:solidFill>
                      <a:prstDash val="solid"/>
                      <a:round/>
                      <a:headEnd type="none" w="med" len="med"/>
                      <a:tailEnd type="none" w="med" len="med"/>
                    </a:lnT>
                    <a:lnB w="28575" cap="flat" cmpd="sng" algn="ctr">
                      <a:solidFill>
                        <a:srgbClr val="003B74"/>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pPr>
                      <a:r>
                        <a:rPr kumimoji="0" lang="en-US" sz="800" b="1" i="0" u="none" strike="noStrike" cap="none" normalizeH="0" baseline="0" noProof="0" dirty="0" smtClean="0">
                          <a:ln>
                            <a:noFill/>
                          </a:ln>
                          <a:solidFill>
                            <a:schemeClr val="accent2">
                              <a:lumMod val="75000"/>
                            </a:schemeClr>
                          </a:solidFill>
                          <a:effectLst/>
                          <a:latin typeface="+mn-lt"/>
                          <a:ea typeface="Roboto" pitchFamily="2" charset="0"/>
                          <a:cs typeface="Segoe UI" panose="020B0502040204020203" pitchFamily="34" charset="0"/>
                        </a:rPr>
                        <a:t>Month 3</a:t>
                      </a:r>
                      <a:endParaRPr kumimoji="0" lang="en-US" sz="800" b="1" i="0" u="none" strike="noStrike" cap="none" normalizeH="0" baseline="0" noProof="0" dirty="0" smtClean="0">
                        <a:ln>
                          <a:noFill/>
                        </a:ln>
                        <a:solidFill>
                          <a:schemeClr val="accent2">
                            <a:lumMod val="75000"/>
                          </a:schemeClr>
                        </a:solidFill>
                        <a:effectLst/>
                        <a:latin typeface="+mn-lt"/>
                        <a:ea typeface="Roboto" pitchFamily="2" charset="0"/>
                        <a:cs typeface="Segoe UI" panose="020B0502040204020203" pitchFamily="34" charset="0"/>
                      </a:endParaRPr>
                    </a:p>
                  </a:txBody>
                  <a:tcPr marL="15824" marR="15824" marT="43192" marB="431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pPr>
                      <a:endParaRPr kumimoji="0" lang="en-US" sz="800" b="1" i="0" u="none" strike="noStrike" cap="none" normalizeH="0" baseline="0" noProof="0" dirty="0">
                        <a:ln>
                          <a:noFill/>
                        </a:ln>
                        <a:solidFill>
                          <a:schemeClr val="tx1"/>
                        </a:solidFill>
                        <a:effectLst/>
                        <a:latin typeface="Segoe UI" panose="020B0502040204020203" pitchFamily="34" charset="0"/>
                        <a:cs typeface="Segoe UI" panose="020B0502040204020203" pitchFamily="34" charset="0"/>
                      </a:endParaRPr>
                    </a:p>
                  </a:txBody>
                  <a:tcPr marL="15824" marR="15824" marT="43192" marB="43192"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rgbClr val="003B74"/>
                      </a:solidFill>
                      <a:prstDash val="solid"/>
                      <a:round/>
                      <a:headEnd type="none" w="med" len="med"/>
                      <a:tailEnd type="none" w="med" len="med"/>
                    </a:lnT>
                    <a:lnB w="28575" cap="flat" cmpd="sng" algn="ctr">
                      <a:solidFill>
                        <a:srgbClr val="003B74"/>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defRPr/>
                      </a:pPr>
                      <a:endParaRPr kumimoji="0" lang="en-US" sz="800" b="1" i="0" u="none" strike="noStrike" cap="none" normalizeH="0" baseline="0" noProof="0" dirty="0">
                        <a:ln>
                          <a:noFill/>
                        </a:ln>
                        <a:solidFill>
                          <a:schemeClr val="tx1"/>
                        </a:solidFill>
                        <a:effectLst/>
                        <a:latin typeface="Segoe UI" panose="020B0502040204020203" pitchFamily="34" charset="0"/>
                        <a:cs typeface="Segoe UI" panose="020B0502040204020203" pitchFamily="34" charset="0"/>
                      </a:endParaRPr>
                    </a:p>
                  </a:txBody>
                  <a:tcPr marL="15824" marR="15824" marT="43192" marB="43192"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rgbClr val="003B74"/>
                      </a:solidFill>
                      <a:prstDash val="solid"/>
                      <a:round/>
                      <a:headEnd type="none" w="med" len="med"/>
                      <a:tailEnd type="none" w="med" len="med"/>
                    </a:lnT>
                    <a:lnB w="28575" cap="flat" cmpd="sng" algn="ctr">
                      <a:solidFill>
                        <a:srgbClr val="003B74"/>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defRPr/>
                      </a:pPr>
                      <a:endParaRPr kumimoji="0" lang="en-US" sz="800" b="1" i="0" u="none" strike="noStrike" cap="none" normalizeH="0" baseline="0" noProof="0" dirty="0">
                        <a:ln>
                          <a:noFill/>
                        </a:ln>
                        <a:solidFill>
                          <a:schemeClr val="tx1"/>
                        </a:solidFill>
                        <a:effectLst/>
                        <a:latin typeface="Segoe UI" panose="020B0502040204020203" pitchFamily="34" charset="0"/>
                        <a:cs typeface="Segoe UI" panose="020B0502040204020203" pitchFamily="34" charset="0"/>
                      </a:endParaRPr>
                    </a:p>
                  </a:txBody>
                  <a:tcPr marL="15824" marR="15824" marT="43192" marB="43192"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rgbClr val="003B74"/>
                      </a:solidFill>
                      <a:prstDash val="solid"/>
                      <a:round/>
                      <a:headEnd type="none" w="med" len="med"/>
                      <a:tailEnd type="none" w="med" len="med"/>
                    </a:lnT>
                    <a:lnB w="28575" cap="flat" cmpd="sng" algn="ctr">
                      <a:solidFill>
                        <a:srgbClr val="003B74"/>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defRPr/>
                      </a:pPr>
                      <a:endParaRPr kumimoji="0" lang="en-US" sz="800" b="1" i="0" u="none" strike="noStrike" cap="none" normalizeH="0" baseline="0" noProof="0" dirty="0">
                        <a:ln>
                          <a:noFill/>
                        </a:ln>
                        <a:solidFill>
                          <a:schemeClr val="tx1"/>
                        </a:solidFill>
                        <a:effectLst/>
                        <a:latin typeface="Segoe UI" panose="020B0502040204020203" pitchFamily="34" charset="0"/>
                        <a:cs typeface="Segoe UI" panose="020B0502040204020203" pitchFamily="34" charset="0"/>
                      </a:endParaRPr>
                    </a:p>
                  </a:txBody>
                  <a:tcPr marL="15824" marR="15824" marT="43192" marB="43192"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rgbClr val="003B74"/>
                      </a:solidFill>
                      <a:prstDash val="solid"/>
                      <a:round/>
                      <a:headEnd type="none" w="med" len="med"/>
                      <a:tailEnd type="none" w="med" len="med"/>
                    </a:lnT>
                    <a:lnB w="28575" cap="flat" cmpd="sng" algn="ctr">
                      <a:solidFill>
                        <a:srgbClr val="003B74"/>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defRPr/>
                      </a:pPr>
                      <a:endParaRPr kumimoji="0" lang="en-US" sz="800" b="1" i="0" u="none" strike="noStrike" cap="none" normalizeH="0" baseline="0" noProof="0" dirty="0">
                        <a:ln>
                          <a:noFill/>
                        </a:ln>
                        <a:solidFill>
                          <a:schemeClr val="tx1"/>
                        </a:solidFill>
                        <a:effectLst/>
                        <a:latin typeface="Segoe UI" panose="020B0502040204020203" pitchFamily="34" charset="0"/>
                        <a:cs typeface="Segoe UI" panose="020B0502040204020203" pitchFamily="34" charset="0"/>
                      </a:endParaRPr>
                    </a:p>
                  </a:txBody>
                  <a:tcPr marL="15824" marR="15824" marT="43192" marB="43192"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rgbClr val="003B74"/>
                      </a:solidFill>
                      <a:prstDash val="solid"/>
                      <a:round/>
                      <a:headEnd type="none" w="med" len="med"/>
                      <a:tailEnd type="none" w="med" len="med"/>
                    </a:lnT>
                    <a:lnB w="28575" cap="flat" cmpd="sng" algn="ctr">
                      <a:solidFill>
                        <a:srgbClr val="003B74"/>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defRPr/>
                      </a:pPr>
                      <a:r>
                        <a:rPr kumimoji="0" lang="en-US" sz="800" b="1" i="0" u="none" strike="noStrike" cap="none" normalizeH="0" baseline="0" noProof="0" dirty="0" smtClean="0">
                          <a:ln>
                            <a:noFill/>
                          </a:ln>
                          <a:solidFill>
                            <a:schemeClr val="accent2">
                              <a:lumMod val="75000"/>
                            </a:schemeClr>
                          </a:solidFill>
                          <a:effectLst/>
                          <a:latin typeface="+mn-lt"/>
                          <a:ea typeface="Roboto" pitchFamily="2" charset="0"/>
                          <a:cs typeface="Segoe UI" panose="020B0502040204020203" pitchFamily="34" charset="0"/>
                        </a:rPr>
                        <a:t>Month 4</a:t>
                      </a:r>
                      <a:endParaRPr kumimoji="0" lang="en-US" sz="800" b="1" i="0" u="none" strike="noStrike" cap="none" normalizeH="0" baseline="0" noProof="0" dirty="0" smtClean="0">
                        <a:ln>
                          <a:noFill/>
                        </a:ln>
                        <a:solidFill>
                          <a:schemeClr val="accent2">
                            <a:lumMod val="75000"/>
                          </a:schemeClr>
                        </a:solidFill>
                        <a:effectLst/>
                        <a:latin typeface="+mn-lt"/>
                        <a:ea typeface="Roboto" pitchFamily="2" charset="0"/>
                        <a:cs typeface="Segoe UI" panose="020B0502040204020203" pitchFamily="34" charset="0"/>
                      </a:endParaRPr>
                    </a:p>
                  </a:txBody>
                  <a:tcPr marL="15824" marR="15824" marT="43192" marB="431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defRPr/>
                      </a:pPr>
                      <a:endParaRPr kumimoji="0" lang="en-US" sz="800" b="1" i="0" u="none" strike="noStrike" cap="none" normalizeH="0" baseline="0" noProof="0" dirty="0">
                        <a:ln>
                          <a:noFill/>
                        </a:ln>
                        <a:solidFill>
                          <a:schemeClr val="tx1"/>
                        </a:solidFill>
                        <a:effectLst/>
                        <a:latin typeface="Segoe UI" panose="020B0502040204020203" pitchFamily="34" charset="0"/>
                        <a:cs typeface="Segoe UI" panose="020B0502040204020203" pitchFamily="34" charset="0"/>
                      </a:endParaRPr>
                    </a:p>
                  </a:txBody>
                  <a:tcPr marL="15824" marR="15824" marT="43192" marB="43192"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rgbClr val="003B74"/>
                      </a:solidFill>
                      <a:prstDash val="solid"/>
                      <a:round/>
                      <a:headEnd type="none" w="med" len="med"/>
                      <a:tailEnd type="none" w="med" len="med"/>
                    </a:lnT>
                    <a:lnB w="28575" cap="flat" cmpd="sng" algn="ctr">
                      <a:solidFill>
                        <a:srgbClr val="003B74"/>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defRPr/>
                      </a:pPr>
                      <a:endParaRPr kumimoji="0" lang="en-US" sz="800" b="1" i="0" u="none" strike="noStrike" cap="none" normalizeH="0" baseline="0" noProof="0" dirty="0">
                        <a:ln>
                          <a:noFill/>
                        </a:ln>
                        <a:solidFill>
                          <a:schemeClr val="tx1"/>
                        </a:solidFill>
                        <a:effectLst/>
                        <a:latin typeface="Segoe UI" panose="020B0502040204020203" pitchFamily="34" charset="0"/>
                        <a:cs typeface="Segoe UI" panose="020B0502040204020203" pitchFamily="34" charset="0"/>
                      </a:endParaRPr>
                    </a:p>
                  </a:txBody>
                  <a:tcPr marL="15824" marR="15824" marT="43192" marB="43192"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rgbClr val="003B74"/>
                      </a:solidFill>
                      <a:prstDash val="solid"/>
                      <a:round/>
                      <a:headEnd type="none" w="med" len="med"/>
                      <a:tailEnd type="none" w="med" len="med"/>
                    </a:lnT>
                    <a:lnB w="28575" cap="flat" cmpd="sng" algn="ctr">
                      <a:solidFill>
                        <a:srgbClr val="003B74"/>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defRPr/>
                      </a:pPr>
                      <a:endParaRPr kumimoji="0" lang="en-US" sz="800" b="1" i="0" u="none" strike="noStrike" cap="none" normalizeH="0" baseline="0" noProof="0" dirty="0">
                        <a:ln>
                          <a:noFill/>
                        </a:ln>
                        <a:solidFill>
                          <a:schemeClr val="tx1"/>
                        </a:solidFill>
                        <a:effectLst/>
                        <a:latin typeface="Segoe UI" panose="020B0502040204020203" pitchFamily="34" charset="0"/>
                        <a:cs typeface="Segoe UI" panose="020B0502040204020203" pitchFamily="34" charset="0"/>
                      </a:endParaRPr>
                    </a:p>
                  </a:txBody>
                  <a:tcPr marL="15824" marR="15824" marT="43192" marB="43192"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rgbClr val="003B74"/>
                      </a:solidFill>
                      <a:prstDash val="solid"/>
                      <a:round/>
                      <a:headEnd type="none" w="med" len="med"/>
                      <a:tailEnd type="none" w="med" len="med"/>
                    </a:lnT>
                    <a:lnB w="28575" cap="flat" cmpd="sng" algn="ctr">
                      <a:solidFill>
                        <a:srgbClr val="003B74"/>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defRPr/>
                      </a:pPr>
                      <a:endParaRPr kumimoji="0" lang="en-US" sz="800" b="1" i="0" u="none" strike="noStrike" cap="none" normalizeH="0" baseline="0" noProof="0" dirty="0">
                        <a:ln>
                          <a:noFill/>
                        </a:ln>
                        <a:solidFill>
                          <a:schemeClr val="tx1"/>
                        </a:solidFill>
                        <a:effectLst/>
                        <a:latin typeface="Segoe UI" panose="020B0502040204020203" pitchFamily="34" charset="0"/>
                        <a:cs typeface="Segoe UI" panose="020B0502040204020203" pitchFamily="34" charset="0"/>
                      </a:endParaRPr>
                    </a:p>
                  </a:txBody>
                  <a:tcPr marL="15824" marR="15824" marT="43192" marB="43192"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rgbClr val="003B74"/>
                      </a:solidFill>
                      <a:prstDash val="solid"/>
                      <a:round/>
                      <a:headEnd type="none" w="med" len="med"/>
                      <a:tailEnd type="none" w="med" len="med"/>
                    </a:lnT>
                    <a:lnB w="28575" cap="flat" cmpd="sng" algn="ctr">
                      <a:solidFill>
                        <a:srgbClr val="003B74"/>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defRPr/>
                      </a:pPr>
                      <a:endParaRPr kumimoji="0" lang="en-US" sz="800" b="1" i="0" u="none" strike="noStrike" cap="none" normalizeH="0" baseline="0" noProof="0" dirty="0">
                        <a:ln>
                          <a:noFill/>
                        </a:ln>
                        <a:solidFill>
                          <a:schemeClr val="tx1"/>
                        </a:solidFill>
                        <a:effectLst/>
                        <a:latin typeface="Segoe UI" panose="020B0502040204020203" pitchFamily="34" charset="0"/>
                        <a:cs typeface="Segoe UI" panose="020B0502040204020203" pitchFamily="34" charset="0"/>
                      </a:endParaRPr>
                    </a:p>
                  </a:txBody>
                  <a:tcPr marL="15824" marR="15824" marT="43192" marB="43192"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rgbClr val="003B74"/>
                      </a:solidFill>
                      <a:prstDash val="solid"/>
                      <a:round/>
                      <a:headEnd type="none" w="med" len="med"/>
                      <a:tailEnd type="none" w="med" len="med"/>
                    </a:lnT>
                    <a:lnB w="28575" cap="flat" cmpd="sng" algn="ctr">
                      <a:solidFill>
                        <a:srgbClr val="003B74"/>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defRPr/>
                      </a:pPr>
                      <a:r>
                        <a:rPr kumimoji="0" lang="en-US" sz="800" b="1" i="0" u="none" strike="noStrike" cap="none" normalizeH="0" baseline="0" noProof="0" dirty="0" smtClean="0">
                          <a:ln>
                            <a:noFill/>
                          </a:ln>
                          <a:solidFill>
                            <a:schemeClr val="accent2">
                              <a:lumMod val="75000"/>
                            </a:schemeClr>
                          </a:solidFill>
                          <a:effectLst/>
                          <a:latin typeface="+mn-lt"/>
                          <a:ea typeface="Roboto" pitchFamily="2" charset="0"/>
                          <a:cs typeface="Segoe UI" panose="020B0502040204020203" pitchFamily="34" charset="0"/>
                        </a:rPr>
                        <a:t>Month 5</a:t>
                      </a:r>
                      <a:endParaRPr kumimoji="0" lang="en-US" sz="800" b="1" i="0" u="none" strike="noStrike" cap="none" normalizeH="0" baseline="0" noProof="0" dirty="0" smtClean="0">
                        <a:ln>
                          <a:noFill/>
                        </a:ln>
                        <a:solidFill>
                          <a:schemeClr val="accent2">
                            <a:lumMod val="75000"/>
                          </a:schemeClr>
                        </a:solidFill>
                        <a:effectLst/>
                        <a:latin typeface="+mn-lt"/>
                        <a:ea typeface="Roboto" pitchFamily="2" charset="0"/>
                        <a:cs typeface="Segoe UI" panose="020B0502040204020203" pitchFamily="34" charset="0"/>
                      </a:endParaRPr>
                    </a:p>
                  </a:txBody>
                  <a:tcPr marL="15824" marR="15824" marT="43192" marB="431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defRPr/>
                      </a:pPr>
                      <a:endParaRPr kumimoji="0" lang="en-US" sz="800" b="1" i="0" u="none" strike="noStrike" cap="none" normalizeH="0" baseline="0" noProof="0" dirty="0">
                        <a:ln>
                          <a:noFill/>
                        </a:ln>
                        <a:solidFill>
                          <a:schemeClr val="tx1"/>
                        </a:solidFill>
                        <a:effectLst/>
                        <a:latin typeface="+mn-lt"/>
                        <a:ea typeface="Roboto" pitchFamily="2" charset="0"/>
                        <a:cs typeface="Segoe UI" panose="020B0502040204020203" pitchFamily="34" charset="0"/>
                      </a:endParaRPr>
                    </a:p>
                  </a:txBody>
                  <a:tcPr marL="15824" marR="15824" marT="43192" marB="431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defRPr/>
                      </a:pPr>
                      <a:endParaRPr kumimoji="0" lang="en-US" sz="800" b="1" i="0" u="none" strike="noStrike" cap="none" normalizeH="0" baseline="0" noProof="0" dirty="0">
                        <a:ln>
                          <a:noFill/>
                        </a:ln>
                        <a:solidFill>
                          <a:schemeClr val="tx1"/>
                        </a:solidFill>
                        <a:effectLst/>
                        <a:latin typeface="+mn-lt"/>
                        <a:ea typeface="Roboto" pitchFamily="2" charset="0"/>
                        <a:cs typeface="Segoe UI" panose="020B0502040204020203" pitchFamily="34" charset="0"/>
                      </a:endParaRPr>
                    </a:p>
                  </a:txBody>
                  <a:tcPr marL="15824" marR="15824" marT="43192" marB="431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defRPr/>
                      </a:pPr>
                      <a:endParaRPr kumimoji="0" lang="en-US" sz="800" b="1" i="0" u="none" strike="noStrike" cap="none" normalizeH="0" baseline="0" noProof="0" dirty="0">
                        <a:ln>
                          <a:noFill/>
                        </a:ln>
                        <a:solidFill>
                          <a:schemeClr val="tx1"/>
                        </a:solidFill>
                        <a:effectLst/>
                        <a:latin typeface="+mn-lt"/>
                        <a:ea typeface="Roboto" pitchFamily="2" charset="0"/>
                        <a:cs typeface="Segoe UI" panose="020B0502040204020203" pitchFamily="34" charset="0"/>
                      </a:endParaRPr>
                    </a:p>
                  </a:txBody>
                  <a:tcPr marL="15824" marR="15824" marT="43192" marB="431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defRPr/>
                      </a:pPr>
                      <a:endParaRPr kumimoji="0" lang="en-US" sz="800" b="1" i="0" u="none" strike="noStrike" cap="none" normalizeH="0" baseline="0" noProof="0" dirty="0">
                        <a:ln>
                          <a:noFill/>
                        </a:ln>
                        <a:solidFill>
                          <a:schemeClr val="tx1"/>
                        </a:solidFill>
                        <a:effectLst/>
                        <a:latin typeface="+mn-lt"/>
                        <a:ea typeface="Roboto" pitchFamily="2" charset="0"/>
                        <a:cs typeface="Segoe UI" panose="020B0502040204020203" pitchFamily="34" charset="0"/>
                      </a:endParaRPr>
                    </a:p>
                  </a:txBody>
                  <a:tcPr marL="15824" marR="15824" marT="43192" marB="431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gridSpan="6">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defRPr/>
                      </a:pPr>
                      <a:r>
                        <a:rPr kumimoji="0" lang="en-US" sz="800" b="1" i="0" u="none" strike="noStrike" cap="none" normalizeH="0" baseline="0" noProof="0" dirty="0" smtClean="0">
                          <a:ln>
                            <a:noFill/>
                          </a:ln>
                          <a:solidFill>
                            <a:schemeClr val="accent2">
                              <a:lumMod val="75000"/>
                            </a:schemeClr>
                          </a:solidFill>
                          <a:effectLst/>
                          <a:latin typeface="+mn-lt"/>
                          <a:ea typeface="Roboto" pitchFamily="2" charset="0"/>
                          <a:cs typeface="Segoe UI" panose="020B0502040204020203" pitchFamily="34" charset="0"/>
                        </a:rPr>
                        <a:t>Month 6</a:t>
                      </a:r>
                      <a:endParaRPr kumimoji="0" lang="en-US" sz="800" b="1" i="0" u="none" strike="noStrike" cap="none" normalizeH="0" baseline="0" noProof="0" dirty="0" smtClean="0">
                        <a:ln>
                          <a:noFill/>
                        </a:ln>
                        <a:solidFill>
                          <a:schemeClr val="accent2">
                            <a:lumMod val="75000"/>
                          </a:schemeClr>
                        </a:solidFill>
                        <a:effectLst/>
                        <a:latin typeface="+mn-lt"/>
                        <a:ea typeface="Roboto" pitchFamily="2" charset="0"/>
                        <a:cs typeface="Segoe UI" panose="020B0502040204020203" pitchFamily="34" charset="0"/>
                      </a:endParaRPr>
                    </a:p>
                  </a:txBody>
                  <a:tcPr marL="15824" marR="15824" marT="43192" marB="431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defRPr/>
                      </a:pPr>
                      <a:endParaRPr kumimoji="0" lang="en-US" sz="800" b="1" i="0" u="none" strike="noStrike" cap="none" normalizeH="0" baseline="0" noProof="0" dirty="0">
                        <a:ln>
                          <a:noFill/>
                        </a:ln>
                        <a:solidFill>
                          <a:schemeClr val="tx1"/>
                        </a:solidFill>
                        <a:effectLst/>
                        <a:latin typeface="+mn-lt"/>
                        <a:ea typeface="Roboto" pitchFamily="2" charset="0"/>
                        <a:cs typeface="Segoe UI" panose="020B0502040204020203" pitchFamily="34" charset="0"/>
                      </a:endParaRPr>
                    </a:p>
                  </a:txBody>
                  <a:tcPr marL="15824" marR="15824" marT="43192" marB="431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defRPr/>
                      </a:pPr>
                      <a:endParaRPr kumimoji="0" lang="en-US" sz="800" b="1" i="0" u="none" strike="noStrike" cap="none" normalizeH="0" baseline="0" noProof="0" dirty="0">
                        <a:ln>
                          <a:noFill/>
                        </a:ln>
                        <a:solidFill>
                          <a:schemeClr val="tx1"/>
                        </a:solidFill>
                        <a:effectLst/>
                        <a:latin typeface="+mn-lt"/>
                        <a:ea typeface="Roboto" pitchFamily="2" charset="0"/>
                        <a:cs typeface="Segoe UI" panose="020B0502040204020203" pitchFamily="34" charset="0"/>
                      </a:endParaRPr>
                    </a:p>
                  </a:txBody>
                  <a:tcPr marL="15824" marR="15824" marT="43192" marB="431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defRPr/>
                      </a:pPr>
                      <a:endParaRPr kumimoji="0" lang="en-US" sz="800" b="1" i="0" u="none" strike="noStrike" cap="none" normalizeH="0" baseline="0" noProof="0" dirty="0">
                        <a:ln>
                          <a:noFill/>
                        </a:ln>
                        <a:solidFill>
                          <a:schemeClr val="tx1"/>
                        </a:solidFill>
                        <a:effectLst/>
                        <a:latin typeface="+mn-lt"/>
                        <a:ea typeface="Roboto" pitchFamily="2" charset="0"/>
                        <a:cs typeface="Segoe UI" panose="020B0502040204020203" pitchFamily="34" charset="0"/>
                      </a:endParaRPr>
                    </a:p>
                  </a:txBody>
                  <a:tcPr marL="15824" marR="15824" marT="43192" marB="431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defRPr/>
                      </a:pPr>
                      <a:endParaRPr kumimoji="0" lang="en-US" sz="800" b="1" i="0" u="none" strike="noStrike" cap="none" normalizeH="0" baseline="0" noProof="0" dirty="0">
                        <a:ln>
                          <a:noFill/>
                        </a:ln>
                        <a:solidFill>
                          <a:schemeClr val="tx1"/>
                        </a:solidFill>
                        <a:effectLst/>
                        <a:latin typeface="+mn-lt"/>
                        <a:ea typeface="Roboto" pitchFamily="2" charset="0"/>
                        <a:cs typeface="Segoe UI" panose="020B0502040204020203" pitchFamily="34" charset="0"/>
                      </a:endParaRPr>
                    </a:p>
                  </a:txBody>
                  <a:tcPr marL="15824" marR="15824" marT="43192" marB="431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00000"/>
                        </a:lnSpc>
                        <a:spcBef>
                          <a:spcPct val="20000"/>
                        </a:spcBef>
                        <a:spcAft>
                          <a:spcPct val="0"/>
                        </a:spcAft>
                        <a:buClr>
                          <a:srgbClr val="3D6E81"/>
                        </a:buClr>
                        <a:buSzTx/>
                        <a:buFontTx/>
                        <a:buNone/>
                        <a:tabLst/>
                        <a:defRPr/>
                      </a:pPr>
                      <a:endParaRPr kumimoji="0" lang="en-US" sz="800" b="1" i="0" u="none" strike="noStrike" cap="none" normalizeH="0" baseline="0" noProof="0" dirty="0">
                        <a:ln>
                          <a:noFill/>
                        </a:ln>
                        <a:solidFill>
                          <a:schemeClr val="tx1"/>
                        </a:solidFill>
                        <a:effectLst/>
                        <a:latin typeface="+mn-lt"/>
                        <a:ea typeface="Roboto" pitchFamily="2" charset="0"/>
                        <a:cs typeface="Segoe UI" panose="020B0502040204020203" pitchFamily="34" charset="0"/>
                      </a:endParaRPr>
                    </a:p>
                  </a:txBody>
                  <a:tcPr marL="15824" marR="15824" marT="43192" marB="431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1352058">
                <a:tc>
                  <a:txBody>
                    <a:bodyPr/>
                    <a:lstStyle/>
                    <a:p>
                      <a:pPr marL="0" marR="0" lvl="0" indent="0" algn="r" defTabSz="914400" rtl="0" eaLnBrk="0" fontAlgn="base" latinLnBrk="0" hangingPunct="0">
                        <a:lnSpc>
                          <a:spcPct val="100000"/>
                        </a:lnSpc>
                        <a:spcBef>
                          <a:spcPts val="500"/>
                        </a:spcBef>
                        <a:spcAft>
                          <a:spcPct val="0"/>
                        </a:spcAft>
                        <a:buClrTx/>
                        <a:buSzTx/>
                        <a:buFontTx/>
                        <a:buNone/>
                        <a:tabLst/>
                        <a:defRPr/>
                      </a:pPr>
                      <a:r>
                        <a:rPr kumimoji="0" lang="en-US" sz="1100" b="1" i="0" u="none" strike="noStrike" kern="1200" cap="none" normalizeH="0" baseline="0" noProof="0" dirty="0" smtClean="0">
                          <a:ln>
                            <a:noFill/>
                          </a:ln>
                          <a:solidFill>
                            <a:schemeClr val="accent2">
                              <a:lumMod val="75000"/>
                            </a:schemeClr>
                          </a:solidFill>
                          <a:effectLst/>
                          <a:latin typeface="+mn-lt"/>
                          <a:ea typeface="Roboto" pitchFamily="2" charset="0"/>
                          <a:cs typeface="Segoe UI" panose="020B0502040204020203" pitchFamily="34" charset="0"/>
                        </a:rPr>
                        <a:t>Standardize Couriers/Restaurant times</a:t>
                      </a:r>
                      <a:endParaRPr kumimoji="0" lang="en-US" sz="1100" b="1" i="0" u="none" strike="noStrike" kern="1200" cap="none" normalizeH="0" baseline="0" noProof="0" dirty="0" smtClean="0">
                        <a:ln>
                          <a:noFill/>
                        </a:ln>
                        <a:solidFill>
                          <a:schemeClr val="accent2">
                            <a:lumMod val="75000"/>
                          </a:schemeClr>
                        </a:solidFill>
                        <a:effectLst/>
                        <a:latin typeface="+mn-lt"/>
                        <a:ea typeface="Roboto" pitchFamily="2" charset="0"/>
                        <a:cs typeface="Segoe UI" panose="020B0502040204020203" pitchFamily="34" charset="0"/>
                      </a:endParaRPr>
                    </a:p>
                  </a:txBody>
                  <a:tcPr marL="31650" marR="79124" marT="84389"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solidFill>
                        <a:schemeClr val="bg1">
                          <a:lumMod val="85000"/>
                        </a:schemeClr>
                      </a:solidFill>
                      <a:prstDash val="sysDot"/>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9525" cap="flat" cmpd="sng" algn="ctr">
                      <a:solidFill>
                        <a:schemeClr val="bg1">
                          <a:lumMod val="8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solidFill>
                        <a:schemeClr val="bg1">
                          <a:lumMod val="85000"/>
                        </a:schemeClr>
                      </a:solidFill>
                      <a:prstDash val="sysDot"/>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9525" cap="flat" cmpd="sng" algn="ctr">
                      <a:solidFill>
                        <a:schemeClr val="bg1">
                          <a:lumMod val="8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solidFill>
                        <a:schemeClr val="bg1">
                          <a:lumMod val="85000"/>
                        </a:schemeClr>
                      </a:solidFill>
                      <a:prstDash val="sysDot"/>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9525" cap="flat" cmpd="sng" algn="ctr">
                      <a:solidFill>
                        <a:schemeClr val="bg1">
                          <a:lumMod val="8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1539433">
                <a:tc>
                  <a:txBody>
                    <a:bodyPr/>
                    <a:lstStyle/>
                    <a:p>
                      <a:pPr marL="0" marR="0" lvl="0" indent="0" algn="r" defTabSz="914400" rtl="0" eaLnBrk="0" fontAlgn="base" latinLnBrk="0" hangingPunct="0">
                        <a:lnSpc>
                          <a:spcPct val="100000"/>
                        </a:lnSpc>
                        <a:spcBef>
                          <a:spcPts val="500"/>
                        </a:spcBef>
                        <a:spcAft>
                          <a:spcPct val="0"/>
                        </a:spcAft>
                        <a:buClrTx/>
                        <a:buSzTx/>
                        <a:buFontTx/>
                        <a:buNone/>
                        <a:tabLst/>
                        <a:defRPr/>
                      </a:pPr>
                      <a:r>
                        <a:rPr kumimoji="0" lang="en-US" sz="1100" b="1" i="0" u="none" strike="noStrike" kern="1200" cap="none" normalizeH="0" baseline="0" noProof="0" dirty="0" smtClean="0">
                          <a:ln>
                            <a:noFill/>
                          </a:ln>
                          <a:solidFill>
                            <a:schemeClr val="accent2">
                              <a:lumMod val="75000"/>
                            </a:schemeClr>
                          </a:solidFill>
                          <a:effectLst/>
                          <a:latin typeface="+mn-lt"/>
                          <a:ea typeface="Roboto" pitchFamily="2" charset="0"/>
                          <a:cs typeface="Segoe UI" panose="020B0502040204020203" pitchFamily="34" charset="0"/>
                        </a:rPr>
                        <a:t>Incentives implementation to reduce time in step 2.2)</a:t>
                      </a:r>
                      <a:endParaRPr kumimoji="0" lang="en-US" sz="1100" b="1" i="0" u="none" strike="noStrike" kern="1200" cap="none" normalizeH="0" baseline="0" noProof="0" dirty="0">
                        <a:ln>
                          <a:noFill/>
                        </a:ln>
                        <a:solidFill>
                          <a:schemeClr val="accent2">
                            <a:lumMod val="75000"/>
                          </a:schemeClr>
                        </a:solidFill>
                        <a:effectLst/>
                        <a:latin typeface="+mn-lt"/>
                        <a:ea typeface="Roboto" pitchFamily="2" charset="0"/>
                        <a:cs typeface="Segoe UI" panose="020B0502040204020203" pitchFamily="34" charset="0"/>
                      </a:endParaRPr>
                    </a:p>
                  </a:txBody>
                  <a:tcPr marL="31650" marR="79124" marT="84389"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9525" cap="flat" cmpd="sng" algn="ctr">
                      <a:solidFill>
                        <a:schemeClr val="bg1">
                          <a:lumMod val="85000"/>
                        </a:schemeClr>
                      </a:solidFill>
                      <a:prstDash val="sysDot"/>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9525" cap="flat" cmpd="sng" algn="ctr">
                      <a:solidFill>
                        <a:schemeClr val="bg1">
                          <a:lumMod val="85000"/>
                        </a:schemeClr>
                      </a:solidFill>
                      <a:prstDash val="sysDot"/>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9525" cap="flat" cmpd="sng" algn="ctr">
                      <a:solidFill>
                        <a:schemeClr val="bg1">
                          <a:lumMod val="85000"/>
                        </a:schemeClr>
                      </a:solidFill>
                      <a:prstDash val="sysDot"/>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949124">
                <a:tc>
                  <a:txBody>
                    <a:bodyPr/>
                    <a:lstStyle/>
                    <a:p>
                      <a:pPr marL="0" marR="0" lvl="0" indent="0" algn="r" defTabSz="914400" rtl="0" eaLnBrk="0" fontAlgn="base" latinLnBrk="0" hangingPunct="0">
                        <a:lnSpc>
                          <a:spcPct val="100000"/>
                        </a:lnSpc>
                        <a:spcBef>
                          <a:spcPts val="500"/>
                        </a:spcBef>
                        <a:spcAft>
                          <a:spcPct val="0"/>
                        </a:spcAft>
                        <a:buClrTx/>
                        <a:buSzTx/>
                        <a:buFontTx/>
                        <a:buNone/>
                        <a:tabLst/>
                        <a:defRPr/>
                      </a:pPr>
                      <a:endParaRPr kumimoji="0" lang="en-US" sz="1100" b="1" i="0" u="none" strike="noStrike" kern="1200" cap="none" normalizeH="0" baseline="0" noProof="0" dirty="0" smtClean="0">
                        <a:ln>
                          <a:noFill/>
                        </a:ln>
                        <a:solidFill>
                          <a:schemeClr val="accent2">
                            <a:lumMod val="75000"/>
                          </a:schemeClr>
                        </a:solidFill>
                        <a:effectLst/>
                        <a:latin typeface="+mn-lt"/>
                        <a:ea typeface="Roboto" pitchFamily="2" charset="0"/>
                        <a:cs typeface="Segoe UI" panose="020B0502040204020203" pitchFamily="34" charset="0"/>
                      </a:endParaRPr>
                    </a:p>
                    <a:p>
                      <a:pPr marL="0" marR="0" lvl="0" indent="0" algn="r" defTabSz="914400" rtl="0" eaLnBrk="0" fontAlgn="base" latinLnBrk="0" hangingPunct="0">
                        <a:lnSpc>
                          <a:spcPct val="100000"/>
                        </a:lnSpc>
                        <a:spcBef>
                          <a:spcPts val="500"/>
                        </a:spcBef>
                        <a:spcAft>
                          <a:spcPct val="0"/>
                        </a:spcAft>
                        <a:buClrTx/>
                        <a:buSzTx/>
                        <a:buFontTx/>
                        <a:buNone/>
                        <a:tabLst/>
                        <a:defRPr/>
                      </a:pPr>
                      <a:r>
                        <a:rPr kumimoji="0" lang="en-US" sz="1100" b="1" i="0" u="none" strike="noStrike" kern="1200" cap="none" normalizeH="0" baseline="0" noProof="0" dirty="0" smtClean="0">
                          <a:ln>
                            <a:noFill/>
                          </a:ln>
                          <a:solidFill>
                            <a:schemeClr val="accent2">
                              <a:lumMod val="75000"/>
                            </a:schemeClr>
                          </a:solidFill>
                          <a:effectLst/>
                          <a:latin typeface="+mn-lt"/>
                          <a:ea typeface="Roboto" pitchFamily="2" charset="0"/>
                          <a:cs typeface="Segoe UI" panose="020B0502040204020203" pitchFamily="34" charset="0"/>
                        </a:rPr>
                        <a:t>Automatization of suggestion of when to ask for courier</a:t>
                      </a:r>
                      <a:endParaRPr kumimoji="0" lang="en-US" sz="1100" b="1" i="0" u="none" strike="noStrike" kern="1200" cap="none" normalizeH="0" baseline="0" noProof="0" dirty="0" smtClean="0">
                        <a:ln>
                          <a:noFill/>
                        </a:ln>
                        <a:solidFill>
                          <a:schemeClr val="accent2">
                            <a:lumMod val="75000"/>
                          </a:schemeClr>
                        </a:solidFill>
                        <a:effectLst/>
                        <a:latin typeface="+mn-lt"/>
                        <a:ea typeface="Roboto" pitchFamily="2" charset="0"/>
                        <a:cs typeface="Segoe UI" panose="020B0502040204020203" pitchFamily="34" charset="0"/>
                      </a:endParaRPr>
                    </a:p>
                    <a:p>
                      <a:pPr marL="0" marR="0" lvl="0" indent="0" algn="r" defTabSz="914400" rtl="0" eaLnBrk="0" fontAlgn="base" latinLnBrk="0" hangingPunct="0">
                        <a:lnSpc>
                          <a:spcPct val="100000"/>
                        </a:lnSpc>
                        <a:spcBef>
                          <a:spcPts val="500"/>
                        </a:spcBef>
                        <a:spcAft>
                          <a:spcPct val="0"/>
                        </a:spcAft>
                        <a:buClrTx/>
                        <a:buSzTx/>
                        <a:buFontTx/>
                        <a:buNone/>
                        <a:tabLst/>
                        <a:defRPr/>
                      </a:pPr>
                      <a:endParaRPr kumimoji="0" lang="en-US" sz="1100" b="1" i="0" u="none" strike="noStrike" kern="1200" cap="none" normalizeH="0" baseline="0" noProof="0" dirty="0">
                        <a:ln>
                          <a:noFill/>
                        </a:ln>
                        <a:solidFill>
                          <a:schemeClr val="accent2">
                            <a:lumMod val="75000"/>
                          </a:schemeClr>
                        </a:solidFill>
                        <a:effectLst/>
                        <a:latin typeface="+mn-lt"/>
                        <a:ea typeface="Roboto" pitchFamily="2" charset="0"/>
                        <a:cs typeface="Segoe UI" panose="020B0502040204020203" pitchFamily="34" charset="0"/>
                      </a:endParaRPr>
                    </a:p>
                  </a:txBody>
                  <a:tcPr marL="31650" marR="791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9525" cap="flat" cmpd="sng" algn="ctr">
                      <a:solidFill>
                        <a:schemeClr val="bg1">
                          <a:lumMod val="85000"/>
                        </a:schemeClr>
                      </a:solidFill>
                      <a:prstDash val="sysDot"/>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9525" cap="flat" cmpd="sng" algn="ctr">
                      <a:solidFill>
                        <a:schemeClr val="bg1">
                          <a:lumMod val="85000"/>
                        </a:schemeClr>
                      </a:solidFill>
                      <a:prstDash val="sysDot"/>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9525" cap="flat" cmpd="sng" algn="ctr">
                      <a:solidFill>
                        <a:schemeClr val="bg1">
                          <a:lumMod val="85000"/>
                        </a:schemeClr>
                      </a:solidFill>
                      <a:prstDash val="sysDot"/>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endParaRPr lang="en-US" sz="1500" noProof="0" dirty="0">
                        <a:solidFill>
                          <a:schemeClr val="tx1"/>
                        </a:solidFill>
                        <a:latin typeface="+mn-lt"/>
                        <a:ea typeface="Roboto" pitchFamily="2" charset="0"/>
                        <a:cs typeface="Segoe UI" panose="020B0502040204020203" pitchFamily="34" charset="0"/>
                      </a:endParaRPr>
                    </a:p>
                  </a:txBody>
                  <a:tcPr marL="15824" marR="15824" marT="43192" marB="43192" anchor="ctr" horzOverflow="overflow">
                    <a:lnL w="1270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5" name="Isosceles Triangle 69"/>
          <p:cNvSpPr>
            <a:spLocks noChangeArrowheads="1"/>
          </p:cNvSpPr>
          <p:nvPr/>
        </p:nvSpPr>
        <p:spPr bwMode="auto">
          <a:xfrm>
            <a:off x="4730567" y="2126670"/>
            <a:ext cx="108000" cy="108000"/>
          </a:xfrm>
          <a:prstGeom prst="diamond">
            <a:avLst/>
          </a:prstGeom>
          <a:solidFill>
            <a:schemeClr val="bg1"/>
          </a:solidFill>
          <a:ln w="12700" algn="ctr">
            <a:solidFill>
              <a:schemeClr val="bg1"/>
            </a:solidFill>
            <a:round/>
            <a:headEnd/>
            <a:tailEnd/>
          </a:ln>
          <a:effectLst/>
        </p:spPr>
        <p:txBody>
          <a:bodyPr/>
          <a:lstStyle/>
          <a:p>
            <a:pPr fontAlgn="base">
              <a:spcBef>
                <a:spcPct val="20000"/>
              </a:spcBef>
              <a:spcAft>
                <a:spcPct val="0"/>
              </a:spcAft>
              <a:defRPr/>
            </a:pPr>
            <a:endParaRPr lang="en-US" sz="800" b="1" kern="0" dirty="0">
              <a:solidFill>
                <a:srgbClr val="000000"/>
              </a:solidFill>
              <a:latin typeface="Roboto" pitchFamily="2" charset="0"/>
              <a:ea typeface="Roboto" pitchFamily="2" charset="0"/>
              <a:cs typeface="Segoe UI" panose="020B0502040204020203" pitchFamily="34" charset="0"/>
            </a:endParaRPr>
          </a:p>
        </p:txBody>
      </p:sp>
      <p:sp>
        <p:nvSpPr>
          <p:cNvPr id="100" name="AutoShape 101"/>
          <p:cNvSpPr>
            <a:spLocks noChangeArrowheads="1"/>
          </p:cNvSpPr>
          <p:nvPr/>
        </p:nvSpPr>
        <p:spPr bwMode="auto">
          <a:xfrm>
            <a:off x="2571187" y="3742666"/>
            <a:ext cx="4494300" cy="164307"/>
          </a:xfrm>
          <a:prstGeom prst="homePlate">
            <a:avLst>
              <a:gd name="adj" fmla="val 19431"/>
            </a:avLst>
          </a:prstGeom>
          <a:solidFill>
            <a:schemeClr val="accent2"/>
          </a:solidFill>
          <a:ln>
            <a:prstDash val="sysDash"/>
            <a:bevel/>
            <a:headEnd/>
            <a:tailEnd/>
          </a:ln>
        </p:spPr>
        <p:style>
          <a:lnRef idx="2">
            <a:schemeClr val="accent2"/>
          </a:lnRef>
          <a:fillRef idx="1">
            <a:schemeClr val="lt1"/>
          </a:fillRef>
          <a:effectRef idx="0">
            <a:schemeClr val="accent2"/>
          </a:effectRef>
          <a:fontRef idx="minor">
            <a:schemeClr val="dk1"/>
          </a:fontRef>
        </p:style>
        <p:txBody>
          <a:bodyPr lIns="72000" rIns="36000" anchor="ctr"/>
          <a:lstStyle/>
          <a:p>
            <a:endParaRPr lang="en-US" sz="900" dirty="0">
              <a:solidFill>
                <a:srgbClr val="FFFFFF"/>
              </a:solidFill>
              <a:cs typeface="Segoe UI" panose="020B0502040204020203" pitchFamily="34" charset="0"/>
            </a:endParaRPr>
          </a:p>
        </p:txBody>
      </p:sp>
      <p:sp>
        <p:nvSpPr>
          <p:cNvPr id="101" name="AutoShape 101"/>
          <p:cNvSpPr>
            <a:spLocks noChangeArrowheads="1"/>
          </p:cNvSpPr>
          <p:nvPr/>
        </p:nvSpPr>
        <p:spPr bwMode="auto">
          <a:xfrm>
            <a:off x="2571187" y="5042046"/>
            <a:ext cx="8240400" cy="164307"/>
          </a:xfrm>
          <a:prstGeom prst="homePlate">
            <a:avLst>
              <a:gd name="adj" fmla="val 19431"/>
            </a:avLst>
          </a:prstGeom>
          <a:solidFill>
            <a:schemeClr val="accent2"/>
          </a:solidFill>
          <a:ln>
            <a:prstDash val="sysDash"/>
            <a:bevel/>
            <a:headEnd/>
            <a:tailEnd/>
          </a:ln>
        </p:spPr>
        <p:style>
          <a:lnRef idx="2">
            <a:schemeClr val="accent2"/>
          </a:lnRef>
          <a:fillRef idx="1">
            <a:schemeClr val="lt1"/>
          </a:fillRef>
          <a:effectRef idx="0">
            <a:schemeClr val="accent2"/>
          </a:effectRef>
          <a:fontRef idx="minor">
            <a:schemeClr val="dk1"/>
          </a:fontRef>
        </p:style>
        <p:txBody>
          <a:bodyPr lIns="72000" rIns="36000" anchor="ctr"/>
          <a:lstStyle/>
          <a:p>
            <a:endParaRPr lang="en-US" sz="900" dirty="0">
              <a:solidFill>
                <a:srgbClr val="FFFFFF"/>
              </a:solidFill>
              <a:cs typeface="Segoe UI" panose="020B0502040204020203" pitchFamily="34" charset="0"/>
            </a:endParaRPr>
          </a:p>
        </p:txBody>
      </p:sp>
      <p:sp>
        <p:nvSpPr>
          <p:cNvPr id="102" name="AutoShape 101"/>
          <p:cNvSpPr>
            <a:spLocks noChangeArrowheads="1"/>
          </p:cNvSpPr>
          <p:nvPr/>
        </p:nvSpPr>
        <p:spPr bwMode="auto">
          <a:xfrm>
            <a:off x="2571187" y="2331661"/>
            <a:ext cx="8239000" cy="168358"/>
          </a:xfrm>
          <a:prstGeom prst="homePlate">
            <a:avLst>
              <a:gd name="adj" fmla="val 19431"/>
            </a:avLst>
          </a:prstGeom>
          <a:solidFill>
            <a:schemeClr val="accent2"/>
          </a:solidFill>
          <a:ln>
            <a:prstDash val="sysDash"/>
            <a:bevel/>
            <a:headEnd/>
            <a:tailEnd/>
          </a:ln>
        </p:spPr>
        <p:style>
          <a:lnRef idx="2">
            <a:schemeClr val="accent2"/>
          </a:lnRef>
          <a:fillRef idx="1">
            <a:schemeClr val="lt1"/>
          </a:fillRef>
          <a:effectRef idx="0">
            <a:schemeClr val="accent2"/>
          </a:effectRef>
          <a:fontRef idx="minor">
            <a:schemeClr val="dk1"/>
          </a:fontRef>
        </p:style>
        <p:txBody>
          <a:bodyPr lIns="72000" rIns="36000" anchor="ctr"/>
          <a:lstStyle/>
          <a:p>
            <a:endParaRPr lang="en-US" sz="900" dirty="0">
              <a:solidFill>
                <a:srgbClr val="FFFFFF"/>
              </a:solidFill>
              <a:cs typeface="Segoe UI" panose="020B0502040204020203" pitchFamily="34" charset="0"/>
            </a:endParaRPr>
          </a:p>
        </p:txBody>
      </p:sp>
      <p:sp>
        <p:nvSpPr>
          <p:cNvPr id="103" name="Oval 102"/>
          <p:cNvSpPr/>
          <p:nvPr/>
        </p:nvSpPr>
        <p:spPr>
          <a:xfrm>
            <a:off x="2595505" y="2597010"/>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2574169" y="3943451"/>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2595505" y="5283037"/>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739505" y="2538205"/>
            <a:ext cx="3286477" cy="261610"/>
          </a:xfrm>
          <a:prstGeom prst="rect">
            <a:avLst/>
          </a:prstGeom>
          <a:noFill/>
        </p:spPr>
        <p:txBody>
          <a:bodyPr wrap="none" rtlCol="0">
            <a:spAutoFit/>
          </a:bodyPr>
          <a:lstStyle/>
          <a:p>
            <a:r>
              <a:rPr lang="en-US" sz="1100" dirty="0" smtClean="0">
                <a:solidFill>
                  <a:schemeClr val="accent2">
                    <a:lumMod val="75000"/>
                  </a:schemeClr>
                </a:solidFill>
              </a:rPr>
              <a:t>Detect couriers/restaurants outside acceptance ranges</a:t>
            </a:r>
            <a:endParaRPr lang="en-US" sz="1100" dirty="0">
              <a:solidFill>
                <a:schemeClr val="accent2">
                  <a:lumMod val="75000"/>
                </a:schemeClr>
              </a:solidFill>
            </a:endParaRPr>
          </a:p>
        </p:txBody>
      </p:sp>
      <p:sp>
        <p:nvSpPr>
          <p:cNvPr id="107" name="Oval 106"/>
          <p:cNvSpPr/>
          <p:nvPr/>
        </p:nvSpPr>
        <p:spPr>
          <a:xfrm>
            <a:off x="4037209" y="2788382"/>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4122441" y="2735294"/>
            <a:ext cx="3592650" cy="261610"/>
          </a:xfrm>
          <a:prstGeom prst="rect">
            <a:avLst/>
          </a:prstGeom>
          <a:noFill/>
        </p:spPr>
        <p:txBody>
          <a:bodyPr wrap="none" rtlCol="0">
            <a:spAutoFit/>
          </a:bodyPr>
          <a:lstStyle/>
          <a:p>
            <a:r>
              <a:rPr lang="en-US" sz="1100" dirty="0" smtClean="0">
                <a:solidFill>
                  <a:schemeClr val="accent2">
                    <a:lumMod val="75000"/>
                  </a:schemeClr>
                </a:solidFill>
              </a:rPr>
              <a:t>Segment courier/restaurant according to bad behavior type</a:t>
            </a:r>
            <a:endParaRPr lang="en-US" sz="1100" dirty="0">
              <a:solidFill>
                <a:schemeClr val="accent2">
                  <a:lumMod val="75000"/>
                </a:schemeClr>
              </a:solidFill>
            </a:endParaRPr>
          </a:p>
        </p:txBody>
      </p:sp>
      <p:sp>
        <p:nvSpPr>
          <p:cNvPr id="109" name="Oval 108"/>
          <p:cNvSpPr/>
          <p:nvPr/>
        </p:nvSpPr>
        <p:spPr>
          <a:xfrm>
            <a:off x="5506345" y="3263179"/>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5591577" y="3210091"/>
            <a:ext cx="4964821" cy="261610"/>
          </a:xfrm>
          <a:prstGeom prst="rect">
            <a:avLst/>
          </a:prstGeom>
          <a:noFill/>
        </p:spPr>
        <p:txBody>
          <a:bodyPr wrap="none" rtlCol="0">
            <a:spAutoFit/>
          </a:bodyPr>
          <a:lstStyle/>
          <a:p>
            <a:r>
              <a:rPr lang="en-US" sz="1100" dirty="0" smtClean="0">
                <a:solidFill>
                  <a:schemeClr val="accent2">
                    <a:lumMod val="75000"/>
                  </a:schemeClr>
                </a:solidFill>
              </a:rPr>
              <a:t>Continuous monitoring of couriers/restaurants E2E time (automatic communication)</a:t>
            </a:r>
            <a:endParaRPr lang="en-US" sz="1100" dirty="0">
              <a:solidFill>
                <a:schemeClr val="accent2">
                  <a:lumMod val="75000"/>
                </a:schemeClr>
              </a:solidFill>
            </a:endParaRPr>
          </a:p>
        </p:txBody>
      </p:sp>
      <p:cxnSp>
        <p:nvCxnSpPr>
          <p:cNvPr id="112" name="Straight Connector 111"/>
          <p:cNvCxnSpPr/>
          <p:nvPr/>
        </p:nvCxnSpPr>
        <p:spPr>
          <a:xfrm>
            <a:off x="2595505" y="2767555"/>
            <a:ext cx="14417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4037209" y="2965307"/>
            <a:ext cx="14417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5488057" y="3435125"/>
            <a:ext cx="5419624" cy="0"/>
          </a:xfrm>
          <a:prstGeom prst="line">
            <a:avLst/>
          </a:prstGeom>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4037209" y="3022396"/>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p:cNvSpPr txBox="1"/>
          <p:nvPr/>
        </p:nvSpPr>
        <p:spPr>
          <a:xfrm>
            <a:off x="4122441" y="2969308"/>
            <a:ext cx="3639138" cy="261610"/>
          </a:xfrm>
          <a:prstGeom prst="rect">
            <a:avLst/>
          </a:prstGeom>
          <a:noFill/>
        </p:spPr>
        <p:txBody>
          <a:bodyPr wrap="none" rtlCol="0">
            <a:spAutoFit/>
          </a:bodyPr>
          <a:lstStyle/>
          <a:p>
            <a:r>
              <a:rPr lang="en-US" sz="1100" dirty="0" smtClean="0">
                <a:solidFill>
                  <a:schemeClr val="accent2">
                    <a:lumMod val="75000"/>
                  </a:schemeClr>
                </a:solidFill>
              </a:rPr>
              <a:t>Design </a:t>
            </a:r>
            <a:r>
              <a:rPr lang="en-US" sz="1100" dirty="0" smtClean="0">
                <a:solidFill>
                  <a:schemeClr val="accent2">
                    <a:lumMod val="75000"/>
                  </a:schemeClr>
                </a:solidFill>
              </a:rPr>
              <a:t>customized </a:t>
            </a:r>
            <a:r>
              <a:rPr lang="en-US" sz="1100" dirty="0" smtClean="0">
                <a:solidFill>
                  <a:schemeClr val="accent2">
                    <a:lumMod val="75000"/>
                  </a:schemeClr>
                </a:solidFill>
              </a:rPr>
              <a:t>incentives/rewards according to problem</a:t>
            </a:r>
            <a:endParaRPr lang="en-US" sz="1100" dirty="0">
              <a:solidFill>
                <a:schemeClr val="accent2">
                  <a:lumMod val="75000"/>
                </a:schemeClr>
              </a:solidFill>
            </a:endParaRPr>
          </a:p>
        </p:txBody>
      </p:sp>
      <p:cxnSp>
        <p:nvCxnSpPr>
          <p:cNvPr id="120" name="Straight Connector 119"/>
          <p:cNvCxnSpPr/>
          <p:nvPr/>
        </p:nvCxnSpPr>
        <p:spPr>
          <a:xfrm>
            <a:off x="4037209" y="3199321"/>
            <a:ext cx="1441704" cy="0"/>
          </a:xfrm>
          <a:prstGeom prst="line">
            <a:avLst/>
          </a:prstGeom>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2715187" y="3890890"/>
            <a:ext cx="5715026" cy="261610"/>
          </a:xfrm>
          <a:prstGeom prst="rect">
            <a:avLst/>
          </a:prstGeom>
          <a:noFill/>
        </p:spPr>
        <p:txBody>
          <a:bodyPr wrap="none" rtlCol="0">
            <a:spAutoFit/>
          </a:bodyPr>
          <a:lstStyle/>
          <a:p>
            <a:r>
              <a:rPr lang="en-US" sz="1100" dirty="0" smtClean="0">
                <a:solidFill>
                  <a:schemeClr val="accent2">
                    <a:lumMod val="75000"/>
                  </a:schemeClr>
                </a:solidFill>
              </a:rPr>
              <a:t>Design short-term incentives to reduce time in step 2 (looking to decrease the 6.4 extra minutes)</a:t>
            </a:r>
            <a:endParaRPr lang="en-US" sz="1100" dirty="0">
              <a:solidFill>
                <a:schemeClr val="accent2">
                  <a:lumMod val="75000"/>
                </a:schemeClr>
              </a:solidFill>
            </a:endParaRPr>
          </a:p>
        </p:txBody>
      </p:sp>
      <p:cxnSp>
        <p:nvCxnSpPr>
          <p:cNvPr id="122" name="Straight Connector 121"/>
          <p:cNvCxnSpPr/>
          <p:nvPr/>
        </p:nvCxnSpPr>
        <p:spPr>
          <a:xfrm>
            <a:off x="2571187" y="4120241"/>
            <a:ext cx="4494300" cy="17497"/>
          </a:xfrm>
          <a:prstGeom prst="line">
            <a:avLst/>
          </a:prstGeom>
        </p:spPr>
        <p:style>
          <a:lnRef idx="1">
            <a:schemeClr val="accent1"/>
          </a:lnRef>
          <a:fillRef idx="0">
            <a:schemeClr val="accent1"/>
          </a:fillRef>
          <a:effectRef idx="0">
            <a:schemeClr val="accent1"/>
          </a:effectRef>
          <a:fontRef idx="minor">
            <a:schemeClr val="tx1"/>
          </a:fontRef>
        </p:style>
      </p:cxnSp>
      <p:sp>
        <p:nvSpPr>
          <p:cNvPr id="124" name="Oval 123"/>
          <p:cNvSpPr/>
          <p:nvPr/>
        </p:nvSpPr>
        <p:spPr>
          <a:xfrm>
            <a:off x="2584421" y="4210792"/>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p:cNvSpPr txBox="1"/>
          <p:nvPr/>
        </p:nvSpPr>
        <p:spPr>
          <a:xfrm>
            <a:off x="2725439" y="4158231"/>
            <a:ext cx="3898824" cy="261610"/>
          </a:xfrm>
          <a:prstGeom prst="rect">
            <a:avLst/>
          </a:prstGeom>
          <a:noFill/>
        </p:spPr>
        <p:txBody>
          <a:bodyPr wrap="none" rtlCol="0">
            <a:spAutoFit/>
          </a:bodyPr>
          <a:lstStyle/>
          <a:p>
            <a:r>
              <a:rPr lang="en-US" sz="1100" dirty="0" smtClean="0">
                <a:solidFill>
                  <a:schemeClr val="accent2">
                    <a:lumMod val="75000"/>
                  </a:schemeClr>
                </a:solidFill>
              </a:rPr>
              <a:t>Provide incentives to improve courier availability at special hours</a:t>
            </a:r>
            <a:endParaRPr lang="en-US" sz="1100" dirty="0">
              <a:solidFill>
                <a:schemeClr val="accent2">
                  <a:lumMod val="75000"/>
                </a:schemeClr>
              </a:solidFill>
            </a:endParaRPr>
          </a:p>
        </p:txBody>
      </p:sp>
      <p:cxnSp>
        <p:nvCxnSpPr>
          <p:cNvPr id="130" name="Straight Connector 129"/>
          <p:cNvCxnSpPr/>
          <p:nvPr/>
        </p:nvCxnSpPr>
        <p:spPr>
          <a:xfrm>
            <a:off x="2584421" y="4400649"/>
            <a:ext cx="4494300" cy="17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2595505" y="5503721"/>
            <a:ext cx="2892552" cy="2659"/>
          </a:xfrm>
          <a:prstGeom prst="line">
            <a:avLst/>
          </a:prstGeom>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2739505" y="5224232"/>
            <a:ext cx="2518638" cy="261610"/>
          </a:xfrm>
          <a:prstGeom prst="rect">
            <a:avLst/>
          </a:prstGeom>
          <a:noFill/>
        </p:spPr>
        <p:txBody>
          <a:bodyPr wrap="none" rtlCol="0">
            <a:spAutoFit/>
          </a:bodyPr>
          <a:lstStyle/>
          <a:p>
            <a:r>
              <a:rPr lang="en-US" sz="1100" dirty="0" smtClean="0">
                <a:solidFill>
                  <a:schemeClr val="accent2">
                    <a:lumMod val="75000"/>
                  </a:schemeClr>
                </a:solidFill>
              </a:rPr>
              <a:t>Initialization and requirements gathering</a:t>
            </a:r>
            <a:endParaRPr lang="en-US" sz="1100" dirty="0">
              <a:solidFill>
                <a:schemeClr val="accent2">
                  <a:lumMod val="75000"/>
                </a:schemeClr>
              </a:solidFill>
            </a:endParaRPr>
          </a:p>
        </p:txBody>
      </p:sp>
      <p:sp>
        <p:nvSpPr>
          <p:cNvPr id="134" name="Oval 133"/>
          <p:cNvSpPr/>
          <p:nvPr/>
        </p:nvSpPr>
        <p:spPr>
          <a:xfrm>
            <a:off x="4037209" y="5610519"/>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p:cNvCxnSpPr/>
          <p:nvPr/>
        </p:nvCxnSpPr>
        <p:spPr>
          <a:xfrm flipV="1">
            <a:off x="4037209" y="5831203"/>
            <a:ext cx="2892552" cy="2659"/>
          </a:xfrm>
          <a:prstGeom prst="line">
            <a:avLst/>
          </a:prstGeom>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4181209" y="5551714"/>
            <a:ext cx="2090637" cy="261610"/>
          </a:xfrm>
          <a:prstGeom prst="rect">
            <a:avLst/>
          </a:prstGeom>
          <a:noFill/>
        </p:spPr>
        <p:txBody>
          <a:bodyPr wrap="none" rtlCol="0">
            <a:spAutoFit/>
          </a:bodyPr>
          <a:lstStyle/>
          <a:p>
            <a:r>
              <a:rPr lang="en-US" sz="1100" dirty="0" smtClean="0">
                <a:solidFill>
                  <a:schemeClr val="accent2">
                    <a:lumMod val="75000"/>
                  </a:schemeClr>
                </a:solidFill>
              </a:rPr>
              <a:t>POC design (design affected KPIs)</a:t>
            </a:r>
            <a:endParaRPr lang="en-US" sz="1100" dirty="0">
              <a:solidFill>
                <a:schemeClr val="accent2">
                  <a:lumMod val="75000"/>
                </a:schemeClr>
              </a:solidFill>
            </a:endParaRPr>
          </a:p>
        </p:txBody>
      </p:sp>
      <p:sp>
        <p:nvSpPr>
          <p:cNvPr id="137" name="Oval 136"/>
          <p:cNvSpPr/>
          <p:nvPr/>
        </p:nvSpPr>
        <p:spPr>
          <a:xfrm>
            <a:off x="6929761" y="5913050"/>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Connector 137"/>
          <p:cNvCxnSpPr/>
          <p:nvPr/>
        </p:nvCxnSpPr>
        <p:spPr>
          <a:xfrm flipV="1">
            <a:off x="6929761" y="6133734"/>
            <a:ext cx="2892552" cy="2659"/>
          </a:xfrm>
          <a:prstGeom prst="line">
            <a:avLst/>
          </a:prstGeom>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7073761" y="5854245"/>
            <a:ext cx="2714205" cy="261610"/>
          </a:xfrm>
          <a:prstGeom prst="rect">
            <a:avLst/>
          </a:prstGeom>
          <a:noFill/>
        </p:spPr>
        <p:txBody>
          <a:bodyPr wrap="none" rtlCol="0">
            <a:spAutoFit/>
          </a:bodyPr>
          <a:lstStyle/>
          <a:p>
            <a:r>
              <a:rPr lang="en-US" sz="1100" dirty="0" smtClean="0">
                <a:solidFill>
                  <a:schemeClr val="accent2">
                    <a:lumMod val="75000"/>
                  </a:schemeClr>
                </a:solidFill>
              </a:rPr>
              <a:t>MVP design and Performance measurement</a:t>
            </a:r>
            <a:endParaRPr lang="en-US" sz="1100" dirty="0">
              <a:solidFill>
                <a:schemeClr val="accent2">
                  <a:lumMod val="75000"/>
                </a:schemeClr>
              </a:solidFill>
            </a:endParaRPr>
          </a:p>
        </p:txBody>
      </p:sp>
      <p:sp>
        <p:nvSpPr>
          <p:cNvPr id="140" name="Oval 139"/>
          <p:cNvSpPr/>
          <p:nvPr/>
        </p:nvSpPr>
        <p:spPr>
          <a:xfrm>
            <a:off x="9153469" y="5610519"/>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 name="Straight Connector 140"/>
          <p:cNvCxnSpPr/>
          <p:nvPr/>
        </p:nvCxnSpPr>
        <p:spPr>
          <a:xfrm>
            <a:off x="9153469" y="5833863"/>
            <a:ext cx="1870331" cy="20382"/>
          </a:xfrm>
          <a:prstGeom prst="line">
            <a:avLst/>
          </a:prstGeom>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9297469" y="5551714"/>
            <a:ext cx="1523174" cy="261610"/>
          </a:xfrm>
          <a:prstGeom prst="rect">
            <a:avLst/>
          </a:prstGeom>
          <a:noFill/>
        </p:spPr>
        <p:txBody>
          <a:bodyPr wrap="none" rtlCol="0">
            <a:spAutoFit/>
          </a:bodyPr>
          <a:lstStyle/>
          <a:p>
            <a:r>
              <a:rPr lang="en-US" sz="1100" dirty="0" smtClean="0">
                <a:solidFill>
                  <a:schemeClr val="accent2">
                    <a:lumMod val="75000"/>
                  </a:schemeClr>
                </a:solidFill>
              </a:rPr>
              <a:t>Post mortem validation</a:t>
            </a:r>
            <a:endParaRPr lang="en-US" sz="1100" dirty="0">
              <a:solidFill>
                <a:schemeClr val="accent2">
                  <a:lumMod val="75000"/>
                </a:schemeClr>
              </a:solidFill>
            </a:endParaRPr>
          </a:p>
        </p:txBody>
      </p:sp>
      <p:sp>
        <p:nvSpPr>
          <p:cNvPr id="146" name="Title 1"/>
          <p:cNvSpPr txBox="1">
            <a:spLocks/>
          </p:cNvSpPr>
          <p:nvPr/>
        </p:nvSpPr>
        <p:spPr>
          <a:xfrm>
            <a:off x="203200" y="286606"/>
            <a:ext cx="11771086" cy="1164824"/>
          </a:xfrm>
          <a:prstGeom prst="rect">
            <a:avLst/>
          </a:prstGeom>
        </p:spPr>
        <p:txBody>
          <a:bodyPr vert="horz" lIns="91440" tIns="45720" rIns="91440" bIns="45720" rtlCol="0" anchor="b">
            <a:normAutofit fontScale="92500"/>
          </a:bodyPr>
          <a:lstStyle>
            <a:lvl1pPr algn="l" defTabSz="914434"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500" b="1" dirty="0" smtClean="0">
                <a:solidFill>
                  <a:schemeClr val="accent2">
                    <a:lumMod val="50000"/>
                  </a:schemeClr>
                </a:solidFill>
              </a:rPr>
              <a:t>A plan consisting in 3 pillars is suggested</a:t>
            </a:r>
          </a:p>
          <a:p>
            <a:r>
              <a:rPr lang="en-US" sz="2000" dirty="0" smtClean="0">
                <a:solidFill>
                  <a:srgbClr val="4D4D4D"/>
                </a:solidFill>
              </a:rPr>
              <a:t>The first and most important pillar is the automatization of </a:t>
            </a:r>
            <a:r>
              <a:rPr lang="en-US" sz="2000" u="sng" dirty="0" smtClean="0">
                <a:solidFill>
                  <a:srgbClr val="4D4D4D"/>
                </a:solidFill>
              </a:rPr>
              <a:t>automatic suggestion of </a:t>
            </a:r>
            <a:r>
              <a:rPr lang="en-US" sz="2000" b="1" u="sng" dirty="0" smtClean="0">
                <a:solidFill>
                  <a:srgbClr val="4D4D4D"/>
                </a:solidFill>
              </a:rPr>
              <a:t>when to ask for a courier to reduce E2E time</a:t>
            </a:r>
            <a:r>
              <a:rPr lang="en-US" sz="2000" u="sng" dirty="0" smtClean="0">
                <a:solidFill>
                  <a:srgbClr val="4D4D4D"/>
                </a:solidFill>
              </a:rPr>
              <a:t> </a:t>
            </a:r>
            <a:r>
              <a:rPr lang="en-US" sz="2000" dirty="0" smtClean="0">
                <a:solidFill>
                  <a:srgbClr val="4D4D4D"/>
                </a:solidFill>
              </a:rPr>
              <a:t>in long term. This has a potential of reducing up to 6.4 minutes </a:t>
            </a:r>
            <a:r>
              <a:rPr lang="en-US" sz="2000" dirty="0" err="1" smtClean="0">
                <a:solidFill>
                  <a:srgbClr val="4D4D4D"/>
                </a:solidFill>
              </a:rPr>
              <a:t>avg</a:t>
            </a:r>
            <a:r>
              <a:rPr lang="en-US" sz="2000" dirty="0" smtClean="0">
                <a:solidFill>
                  <a:srgbClr val="4D4D4D"/>
                </a:solidFill>
              </a:rPr>
              <a:t> the E2E time. Next is the always provide excellent service</a:t>
            </a:r>
          </a:p>
        </p:txBody>
      </p:sp>
      <p:sp>
        <p:nvSpPr>
          <p:cNvPr id="147" name="Rectangle 146"/>
          <p:cNvSpPr/>
          <p:nvPr/>
        </p:nvSpPr>
        <p:spPr>
          <a:xfrm>
            <a:off x="30994" y="1928541"/>
            <a:ext cx="2369623" cy="276999"/>
          </a:xfrm>
          <a:prstGeom prst="rect">
            <a:avLst/>
          </a:prstGeom>
        </p:spPr>
        <p:txBody>
          <a:bodyPr wrap="none">
            <a:spAutoFit/>
          </a:bodyPr>
          <a:lstStyle/>
          <a:p>
            <a:r>
              <a:rPr lang="en-US" sz="1200" b="1" dirty="0" smtClean="0">
                <a:solidFill>
                  <a:srgbClr val="C00000"/>
                </a:solidFill>
              </a:rPr>
              <a:t>“Always provide excellent service”</a:t>
            </a:r>
            <a:endParaRPr lang="en-US" sz="1200" b="1" dirty="0" smtClean="0">
              <a:solidFill>
                <a:srgbClr val="C00000"/>
              </a:solidFill>
            </a:endParaRPr>
          </a:p>
        </p:txBody>
      </p:sp>
      <p:cxnSp>
        <p:nvCxnSpPr>
          <p:cNvPr id="149" name="Straight Arrow Connector 148"/>
          <p:cNvCxnSpPr/>
          <p:nvPr/>
        </p:nvCxnSpPr>
        <p:spPr>
          <a:xfrm>
            <a:off x="933963" y="2247103"/>
            <a:ext cx="317500" cy="265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933963" y="3623393"/>
            <a:ext cx="317500" cy="265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933963" y="4867008"/>
            <a:ext cx="317500" cy="265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35736" y="4590009"/>
            <a:ext cx="1931106" cy="276999"/>
          </a:xfrm>
          <a:prstGeom prst="rect">
            <a:avLst/>
          </a:prstGeom>
        </p:spPr>
        <p:txBody>
          <a:bodyPr wrap="none">
            <a:spAutoFit/>
          </a:bodyPr>
          <a:lstStyle/>
          <a:p>
            <a:r>
              <a:rPr lang="en-US" sz="1200" b="1" dirty="0" smtClean="0">
                <a:solidFill>
                  <a:srgbClr val="C00000"/>
                </a:solidFill>
              </a:rPr>
              <a:t>“Reduce time in long term”</a:t>
            </a:r>
            <a:endParaRPr lang="en-US" sz="1200" b="1" dirty="0" smtClean="0">
              <a:solidFill>
                <a:srgbClr val="C00000"/>
              </a:solidFill>
            </a:endParaRPr>
          </a:p>
        </p:txBody>
      </p:sp>
      <p:sp>
        <p:nvSpPr>
          <p:cNvPr id="154" name="Rectangle 153"/>
          <p:cNvSpPr/>
          <p:nvPr/>
        </p:nvSpPr>
        <p:spPr>
          <a:xfrm>
            <a:off x="35736" y="3346394"/>
            <a:ext cx="953851" cy="276999"/>
          </a:xfrm>
          <a:prstGeom prst="rect">
            <a:avLst/>
          </a:prstGeom>
        </p:spPr>
        <p:txBody>
          <a:bodyPr wrap="none">
            <a:spAutoFit/>
          </a:bodyPr>
          <a:lstStyle/>
          <a:p>
            <a:r>
              <a:rPr lang="en-US" sz="1200" b="1" dirty="0" smtClean="0">
                <a:solidFill>
                  <a:srgbClr val="C00000"/>
                </a:solidFill>
              </a:rPr>
              <a:t>“Quick hits”</a:t>
            </a:r>
            <a:endParaRPr lang="en-US" sz="1200" b="1" dirty="0" smtClean="0">
              <a:solidFill>
                <a:srgbClr val="C00000"/>
              </a:solidFill>
            </a:endParaRPr>
          </a:p>
        </p:txBody>
      </p:sp>
      <p:sp>
        <p:nvSpPr>
          <p:cNvPr id="155" name="TextBox 154"/>
          <p:cNvSpPr txBox="1"/>
          <p:nvPr/>
        </p:nvSpPr>
        <p:spPr>
          <a:xfrm>
            <a:off x="8803446" y="3712484"/>
            <a:ext cx="2746906" cy="646331"/>
          </a:xfrm>
          <a:prstGeom prst="rect">
            <a:avLst/>
          </a:prstGeom>
          <a:noFill/>
        </p:spPr>
        <p:txBody>
          <a:bodyPr wrap="none" rtlCol="0">
            <a:spAutoFit/>
          </a:bodyPr>
          <a:lstStyle/>
          <a:p>
            <a:r>
              <a:rPr lang="en-US" dirty="0" smtClean="0">
                <a:solidFill>
                  <a:schemeClr val="tx2"/>
                </a:solidFill>
              </a:rPr>
              <a:t>Incentives can be provided </a:t>
            </a:r>
          </a:p>
          <a:p>
            <a:r>
              <a:rPr lang="en-US" dirty="0">
                <a:solidFill>
                  <a:schemeClr val="tx2"/>
                </a:solidFill>
              </a:rPr>
              <a:t>f</a:t>
            </a:r>
            <a:r>
              <a:rPr lang="en-US" dirty="0" smtClean="0">
                <a:solidFill>
                  <a:schemeClr val="tx2"/>
                </a:solidFill>
              </a:rPr>
              <a:t>or quick hits</a:t>
            </a:r>
            <a:endParaRPr lang="en-US" dirty="0">
              <a:solidFill>
                <a:schemeClr val="tx2"/>
              </a:solidFill>
            </a:endParaRPr>
          </a:p>
        </p:txBody>
      </p:sp>
      <p:cxnSp>
        <p:nvCxnSpPr>
          <p:cNvPr id="156" name="Straight Arrow Connector 155"/>
          <p:cNvCxnSpPr/>
          <p:nvPr/>
        </p:nvCxnSpPr>
        <p:spPr>
          <a:xfrm flipH="1" flipV="1">
            <a:off x="8685845" y="4360819"/>
            <a:ext cx="935247" cy="15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636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2">
                    <a:lumMod val="75000"/>
                  </a:schemeClr>
                </a:solidFill>
              </a:rPr>
              <a:t>Uber availability improvement</a:t>
            </a:r>
            <a:endParaRPr lang="en-US" sz="4000" dirty="0">
              <a:solidFill>
                <a:schemeClr val="accent2">
                  <a:lumMod val="75000"/>
                </a:schemeClr>
              </a:solidFill>
            </a:endParaRPr>
          </a:p>
        </p:txBody>
      </p:sp>
      <p:sp>
        <p:nvSpPr>
          <p:cNvPr id="3" name="Text Placeholder 2"/>
          <p:cNvSpPr>
            <a:spLocks noGrp="1"/>
          </p:cNvSpPr>
          <p:nvPr>
            <p:ph type="body" idx="1"/>
          </p:nvPr>
        </p:nvSpPr>
        <p:spPr/>
        <p:txBody>
          <a:bodyPr/>
          <a:lstStyle/>
          <a:p>
            <a:r>
              <a:rPr lang="en-US" dirty="0" smtClean="0"/>
              <a:t>Detecting service gaps for couriers</a:t>
            </a:r>
            <a:endParaRPr lang="en-US" dirty="0"/>
          </a:p>
        </p:txBody>
      </p:sp>
    </p:spTree>
    <p:extLst>
      <p:ext uri="{BB962C8B-B14F-4D97-AF65-F5344CB8AC3E}">
        <p14:creationId xmlns:p14="http://schemas.microsoft.com/office/powerpoint/2010/main" val="130847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47078"/>
          <a:stretch/>
        </p:blipFill>
        <p:spPr>
          <a:xfrm>
            <a:off x="1948510" y="2254326"/>
            <a:ext cx="4204524" cy="3115176"/>
          </a:xfrm>
          <a:prstGeom prst="rect">
            <a:avLst/>
          </a:prstGeom>
        </p:spPr>
      </p:pic>
      <p:sp>
        <p:nvSpPr>
          <p:cNvPr id="5" name="Title 1"/>
          <p:cNvSpPr txBox="1">
            <a:spLocks/>
          </p:cNvSpPr>
          <p:nvPr/>
        </p:nvSpPr>
        <p:spPr>
          <a:xfrm>
            <a:off x="203200" y="286606"/>
            <a:ext cx="11771086" cy="1164824"/>
          </a:xfrm>
          <a:prstGeom prst="rect">
            <a:avLst/>
          </a:prstGeom>
        </p:spPr>
        <p:txBody>
          <a:bodyPr vert="horz" lIns="91440" tIns="45720" rIns="91440" bIns="45720" rtlCol="0" anchor="b">
            <a:normAutofit/>
          </a:bodyPr>
          <a:lstStyle>
            <a:lvl1pPr algn="l" defTabSz="914434"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500" b="1" dirty="0" smtClean="0">
                <a:solidFill>
                  <a:schemeClr val="accent2">
                    <a:lumMod val="50000"/>
                  </a:schemeClr>
                </a:solidFill>
              </a:rPr>
              <a:t>Peak hours exhibits a larger amount of incomplete orders</a:t>
            </a:r>
          </a:p>
          <a:p>
            <a:r>
              <a:rPr lang="en-US" sz="2000" dirty="0" smtClean="0">
                <a:solidFill>
                  <a:srgbClr val="4D4D4D"/>
                </a:solidFill>
              </a:rPr>
              <a:t>In average for peak hours 20% of orders are nor provided. This represents 1400/1905 (73%) of total orders not provided in 60% of the total time. </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51688"/>
          <a:stretch/>
        </p:blipFill>
        <p:spPr>
          <a:xfrm>
            <a:off x="6248400" y="2413000"/>
            <a:ext cx="4204525" cy="2843821"/>
          </a:xfrm>
          <a:prstGeom prst="rect">
            <a:avLst/>
          </a:prstGeom>
        </p:spPr>
      </p:pic>
      <p:cxnSp>
        <p:nvCxnSpPr>
          <p:cNvPr id="10" name="Straight Arrow Connector 9"/>
          <p:cNvCxnSpPr/>
          <p:nvPr/>
        </p:nvCxnSpPr>
        <p:spPr>
          <a:xfrm flipH="1">
            <a:off x="9029700" y="2254326"/>
            <a:ext cx="660400" cy="336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588500" y="1931161"/>
            <a:ext cx="2266967" cy="323165"/>
          </a:xfrm>
          <a:prstGeom prst="rect">
            <a:avLst/>
          </a:prstGeom>
          <a:noFill/>
        </p:spPr>
        <p:txBody>
          <a:bodyPr wrap="none" rtlCol="0">
            <a:spAutoFit/>
          </a:bodyPr>
          <a:lstStyle/>
          <a:p>
            <a:r>
              <a:rPr lang="en-US" sz="1500" dirty="0" smtClean="0">
                <a:solidFill>
                  <a:schemeClr val="tx2"/>
                </a:solidFill>
              </a:rPr>
              <a:t>Focus efforts on peak hour</a:t>
            </a:r>
            <a:endParaRPr lang="en-US" sz="1500" dirty="0">
              <a:solidFill>
                <a:schemeClr val="tx2"/>
              </a:solidFill>
            </a:endParaRPr>
          </a:p>
        </p:txBody>
      </p:sp>
      <p:sp>
        <p:nvSpPr>
          <p:cNvPr id="12" name="TextBox 11"/>
          <p:cNvSpPr txBox="1"/>
          <p:nvPr/>
        </p:nvSpPr>
        <p:spPr>
          <a:xfrm>
            <a:off x="5273246" y="5456662"/>
            <a:ext cx="6918754" cy="923330"/>
          </a:xfrm>
          <a:prstGeom prst="rect">
            <a:avLst/>
          </a:prstGeom>
          <a:noFill/>
        </p:spPr>
        <p:txBody>
          <a:bodyPr wrap="none" rtlCol="0">
            <a:spAutoFit/>
          </a:bodyPr>
          <a:lstStyle/>
          <a:p>
            <a:r>
              <a:rPr lang="en-US" dirty="0" smtClean="0">
                <a:solidFill>
                  <a:schemeClr val="tx2"/>
                </a:solidFill>
              </a:rPr>
              <a:t>If reduced peak incomplete orders to levels of non-peak hours, the total</a:t>
            </a:r>
          </a:p>
          <a:p>
            <a:r>
              <a:rPr lang="en-US" dirty="0">
                <a:solidFill>
                  <a:schemeClr val="tx2"/>
                </a:solidFill>
              </a:rPr>
              <a:t>i</a:t>
            </a:r>
            <a:r>
              <a:rPr lang="en-US" dirty="0" smtClean="0">
                <a:solidFill>
                  <a:schemeClr val="tx2"/>
                </a:solidFill>
              </a:rPr>
              <a:t>ncomplete orders would be reduced up to 6 percent points </a:t>
            </a:r>
          </a:p>
          <a:p>
            <a:r>
              <a:rPr lang="en-US" dirty="0" smtClean="0">
                <a:solidFill>
                  <a:schemeClr val="tx2"/>
                </a:solidFill>
              </a:rPr>
              <a:t>(700 complete orders per week, 6% more of orders per </a:t>
            </a:r>
            <a:r>
              <a:rPr lang="en-US" dirty="0" err="1" smtClean="0">
                <a:solidFill>
                  <a:schemeClr val="tx2"/>
                </a:solidFill>
              </a:rPr>
              <a:t>wek</a:t>
            </a:r>
            <a:r>
              <a:rPr lang="en-US" dirty="0" smtClean="0">
                <a:solidFill>
                  <a:schemeClr val="tx2"/>
                </a:solidFill>
              </a:rPr>
              <a:t>)</a:t>
            </a:r>
            <a:endParaRPr lang="en-US" dirty="0">
              <a:solidFill>
                <a:schemeClr val="tx2"/>
              </a:solidFill>
            </a:endParaRPr>
          </a:p>
        </p:txBody>
      </p:sp>
    </p:spTree>
    <p:extLst>
      <p:ext uri="{BB962C8B-B14F-4D97-AF65-F5344CB8AC3E}">
        <p14:creationId xmlns:p14="http://schemas.microsoft.com/office/powerpoint/2010/main" val="162265007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LjIAUbRXi0qa8o1UUYEn9Q"/>
</p:tagLst>
</file>

<file path=ppt/theme/theme1.xml><?xml version="1.0" encoding="utf-8"?>
<a:theme xmlns:a="http://schemas.openxmlformats.org/drawingml/2006/main" name="Retrospect">
  <a:themeElements>
    <a:clrScheme name="Custom 8">
      <a:dk1>
        <a:srgbClr val="FFFFFF"/>
      </a:dk1>
      <a:lt1>
        <a:srgbClr val="FFFFFF"/>
      </a:lt1>
      <a:dk2>
        <a:srgbClr val="FEFFFF"/>
      </a:dk2>
      <a:lt2>
        <a:srgbClr val="363544"/>
      </a:lt2>
      <a:accent1>
        <a:srgbClr val="2AB9D4"/>
      </a:accent1>
      <a:accent2>
        <a:srgbClr val="363544"/>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187</TotalTime>
  <Words>1022</Words>
  <Application>Microsoft Macintosh PowerPoint</Application>
  <PresentationFormat>Widescreen</PresentationFormat>
  <Paragraphs>149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Calibri Light</vt:lpstr>
      <vt:lpstr>Mangal</vt:lpstr>
      <vt:lpstr>Roboto</vt:lpstr>
      <vt:lpstr>Segoe UI</vt:lpstr>
      <vt:lpstr>Arial</vt:lpstr>
      <vt:lpstr>Retrospect</vt:lpstr>
      <vt:lpstr>Operations Manager | Uber Eats Exercise </vt:lpstr>
      <vt:lpstr>Getting to the goal of 35 minutes per order</vt:lpstr>
      <vt:lpstr>Total E2E time can be decomposed in 4 consecutive steps From eater request to eater receive order, it is possible to detect 4 consecutive steps. A wide dispersion it is found on two steps that can be managed by Uber Eats team. Currently the average E2E time is 40.7 minutes.</vt:lpstr>
      <vt:lpstr>The wider dispersion (2) can be divided in 4 further steps  In an optimal scenario, the only extra time after the restaurant accepting the order should be the preparation time (on average 14.7 min), but 21.1 minutes are spend on the restaurant. As a consequence, 6.4 min on average can be saved.</vt:lpstr>
      <vt:lpstr>PowerPoint Presentation</vt:lpstr>
      <vt:lpstr>PowerPoint Presentation</vt:lpstr>
      <vt:lpstr>PowerPoint Presentation</vt:lpstr>
      <vt:lpstr>Uber availability improvement</vt:lpstr>
      <vt:lpstr>PowerPoint Presentation</vt:lpstr>
      <vt:lpstr>PowerPoint Presentation</vt:lpstr>
      <vt:lpstr>Revisiting fee strategy</vt:lpstr>
      <vt:lpstr>PowerPoint Presentation</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GARCIA GONZALEZ Salvador</dc:creator>
  <cp:lastModifiedBy>GARCIA GONZALEZ Salvador</cp:lastModifiedBy>
  <cp:revision>112</cp:revision>
  <dcterms:created xsi:type="dcterms:W3CDTF">2019-09-10T01:31:53Z</dcterms:created>
  <dcterms:modified xsi:type="dcterms:W3CDTF">2019-09-10T04:39:07Z</dcterms:modified>
</cp:coreProperties>
</file>