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58" r:id="rId3"/>
    <p:sldId id="259" r:id="rId4"/>
    <p:sldId id="263" r:id="rId5"/>
    <p:sldId id="261" r:id="rId6"/>
    <p:sldId id="260" r:id="rId7"/>
    <p:sldId id="262" r:id="rId8"/>
    <p:sldId id="276" r:id="rId9"/>
    <p:sldId id="266" r:id="rId10"/>
    <p:sldId id="267" r:id="rId11"/>
    <p:sldId id="274" r:id="rId12"/>
    <p:sldId id="275" r:id="rId13"/>
    <p:sldId id="277" r:id="rId14"/>
    <p:sldId id="278" r:id="rId15"/>
    <p:sldId id="265" r:id="rId16"/>
    <p:sldId id="268" r:id="rId17"/>
    <p:sldId id="26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2"/>
    <p:restoredTop sz="92720"/>
  </p:normalViewPr>
  <p:slideViewPr>
    <p:cSldViewPr snapToGrid="0" snapToObjects="1">
      <p:cViewPr varScale="1">
        <p:scale>
          <a:sx n="85" d="100"/>
          <a:sy n="85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3BFA-A6BE-2144-8187-77F6ED4E0A52}" type="datetimeFigureOut">
              <a:rPr lang="es-MX" smtClean="0"/>
              <a:t>12/10/20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6C313-6E3A-684C-99D9-BE98261EA9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37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6C313-6E3A-684C-99D9-BE98261EA94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00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6C313-6E3A-684C-99D9-BE98261EA94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53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6C313-6E3A-684C-99D9-BE98261EA94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28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31A9C-F831-C141-B65E-9ADAB4595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FECD8-20EE-CD4A-AF8E-B73E0D5B8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5E13EA-8952-5A46-A513-611B7894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B7AA-36BA-3544-92CD-004A59017325}" type="datetime1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15119-4788-1C44-B64E-BDA898A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04EDB-4D13-5F44-A451-8E3C2758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62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3F9E0-7BCC-2C4C-8056-B2FCCA4C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D85B9D-CEBA-3248-B086-CE2639E74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F7B85-C2D6-3E4C-A009-39A24144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576-E3E7-A04F-88A6-6CD9CFBE5881}" type="datetime1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55B40-A87D-2249-8C08-0BC19364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89E84-A5AB-6241-B27B-7C486A42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95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DD42A4-B545-6D47-A7C9-166D1FC90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41D7A5-ABA0-0645-A528-4EEB2FAB8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E6616-F35D-E749-91F4-CBE8724A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3014-4A8C-D242-B8A5-D75E66439B36}" type="datetime1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72696-7D38-2549-8AF2-8E7F1B23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37563-732F-BB45-B716-F26F233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66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6B145-4F86-E34C-A289-103956F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1502A-8D54-F748-B185-958B51C3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19352-1DAD-F144-B932-E4BA633B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F520-2C1F-1246-9A46-0D178669F39A}" type="datetime1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6A6F2C-54EA-B84C-A315-E66C9302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79523-0A42-2D45-8617-492049FD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7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74AF-B937-0B43-B918-12313988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9D6195-B670-8544-84CA-CD2C73C1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59D43-071D-8F4C-86D0-1B87F8A4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BC8E-4B16-D64F-AAC4-98F0DBC3830F}" type="datetime1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48A84-2BBC-9C4A-9877-E278767A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4F8EA-A63A-D245-A966-85310C30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3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566C1-59EC-4943-A0FA-FA2A5ADA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FFE47-87A9-6B44-8F24-46FB8F0DF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2F13C8-3803-4F49-B6FA-BE810B520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D4B458-3597-5346-AE35-01E66C74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59F5-C32D-404C-90D4-A868DF49BB80}" type="datetime1">
              <a:rPr lang="es-MX" smtClean="0"/>
              <a:t>12/10/20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E98863-89A0-E54C-9717-0A54D6BD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BE08DF-2B0A-4742-B296-0203A5D0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6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C12E1-0D67-7548-B95C-79F0340E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FBCE68-41CF-AD47-BC27-983E4C4E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9D55A-6C2B-EA4C-8D70-C01EE548C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D89BB3-BB3F-C840-8125-3673D56A9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DCAE1D-5073-544B-A6F8-1CCB5D86D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EC3089-2815-8643-A192-57175B4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78E-7178-E64A-A9C3-21780C9174A5}" type="datetime1">
              <a:rPr lang="es-MX" smtClean="0"/>
              <a:t>12/10/20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21E294-0FAB-8249-9A37-6FAF1F75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343CBF-B185-7A41-868A-C35B91B9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30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F02E1-E99A-EB47-BC04-BFE2F8A4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79D0B3-8080-E949-8CA3-FFB130D5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BFF3-B27B-C244-AA31-372B8E3E906F}" type="datetime1">
              <a:rPr lang="es-MX" smtClean="0"/>
              <a:t>12/10/20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5D83A-70D1-544C-8A30-46F91B8B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B076DD-DA8E-114B-A0C0-B324674E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15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CA132A-D348-BE4A-A201-22A02906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5524-28D5-1846-B922-93B2A81C90EE}" type="datetime1">
              <a:rPr lang="es-MX" smtClean="0"/>
              <a:t>12/10/20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BE3A4D-1C0C-844C-B680-C65F22F7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ED78B6-0843-1242-BDC2-D0B5CB8F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33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A5AE-7FD4-A24A-840E-B8C0C02A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C6239-3ACD-3D49-AF9C-2FD675A7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25D6BF-9388-3C4A-B938-A223142E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B0BD5E-2FD5-474D-84DD-6DE327FA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39F7-BA52-794D-ACD3-720D08AECED8}" type="datetime1">
              <a:rPr lang="es-MX" smtClean="0"/>
              <a:t>12/10/20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11866-B9B7-9943-A8D6-5B7B7020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E68726-E125-9047-933F-22EC035E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03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66F95-2DB4-704D-ACA5-856747F7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0EC764-F298-254F-851C-6C05544E9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633366-3FB1-D542-A755-840075582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563CCC-26BB-CA44-9C43-2B8CBF9E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14FE-C892-4144-BE2B-A1CDD8E18D45}" type="datetime1">
              <a:rPr lang="es-MX" smtClean="0"/>
              <a:t>12/10/20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F0F1A3-8EB8-024F-853A-6EA36D4C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78052E-DCAB-1D46-B806-8873D8D6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09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7BB6F9-453C-3549-8764-279743CB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C2B63-0DB7-EC40-914D-CB5D5496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1140D-BCEC-274B-BB6B-35439EA9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FDAB-6733-0F4C-BF19-95146259B4F5}" type="datetime1">
              <a:rPr lang="es-MX" smtClean="0"/>
              <a:t>12/10/20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DD268-D685-9C46-AF62-07F275873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5A991-3735-D944-9F5E-71952788A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BA6A-295C-7C4E-9661-C3E28C28C3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hadoop-mapreduce-tutoria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D3ACB6E-2422-0F49-AA4C-C754B21D543F}"/>
              </a:ext>
            </a:extLst>
          </p:cNvPr>
          <p:cNvSpPr txBox="1"/>
          <p:nvPr/>
        </p:nvSpPr>
        <p:spPr>
          <a:xfrm>
            <a:off x="1343930" y="2919414"/>
            <a:ext cx="47520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¿Qué es Hadoop?</a:t>
            </a:r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Arquitectura Hadoop &amp; Hadoop Zoo</a:t>
            </a:r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Arquitectura MapReduce</a:t>
            </a:r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Ejemplo de HDFS</a:t>
            </a:r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Ejemplo de MapReduce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7094D3F-DA0E-9D4B-8F2D-BAECC9E7E7F3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Estructura de la clase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41302E-308E-C844-8F0A-46058E4D2597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40A178DE-AAC1-DF4A-B58E-DCCAA976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A7D0EAE-CFC6-8A4B-826A-7FE0F82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3A87409-99F0-554F-8CFC-5277C28E7761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416562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DB100C-17B9-CF40-A868-35E3E047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258" y="1891131"/>
            <a:ext cx="2057798" cy="927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3404B1-6735-B14F-B0F5-11AD1D7E2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3" y="1925169"/>
            <a:ext cx="1663700" cy="1206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6920C0-F9C9-8B47-9881-55A664450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88" y="3451228"/>
            <a:ext cx="1308100" cy="1549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C7DBC8-57B1-9640-98EF-748E8E6D9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857" y="3494275"/>
            <a:ext cx="1498600" cy="13462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DB3A4E2-32B2-B746-B01E-294FD0761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670" y="5451446"/>
            <a:ext cx="1930400" cy="1041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D1EBC85-DB3B-4348-9F90-BD77079BCB50}"/>
              </a:ext>
            </a:extLst>
          </p:cNvPr>
          <p:cNvSpPr txBox="1"/>
          <p:nvPr/>
        </p:nvSpPr>
        <p:spPr>
          <a:xfrm>
            <a:off x="8132643" y="1937160"/>
            <a:ext cx="4105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SQL to Hadoop: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Permite importar desde una tabla o bases enteras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Importa SQL directamente a Hive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0015DE-57CC-184B-894D-809FFCD2CB15}"/>
              </a:ext>
            </a:extLst>
          </p:cNvPr>
          <p:cNvSpPr txBox="1"/>
          <p:nvPr/>
        </p:nvSpPr>
        <p:spPr>
          <a:xfrm>
            <a:off x="1768256" y="1880528"/>
            <a:ext cx="4105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Adquiministración de bases de datos de forma columnar: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Basado en Google Big Table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Permite almacenar grandes cantidades de datos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No DBMS relacional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285B3F-97CB-BC4F-A71F-8E847910778F}"/>
              </a:ext>
            </a:extLst>
          </p:cNvPr>
          <p:cNvSpPr txBox="1"/>
          <p:nvPr/>
        </p:nvSpPr>
        <p:spPr>
          <a:xfrm>
            <a:off x="1773426" y="3808921"/>
            <a:ext cx="35990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Permite programación a alto nivel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Permite programar flujos de datos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Creado en Yahoo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Permite crear UDFs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6D24957-5481-A34A-B068-3164437099D9}"/>
              </a:ext>
            </a:extLst>
          </p:cNvPr>
          <p:cNvSpPr txBox="1"/>
          <p:nvPr/>
        </p:nvSpPr>
        <p:spPr>
          <a:xfrm>
            <a:off x="8141148" y="3494275"/>
            <a:ext cx="413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Consultas tipo SQL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Data Warehouse de Hadoop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Permite manejar datos que viven en un almacenamiento distribuido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Open source escrito en Java</a:t>
            </a:r>
          </a:p>
          <a:p>
            <a:endParaRPr lang="es-MX" sz="1600" dirty="0">
              <a:latin typeface="Avenir Book" panose="02000503020000020003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4B9986-09A5-D24A-B09C-C8625371F140}"/>
              </a:ext>
            </a:extLst>
          </p:cNvPr>
          <p:cNvSpPr txBox="1"/>
          <p:nvPr/>
        </p:nvSpPr>
        <p:spPr>
          <a:xfrm>
            <a:off x="5204534" y="5381927"/>
            <a:ext cx="413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Un servicio para coordinación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Para sistemas distribuidos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Permite coordinar cluster de manera rápida y escalable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Usa un namespace jerárquico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EF6CF48-EDF8-DA49-AA47-FD4F18404054}"/>
              </a:ext>
            </a:extLst>
          </p:cNvPr>
          <p:cNvCxnSpPr/>
          <p:nvPr/>
        </p:nvCxnSpPr>
        <p:spPr>
          <a:xfrm>
            <a:off x="5830862" y="1891131"/>
            <a:ext cx="0" cy="29599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F4C42D2-9FDC-624D-BA54-2E79F2E2B3AB}"/>
              </a:ext>
            </a:extLst>
          </p:cNvPr>
          <p:cNvCxnSpPr/>
          <p:nvPr/>
        </p:nvCxnSpPr>
        <p:spPr>
          <a:xfrm>
            <a:off x="147085" y="1925169"/>
            <a:ext cx="0" cy="29599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53E309D-F8E3-1440-9E31-1838403F1200}"/>
              </a:ext>
            </a:extLst>
          </p:cNvPr>
          <p:cNvCxnSpPr/>
          <p:nvPr/>
        </p:nvCxnSpPr>
        <p:spPr>
          <a:xfrm>
            <a:off x="11966096" y="1914102"/>
            <a:ext cx="0" cy="29599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07C07AFB-BFA5-DC41-ADA0-A596762B958B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Arquitectura – Hadoop Zoo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DE600EE-9012-A349-B1D6-4FC8914ECD50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3D3CE5D4-7454-294E-85C5-CD76C2AC5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980A4-C893-F74B-A38F-7BDED31E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10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42F94E-D1A7-8E40-B6C3-F06AD8F9F285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156745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E8AF4-061F-E841-B1D0-DEC2CF73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Es un marco para escribir aplicaciones que permiten procesar gran cantidad de datos de manera distribuida (de manera independiente)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Está basado en Java y contiene dos tareas principales: Map y Reduce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El Map toma los datos y los convierte en otro conjunto de datos que están en tuples (llave/valor).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El Reducer toma la salida de mapper como entrada y combina las tuples en un conjunto más pequeño de tuplas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En general 3 stages: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</a:rPr>
              <a:t>Mapper Stage: Procesa los datos de entrada (almacenados en HDFS) se envia linea por linea. En mapper procesa los datos y crea fragmentos agrupados por llave valor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</a:rPr>
              <a:t>Shuffle Stage: 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</a:rPr>
              <a:t>Reducer Stage: Procesa los datos que llegan del mapper, se agrupan los datos en un conjunto más pequeño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Hadoop MapReduce envía el mapper y reducer a los servidores correspondientes del cluster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Se busca reducir el trafico de red, por lo que la mayor parte del procesamiento es localmente en cada nodo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9D3F61C-A1D6-2247-B718-7F41EEF5CBB4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MapReduce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A06217-2C68-AB4F-A5FC-8A39808980FF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87EBA168-8236-F143-8062-659D7D03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2EE653-ED1D-6440-B514-327D5C0B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11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73BD8F6-F0C7-B54F-91E0-1DB958A6FB14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46537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1AF26-9241-C048-BB51-F1695996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Mapper: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</a:rPr>
              <a:t>Entrada &lt;k1, v1&gt;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</a:rPr>
              <a:t>Salida &lt;k2, v2&gt;</a:t>
            </a:r>
          </a:p>
          <a:p>
            <a:endParaRPr lang="es-MX" sz="1600" dirty="0">
              <a:latin typeface="Avenir Book" panose="02000503020000020003" pitchFamily="2" charset="0"/>
            </a:endParaRPr>
          </a:p>
          <a:p>
            <a:r>
              <a:rPr lang="es-MX" sz="1600" dirty="0">
                <a:latin typeface="Avenir Book" panose="02000503020000020003" pitchFamily="2" charset="0"/>
              </a:rPr>
              <a:t>Reducer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</a:rPr>
              <a:t>Entrada &lt;k2, lista(v2)&gt;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</a:rPr>
              <a:t>Salida &lt;k3, v3&gt;</a:t>
            </a:r>
          </a:p>
          <a:p>
            <a:pPr lvl="1"/>
            <a:endParaRPr lang="es-MX" sz="1600" dirty="0">
              <a:latin typeface="Avenir Book" panose="02000503020000020003" pitchFamily="2" charset="0"/>
            </a:endParaRPr>
          </a:p>
          <a:p>
            <a:pPr lvl="1"/>
            <a:endParaRPr lang="es-MX" sz="1600" dirty="0">
              <a:latin typeface="Avenir Book" panose="02000503020000020003" pitchFamily="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BD41B5-1E86-DD42-B3B8-9F4DDACD55E7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MapReduce – Entradas y Salidas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CFEEF6-5DFF-634D-A42F-38EF83912708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50A7A9D-42E0-4D48-A753-EDEF3868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3F178-8F8F-0745-AE0D-A59465BA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12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B75586-5596-D54F-A356-6D16656806A6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257472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F38F9C7-AE15-4D41-936D-0F5451651B19}"/>
              </a:ext>
            </a:extLst>
          </p:cNvPr>
          <p:cNvSpPr txBox="1"/>
          <p:nvPr/>
        </p:nvSpPr>
        <p:spPr>
          <a:xfrm>
            <a:off x="431312" y="1899949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Input mapper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BFDCE3-BEF2-4B4D-A270-F4610F5B6F9D}"/>
              </a:ext>
            </a:extLst>
          </p:cNvPr>
          <p:cNvSpPr txBox="1"/>
          <p:nvPr/>
        </p:nvSpPr>
        <p:spPr>
          <a:xfrm>
            <a:off x="431311" y="3817392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Input mapper 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B4D2C95-63D7-494D-AC9B-85FCC5735A4E}"/>
              </a:ext>
            </a:extLst>
          </p:cNvPr>
          <p:cNvSpPr/>
          <p:nvPr/>
        </p:nvSpPr>
        <p:spPr>
          <a:xfrm>
            <a:off x="431312" y="2183435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01-11-2012 Maria 11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01-11-2012 Pablo 9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01-11-2012 Angel 3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23-11-2012 Pablo 22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23-11-2012 Maria 15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15-12-2012 Pablo 32</a:t>
            </a:r>
            <a:endParaRPr lang="es-MX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03E5291-858E-374A-8590-254C3A7CFA32}"/>
              </a:ext>
            </a:extLst>
          </p:cNvPr>
          <p:cNvSpPr/>
          <p:nvPr/>
        </p:nvSpPr>
        <p:spPr>
          <a:xfrm>
            <a:off x="431312" y="4114310"/>
            <a:ext cx="304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15-12-2012 Maria 47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15-12-2012 Angel 13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01-01-2013 Pablo 2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01-01-2013 Maria 3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01-01-2013 Angel 32</a:t>
            </a:r>
            <a:endParaRPr lang="es-MX" sz="1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DA8CBF-2E29-6B4E-BDA1-2B118AABD94E}"/>
              </a:ext>
            </a:extLst>
          </p:cNvPr>
          <p:cNvSpPr/>
          <p:nvPr/>
        </p:nvSpPr>
        <p:spPr>
          <a:xfrm>
            <a:off x="2806798" y="2460433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(Maria, 26)</a:t>
            </a:r>
            <a:b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Pablo, 63)</a:t>
            </a:r>
            <a:b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Angel 3)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53B4D93-EB24-AE4C-9E2C-C75FA1CC279C}"/>
              </a:ext>
            </a:extLst>
          </p:cNvPr>
          <p:cNvSpPr/>
          <p:nvPr/>
        </p:nvSpPr>
        <p:spPr>
          <a:xfrm>
            <a:off x="2806798" y="4246120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(Maria, 50)</a:t>
            </a:r>
            <a:b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Pablo, 2)</a:t>
            </a:r>
            <a:b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Angel 45)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72C5AE-9205-8343-8F55-461CFEBC13B7}"/>
              </a:ext>
            </a:extLst>
          </p:cNvPr>
          <p:cNvSpPr txBox="1"/>
          <p:nvPr/>
        </p:nvSpPr>
        <p:spPr>
          <a:xfrm>
            <a:off x="2856213" y="1898668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Output mapper1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D97528-BB05-A541-93A6-2E17EE75D327}"/>
              </a:ext>
            </a:extLst>
          </p:cNvPr>
          <p:cNvSpPr txBox="1"/>
          <p:nvPr/>
        </p:nvSpPr>
        <p:spPr>
          <a:xfrm>
            <a:off x="2806798" y="3817392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Output mapper2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2BF3B5-E3FC-B54F-85C8-83F3E1E5F7AB}"/>
              </a:ext>
            </a:extLst>
          </p:cNvPr>
          <p:cNvSpPr txBox="1"/>
          <p:nvPr/>
        </p:nvSpPr>
        <p:spPr>
          <a:xfrm>
            <a:off x="5090872" y="1779028"/>
            <a:ext cx="126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>
                <a:latin typeface="Avenir Book" panose="02000503020000020003" pitchFamily="2" charset="0"/>
              </a:rPr>
              <a:t>Shuffle, </a:t>
            </a:r>
          </a:p>
          <a:p>
            <a:pPr algn="ctr"/>
            <a:r>
              <a:rPr lang="es-MX" sz="1200" b="1" dirty="0">
                <a:latin typeface="Avenir Book" panose="02000503020000020003" pitchFamily="2" charset="0"/>
              </a:rPr>
              <a:t>Sort and Merge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8F8A1F-4B2F-894A-9F2F-F9CB38D6A8A0}"/>
              </a:ext>
            </a:extLst>
          </p:cNvPr>
          <p:cNvSpPr txBox="1"/>
          <p:nvPr/>
        </p:nvSpPr>
        <p:spPr>
          <a:xfrm>
            <a:off x="7406640" y="1898668"/>
            <a:ext cx="1235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Input reducer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0479BD-FDA4-0C40-989E-BFF48FC8624E}"/>
              </a:ext>
            </a:extLst>
          </p:cNvPr>
          <p:cNvSpPr txBox="1"/>
          <p:nvPr/>
        </p:nvSpPr>
        <p:spPr>
          <a:xfrm>
            <a:off x="7460522" y="3790798"/>
            <a:ext cx="1235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Input reducer 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B08ECF9-5CCA-114D-BD3D-E6E9B5B0B3C3}"/>
              </a:ext>
            </a:extLst>
          </p:cNvPr>
          <p:cNvSpPr/>
          <p:nvPr/>
        </p:nvSpPr>
        <p:spPr>
          <a:xfrm>
            <a:off x="7378602" y="2269152"/>
            <a:ext cx="200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(Angel, 3)</a:t>
            </a:r>
            <a:br>
              <a:rPr lang="es-MX" sz="1200" dirty="0"/>
            </a:br>
            <a:r>
              <a:rPr lang="es-MX" sz="1200" dirty="0"/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Angel, 45)</a:t>
            </a:r>
          </a:p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(Pablo, 63)</a:t>
            </a:r>
          </a:p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(Pablo, 2)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62E752F-9EC9-B64A-A5AF-4376677C7AE9}"/>
              </a:ext>
            </a:extLst>
          </p:cNvPr>
          <p:cNvSpPr/>
          <p:nvPr/>
        </p:nvSpPr>
        <p:spPr>
          <a:xfrm>
            <a:off x="7460522" y="4588848"/>
            <a:ext cx="20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(Maria, 26)</a:t>
            </a:r>
          </a:p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(Maria, 50)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68AEDFA-B738-3C4D-97DE-8548E0EC19BE}"/>
              </a:ext>
            </a:extLst>
          </p:cNvPr>
          <p:cNvSpPr txBox="1"/>
          <p:nvPr/>
        </p:nvSpPr>
        <p:spPr>
          <a:xfrm>
            <a:off x="9675696" y="1898668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Output reducer 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DA10DC1-AB45-0749-917E-8A88A83AD5F6}"/>
              </a:ext>
            </a:extLst>
          </p:cNvPr>
          <p:cNvSpPr txBox="1"/>
          <p:nvPr/>
        </p:nvSpPr>
        <p:spPr>
          <a:xfrm>
            <a:off x="9675695" y="3770441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Output reducer 2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FF247D-F253-E14B-8942-68271E22C361}"/>
              </a:ext>
            </a:extLst>
          </p:cNvPr>
          <p:cNvSpPr/>
          <p:nvPr/>
        </p:nvSpPr>
        <p:spPr>
          <a:xfrm>
            <a:off x="9803634" y="2467600"/>
            <a:ext cx="20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(Angel, 48)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(Pablo, 65)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A7E2E01-5B32-4646-9F08-4868CB11E3CD}"/>
              </a:ext>
            </a:extLst>
          </p:cNvPr>
          <p:cNvSpPr/>
          <p:nvPr/>
        </p:nvSpPr>
        <p:spPr>
          <a:xfrm>
            <a:off x="9754088" y="4524039"/>
            <a:ext cx="20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(Maria, 76)</a:t>
            </a:r>
            <a:br>
              <a:rPr lang="es-MX" sz="1200" dirty="0"/>
            </a:br>
            <a:endParaRPr lang="es-MX" sz="1200" dirty="0">
              <a:solidFill>
                <a:srgbClr val="111111"/>
              </a:solidFill>
              <a:latin typeface="Courier New" panose="02070309020205020404" pitchFamily="49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7AFE313-3F83-C244-8913-814F8100D6C5}"/>
              </a:ext>
            </a:extLst>
          </p:cNvPr>
          <p:cNvSpPr txBox="1"/>
          <p:nvPr/>
        </p:nvSpPr>
        <p:spPr>
          <a:xfrm>
            <a:off x="4478401" y="2642397"/>
            <a:ext cx="2485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Avenir Book" panose="02000503020000020003" pitchFamily="2" charset="0"/>
              </a:rPr>
              <a:t>Solo las llaves están ordenadas, no los valores. Intución: si están ordenadas podemos mandar más facil a un mismo reducer toda la llave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963A413-8A29-D344-A9C2-C7E1DD742898}"/>
              </a:ext>
            </a:extLst>
          </p:cNvPr>
          <p:cNvSpPr txBox="1"/>
          <p:nvPr/>
        </p:nvSpPr>
        <p:spPr>
          <a:xfrm>
            <a:off x="4478400" y="3606133"/>
            <a:ext cx="248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Avenir Book" panose="02000503020000020003" pitchFamily="2" charset="0"/>
              </a:rPr>
              <a:t>Si queremos ordenar también por el valor, podemos usar secondary sorting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2CF5D7F-F2AA-294A-B71D-47038B6731AE}"/>
              </a:ext>
            </a:extLst>
          </p:cNvPr>
          <p:cNvCxnSpPr>
            <a:cxnSpLocks/>
          </p:cNvCxnSpPr>
          <p:nvPr/>
        </p:nvCxnSpPr>
        <p:spPr>
          <a:xfrm flipV="1">
            <a:off x="431312" y="6196213"/>
            <a:ext cx="4047088" cy="98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60BE019-72F1-FE4E-9E9A-925BB019ECAF}"/>
              </a:ext>
            </a:extLst>
          </p:cNvPr>
          <p:cNvSpPr txBox="1"/>
          <p:nvPr/>
        </p:nvSpPr>
        <p:spPr>
          <a:xfrm>
            <a:off x="597060" y="6348092"/>
            <a:ext cx="4205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venir Book" panose="02000503020000020003" pitchFamily="2" charset="0"/>
              </a:rPr>
              <a:t>No hay transferencia de datos, todo es local en cada nodo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87B203D-0D2C-CF46-A13D-33926EFFA026}"/>
              </a:ext>
            </a:extLst>
          </p:cNvPr>
          <p:cNvSpPr txBox="1"/>
          <p:nvPr/>
        </p:nvSpPr>
        <p:spPr>
          <a:xfrm>
            <a:off x="4556059" y="6292459"/>
            <a:ext cx="260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Avenir Book" panose="02000503020000020003" pitchFamily="2" charset="0"/>
              </a:rPr>
              <a:t>Transferencia de datos y copiar a nodo del reducer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BEECCB4-D41A-5446-8389-FE15CC7D5746}"/>
              </a:ext>
            </a:extLst>
          </p:cNvPr>
          <p:cNvCxnSpPr>
            <a:cxnSpLocks/>
          </p:cNvCxnSpPr>
          <p:nvPr/>
        </p:nvCxnSpPr>
        <p:spPr>
          <a:xfrm flipV="1">
            <a:off x="4478400" y="6196213"/>
            <a:ext cx="2900202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488DDBF-C57A-8647-A745-2CB1B3D4BD61}"/>
              </a:ext>
            </a:extLst>
          </p:cNvPr>
          <p:cNvCxnSpPr>
            <a:cxnSpLocks/>
          </p:cNvCxnSpPr>
          <p:nvPr/>
        </p:nvCxnSpPr>
        <p:spPr>
          <a:xfrm>
            <a:off x="7361580" y="6196215"/>
            <a:ext cx="4399108" cy="985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6524344-768A-C446-800E-FB4F45769F46}"/>
              </a:ext>
            </a:extLst>
          </p:cNvPr>
          <p:cNvSpPr txBox="1"/>
          <p:nvPr/>
        </p:nvSpPr>
        <p:spPr>
          <a:xfrm>
            <a:off x="8708173" y="6335903"/>
            <a:ext cx="241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venir Book" panose="02000503020000020003" pitchFamily="2" charset="0"/>
              </a:rPr>
              <a:t>En nuevo nodo reducimos datos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F8A146F-57DA-CE40-88FF-FD702E749C15}"/>
              </a:ext>
            </a:extLst>
          </p:cNvPr>
          <p:cNvCxnSpPr/>
          <p:nvPr/>
        </p:nvCxnSpPr>
        <p:spPr>
          <a:xfrm>
            <a:off x="4440300" y="1544150"/>
            <a:ext cx="0" cy="385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0EF0F85-546B-524A-BE34-13ADCD3027C9}"/>
              </a:ext>
            </a:extLst>
          </p:cNvPr>
          <p:cNvCxnSpPr/>
          <p:nvPr/>
        </p:nvCxnSpPr>
        <p:spPr>
          <a:xfrm>
            <a:off x="7170800" y="1569006"/>
            <a:ext cx="0" cy="385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ítulo 1">
            <a:extLst>
              <a:ext uri="{FF2B5EF4-FFF2-40B4-BE49-F238E27FC236}">
                <a16:creationId xmlns:a16="http://schemas.microsoft.com/office/drawing/2014/main" id="{9962E522-7D02-184F-94DA-A9A1CD6B7D22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MapReduce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C78B6A7-71CD-BF4C-ADFC-C649F38B8A99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6">
            <a:extLst>
              <a:ext uri="{FF2B5EF4-FFF2-40B4-BE49-F238E27FC236}">
                <a16:creationId xmlns:a16="http://schemas.microsoft.com/office/drawing/2014/main" id="{108EE66E-086F-AB4D-AD2B-2FD7E380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E43C016-2159-F346-9522-94CF8040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13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C0E1602-ACCB-EB42-A7E7-4B28CFC6F37D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76085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9CAD3F-9072-FA40-B31D-1FD4A5EE7543}"/>
              </a:ext>
            </a:extLst>
          </p:cNvPr>
          <p:cNvSpPr txBox="1"/>
          <p:nvPr/>
        </p:nvSpPr>
        <p:spPr>
          <a:xfrm>
            <a:off x="431312" y="1899949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Input mapper 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57AA19-F6B1-4E4B-AE4D-6AB668EFE7A3}"/>
              </a:ext>
            </a:extLst>
          </p:cNvPr>
          <p:cNvSpPr txBox="1"/>
          <p:nvPr/>
        </p:nvSpPr>
        <p:spPr>
          <a:xfrm>
            <a:off x="431311" y="3817392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Input mapper 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48C86B-26AA-F84D-9198-48EA282F2861}"/>
              </a:ext>
            </a:extLst>
          </p:cNvPr>
          <p:cNvSpPr/>
          <p:nvPr/>
        </p:nvSpPr>
        <p:spPr>
          <a:xfrm>
            <a:off x="431312" y="2183435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01-11-2012 Maria 11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01-11-2012 Pablo 9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01-11-2012 Angel 3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23-11-2012 Pablo 22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23-11-2012 Maria 15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15-12-2012 Pablo 32</a:t>
            </a:r>
            <a:endParaRPr lang="es-MX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58D833C-303B-234E-AA76-0C4A25202B54}"/>
              </a:ext>
            </a:extLst>
          </p:cNvPr>
          <p:cNvSpPr/>
          <p:nvPr/>
        </p:nvSpPr>
        <p:spPr>
          <a:xfrm>
            <a:off x="431312" y="4114310"/>
            <a:ext cx="304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15-12-2012 Maria 47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15-12-2012 Angel 13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01-01-2013 Pablo 2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01-01-2013 Maria 3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01-01-2013 Angel 32</a:t>
            </a:r>
            <a:endParaRPr lang="es-MX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CEA805-A1F8-DC46-9FBC-D5AD0D718E1E}"/>
              </a:ext>
            </a:extLst>
          </p:cNvPr>
          <p:cNvSpPr/>
          <p:nvPr/>
        </p:nvSpPr>
        <p:spPr>
          <a:xfrm>
            <a:off x="2806798" y="2460433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(Maria, 26)</a:t>
            </a:r>
            <a:b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Pablo, 63)</a:t>
            </a:r>
            <a:b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Angel 3)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F1EB7F-5D8E-F248-97CA-9DDE854AD076}"/>
              </a:ext>
            </a:extLst>
          </p:cNvPr>
          <p:cNvSpPr/>
          <p:nvPr/>
        </p:nvSpPr>
        <p:spPr>
          <a:xfrm>
            <a:off x="2806798" y="4246120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(Maria, 50)</a:t>
            </a:r>
            <a:b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Pablo, 2)</a:t>
            </a:r>
            <a:b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Angel 45)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EAB986-1119-7E47-9825-977EF9A3C783}"/>
              </a:ext>
            </a:extLst>
          </p:cNvPr>
          <p:cNvSpPr txBox="1"/>
          <p:nvPr/>
        </p:nvSpPr>
        <p:spPr>
          <a:xfrm>
            <a:off x="2856213" y="1898668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Output mapper1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92D52AA-33E1-F84C-AB23-7DEDE22D60C2}"/>
              </a:ext>
            </a:extLst>
          </p:cNvPr>
          <p:cNvSpPr txBox="1"/>
          <p:nvPr/>
        </p:nvSpPr>
        <p:spPr>
          <a:xfrm>
            <a:off x="2806798" y="3817392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Output mapper2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DF3CDA-C117-E847-9172-6A6CD248C0A6}"/>
              </a:ext>
            </a:extLst>
          </p:cNvPr>
          <p:cNvSpPr txBox="1"/>
          <p:nvPr/>
        </p:nvSpPr>
        <p:spPr>
          <a:xfrm>
            <a:off x="5090872" y="1779028"/>
            <a:ext cx="126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b="1" dirty="0">
                <a:latin typeface="Avenir Book" panose="02000503020000020003" pitchFamily="2" charset="0"/>
              </a:rPr>
              <a:t>Shuffle, </a:t>
            </a:r>
          </a:p>
          <a:p>
            <a:pPr algn="ctr"/>
            <a:r>
              <a:rPr lang="es-MX" sz="1200" b="1" dirty="0">
                <a:latin typeface="Avenir Book" panose="02000503020000020003" pitchFamily="2" charset="0"/>
              </a:rPr>
              <a:t>Sort and Merge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16F7A0-DF8B-1E41-8779-6A2164AC90D1}"/>
              </a:ext>
            </a:extLst>
          </p:cNvPr>
          <p:cNvSpPr txBox="1"/>
          <p:nvPr/>
        </p:nvSpPr>
        <p:spPr>
          <a:xfrm>
            <a:off x="7406640" y="1898668"/>
            <a:ext cx="1235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Input reducer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569857-B009-E74D-BDDA-5864A3222FDA}"/>
              </a:ext>
            </a:extLst>
          </p:cNvPr>
          <p:cNvSpPr txBox="1"/>
          <p:nvPr/>
        </p:nvSpPr>
        <p:spPr>
          <a:xfrm>
            <a:off x="7460522" y="3790798"/>
            <a:ext cx="1235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Input reducer 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97245E7-8628-804A-9545-EC6EEC55CDB8}"/>
              </a:ext>
            </a:extLst>
          </p:cNvPr>
          <p:cNvSpPr/>
          <p:nvPr/>
        </p:nvSpPr>
        <p:spPr>
          <a:xfrm>
            <a:off x="7378602" y="2269152"/>
            <a:ext cx="200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(Angel, 3)</a:t>
            </a:r>
            <a:br>
              <a:rPr lang="es-MX" sz="1200" dirty="0"/>
            </a:br>
            <a:r>
              <a:rPr lang="es-MX" sz="1200" dirty="0"/>
              <a:t>(</a:t>
            </a: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Angel, 45)</a:t>
            </a:r>
          </a:p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(Pablo, 63)</a:t>
            </a:r>
          </a:p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(Pablo, 2)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F108F87-314B-5C41-B690-2322C84DD52C}"/>
              </a:ext>
            </a:extLst>
          </p:cNvPr>
          <p:cNvSpPr/>
          <p:nvPr/>
        </p:nvSpPr>
        <p:spPr>
          <a:xfrm>
            <a:off x="7460522" y="4588848"/>
            <a:ext cx="20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(Maria, 26)</a:t>
            </a:r>
          </a:p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(Maria, 50)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73B483F-C6A5-B540-A807-965C39D4D8CE}"/>
              </a:ext>
            </a:extLst>
          </p:cNvPr>
          <p:cNvSpPr txBox="1"/>
          <p:nvPr/>
        </p:nvSpPr>
        <p:spPr>
          <a:xfrm>
            <a:off x="9675696" y="1898668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Output reducer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533399-C09E-6A47-ABB8-9D09D1B96FFB}"/>
              </a:ext>
            </a:extLst>
          </p:cNvPr>
          <p:cNvSpPr txBox="1"/>
          <p:nvPr/>
        </p:nvSpPr>
        <p:spPr>
          <a:xfrm>
            <a:off x="9675695" y="3770441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latin typeface="Avenir Book" panose="02000503020000020003" pitchFamily="2" charset="0"/>
              </a:rPr>
              <a:t>Output reducer 2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EE8A742-91DD-4E4F-977D-F39E58E2B041}"/>
              </a:ext>
            </a:extLst>
          </p:cNvPr>
          <p:cNvSpPr/>
          <p:nvPr/>
        </p:nvSpPr>
        <p:spPr>
          <a:xfrm>
            <a:off x="9803634" y="2467600"/>
            <a:ext cx="20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(Angel, 48)</a:t>
            </a:r>
            <a:br>
              <a:rPr lang="es-MX" sz="1200" dirty="0"/>
            </a:br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(Pablo, 65)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385868E-582B-0645-82E7-9B1FD2E57194}"/>
              </a:ext>
            </a:extLst>
          </p:cNvPr>
          <p:cNvSpPr/>
          <p:nvPr/>
        </p:nvSpPr>
        <p:spPr>
          <a:xfrm>
            <a:off x="9754088" y="4524039"/>
            <a:ext cx="200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111111"/>
                </a:solidFill>
                <a:latin typeface="Courier New" panose="02070309020205020404" pitchFamily="49" charset="0"/>
              </a:rPr>
              <a:t>(Maria, 76)</a:t>
            </a:r>
            <a:br>
              <a:rPr lang="es-MX" sz="1200" dirty="0"/>
            </a:br>
            <a:endParaRPr lang="es-MX" sz="1200" dirty="0">
              <a:solidFill>
                <a:srgbClr val="111111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DCB284-6ED9-B441-844F-657B30D0445E}"/>
              </a:ext>
            </a:extLst>
          </p:cNvPr>
          <p:cNvSpPr txBox="1"/>
          <p:nvPr/>
        </p:nvSpPr>
        <p:spPr>
          <a:xfrm>
            <a:off x="4478401" y="2642397"/>
            <a:ext cx="248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Solo las llaves están ordenadas, no los valores. Intución: si están ordenadas podemos mandar más facil a un mismo reducer toda la llave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C973473-9496-E84D-AA57-1131E197E77E}"/>
              </a:ext>
            </a:extLst>
          </p:cNvPr>
          <p:cNvSpPr txBox="1"/>
          <p:nvPr/>
        </p:nvSpPr>
        <p:spPr>
          <a:xfrm>
            <a:off x="4478400" y="3606133"/>
            <a:ext cx="248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Avenir Book" panose="02000503020000020003" pitchFamily="2" charset="0"/>
              </a:rPr>
              <a:t>Si queremos ordenar también por el valor, podemos usar secondary sorting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835FBDD-32AA-4F41-A480-2851AD3B701A}"/>
              </a:ext>
            </a:extLst>
          </p:cNvPr>
          <p:cNvCxnSpPr>
            <a:cxnSpLocks/>
          </p:cNvCxnSpPr>
          <p:nvPr/>
        </p:nvCxnSpPr>
        <p:spPr>
          <a:xfrm flipV="1">
            <a:off x="431312" y="6196213"/>
            <a:ext cx="4047088" cy="98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F7E980D-FCCA-BD47-884F-7488DD2F7922}"/>
              </a:ext>
            </a:extLst>
          </p:cNvPr>
          <p:cNvSpPr txBox="1"/>
          <p:nvPr/>
        </p:nvSpPr>
        <p:spPr>
          <a:xfrm>
            <a:off x="597060" y="6348092"/>
            <a:ext cx="4205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venir Book" panose="02000503020000020003" pitchFamily="2" charset="0"/>
              </a:rPr>
              <a:t>No hay transferencia de datos, todo es local en cada nodo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05E112C-FF2C-2847-B4D8-A84F6D6CDD64}"/>
              </a:ext>
            </a:extLst>
          </p:cNvPr>
          <p:cNvSpPr txBox="1"/>
          <p:nvPr/>
        </p:nvSpPr>
        <p:spPr>
          <a:xfrm>
            <a:off x="4556059" y="6292459"/>
            <a:ext cx="2606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Avenir Book" panose="02000503020000020003" pitchFamily="2" charset="0"/>
              </a:rPr>
              <a:t>Transferencia de datos y copiar a nodo del reducer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10D8A19-93D5-BB4D-B762-3F6017EBC37A}"/>
              </a:ext>
            </a:extLst>
          </p:cNvPr>
          <p:cNvCxnSpPr>
            <a:cxnSpLocks/>
          </p:cNvCxnSpPr>
          <p:nvPr/>
        </p:nvCxnSpPr>
        <p:spPr>
          <a:xfrm flipV="1">
            <a:off x="4478400" y="6196213"/>
            <a:ext cx="2900202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0F61867-1554-2442-9589-0DBBCD7A5196}"/>
              </a:ext>
            </a:extLst>
          </p:cNvPr>
          <p:cNvCxnSpPr>
            <a:cxnSpLocks/>
          </p:cNvCxnSpPr>
          <p:nvPr/>
        </p:nvCxnSpPr>
        <p:spPr>
          <a:xfrm>
            <a:off x="7361580" y="6196215"/>
            <a:ext cx="4399108" cy="985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676D458-D862-334B-8B18-FE56718BF5B3}"/>
              </a:ext>
            </a:extLst>
          </p:cNvPr>
          <p:cNvSpPr txBox="1"/>
          <p:nvPr/>
        </p:nvSpPr>
        <p:spPr>
          <a:xfrm>
            <a:off x="8708173" y="6335903"/>
            <a:ext cx="241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venir Book" panose="02000503020000020003" pitchFamily="2" charset="0"/>
              </a:rPr>
              <a:t>En nuevo nodo reducimos datos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2DE4199-CAEF-2D41-BAFC-3151D7308A0C}"/>
              </a:ext>
            </a:extLst>
          </p:cNvPr>
          <p:cNvSpPr txBox="1"/>
          <p:nvPr/>
        </p:nvSpPr>
        <p:spPr>
          <a:xfrm>
            <a:off x="50009" y="5079379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accent6"/>
                </a:solidFill>
                <a:latin typeface="Avenir Book" panose="02000503020000020003" pitchFamily="2" charset="0"/>
              </a:rPr>
              <a:t>Info entra por bloque (split block)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E0BF1BE-BB05-4E4F-BD96-D3F17CA52CD7}"/>
              </a:ext>
            </a:extLst>
          </p:cNvPr>
          <p:cNvSpPr txBox="1"/>
          <p:nvPr/>
        </p:nvSpPr>
        <p:spPr>
          <a:xfrm>
            <a:off x="8219018" y="823076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latin typeface="Avenir Book" panose="02000503020000020003" pitchFamily="2" charset="0"/>
              </a:rPr>
              <a:t>Nota: aunque por default la información está </a:t>
            </a:r>
          </a:p>
          <a:p>
            <a:r>
              <a:rPr lang="es-MX" sz="1000" dirty="0">
                <a:latin typeface="Avenir Book" panose="02000503020000020003" pitchFamily="2" charset="0"/>
              </a:rPr>
              <a:t>Replicada 3 veces, los mapper solo procesan 1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DA07FBE-D7FD-D340-9F3E-8A4C2E8BB4D3}"/>
              </a:ext>
            </a:extLst>
          </p:cNvPr>
          <p:cNvCxnSpPr>
            <a:cxnSpLocks/>
          </p:cNvCxnSpPr>
          <p:nvPr/>
        </p:nvCxnSpPr>
        <p:spPr>
          <a:xfrm>
            <a:off x="4440300" y="2009860"/>
            <a:ext cx="0" cy="339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62825CD-10C1-C542-A663-E439E1B3328B}"/>
              </a:ext>
            </a:extLst>
          </p:cNvPr>
          <p:cNvCxnSpPr>
            <a:cxnSpLocks/>
          </p:cNvCxnSpPr>
          <p:nvPr/>
        </p:nvCxnSpPr>
        <p:spPr>
          <a:xfrm>
            <a:off x="7170800" y="2037167"/>
            <a:ext cx="0" cy="339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7DE816B-F0B4-DE41-9FEF-AD83042AC8C6}"/>
              </a:ext>
            </a:extLst>
          </p:cNvPr>
          <p:cNvSpPr txBox="1"/>
          <p:nvPr/>
        </p:nvSpPr>
        <p:spPr>
          <a:xfrm>
            <a:off x="3113072" y="5587211"/>
            <a:ext cx="2548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Avenir Book" panose="02000503020000020003" pitchFamily="2" charset="0"/>
              </a:rPr>
              <a:t>El output del mapper no se guarda en HDFS solo local (no se replica 3 veces)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8CDC4CC-B4BF-9E44-B8BA-A636CD1EDF77}"/>
              </a:ext>
            </a:extLst>
          </p:cNvPr>
          <p:cNvSpPr txBox="1"/>
          <p:nvPr/>
        </p:nvSpPr>
        <p:spPr>
          <a:xfrm>
            <a:off x="3204015" y="1332779"/>
            <a:ext cx="2548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Avenir Book" panose="02000503020000020003" pitchFamily="2" charset="0"/>
              </a:rPr>
              <a:t>El output del mapper puede estar agregado, o bien ocupar combiners </a:t>
            </a:r>
          </a:p>
          <a:p>
            <a:pPr algn="ctr"/>
            <a:r>
              <a:rPr lang="es-MX" sz="1000" dirty="0">
                <a:latin typeface="Avenir Book" panose="02000503020000020003" pitchFamily="2" charset="0"/>
              </a:rPr>
              <a:t>(un mini reducer)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C7E9A6C-94B2-BC44-BBFC-5E011CEE2ACC}"/>
              </a:ext>
            </a:extLst>
          </p:cNvPr>
          <p:cNvSpPr txBox="1"/>
          <p:nvPr/>
        </p:nvSpPr>
        <p:spPr>
          <a:xfrm>
            <a:off x="5886587" y="1314434"/>
            <a:ext cx="3867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Avenir Book" panose="02000503020000020003" pitchFamily="2" charset="0"/>
              </a:rPr>
              <a:t>Si más de un reducer es ocupado, se ocupa un partitioner (permite una distribucion uniforme de llaves entre reducers) -&gt; después sort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259A8EE-CD21-944F-8D25-951E60CC7F70}"/>
              </a:ext>
            </a:extLst>
          </p:cNvPr>
          <p:cNvSpPr txBox="1"/>
          <p:nvPr/>
        </p:nvSpPr>
        <p:spPr>
          <a:xfrm>
            <a:off x="8428" y="5277310"/>
            <a:ext cx="3285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Avenir Book" panose="02000503020000020003" pitchFamily="2" charset="0"/>
              </a:rPr>
              <a:t>¿cuántas veces se corre el mapper?</a:t>
            </a:r>
          </a:p>
          <a:p>
            <a:r>
              <a:rPr lang="es-MX" sz="1000" dirty="0">
                <a:latin typeface="Avenir Book" panose="02000503020000020003" pitchFamily="2" charset="0"/>
              </a:rPr>
              <a:t>Depende del tamaño del input y el tamaño del bloque. Por ejemplo, si se procesan 10TB y el bloque es de 128 MB, se realizan 82,000 maps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08FB21B-C464-7749-9E37-5BB85CB96AB7}"/>
              </a:ext>
            </a:extLst>
          </p:cNvPr>
          <p:cNvSpPr txBox="1"/>
          <p:nvPr/>
        </p:nvSpPr>
        <p:spPr>
          <a:xfrm>
            <a:off x="9430295" y="5528576"/>
            <a:ext cx="2753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Avenir Book" panose="02000503020000020003" pitchFamily="2" charset="0"/>
              </a:rPr>
              <a:t>El output del reducer se guarda en HDFS (ya se replica por default 3 veces)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361F655-A891-754B-8E11-1DDC979A3DC8}"/>
              </a:ext>
            </a:extLst>
          </p:cNvPr>
          <p:cNvSpPr txBox="1"/>
          <p:nvPr/>
        </p:nvSpPr>
        <p:spPr>
          <a:xfrm>
            <a:off x="3113071" y="5270624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latin typeface="Avenir Book" panose="02000503020000020003" pitchFamily="2" charset="0"/>
              </a:rPr>
              <a:t>Ademas se ordena casa salida (Quicksort)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8F24A2EF-D965-C64D-A67D-0C3739AEE6FB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MapReduce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2F1CF51-48CB-6D47-8235-0241379F2914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3E84F8F4-BAA3-9246-A036-45E43197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88ECC738-CB91-1B4F-BF61-ABDADC1F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14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BF5F96B-29F0-E54F-88CD-5CD3A7CB57D6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154647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E52804-7D5A-104D-9AC0-E6E98A02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30" y="1860550"/>
            <a:ext cx="1180854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5B220C8-C7D1-8A43-B24C-7B08347185D0}"/>
              </a:ext>
            </a:extLst>
          </p:cNvPr>
          <p:cNvSpPr txBox="1"/>
          <p:nvPr/>
        </p:nvSpPr>
        <p:spPr>
          <a:xfrm>
            <a:off x="6866076" y="6007100"/>
            <a:ext cx="474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venir Book" panose="02000503020000020003" pitchFamily="2" charset="0"/>
              </a:rPr>
              <a:t>Una buena referencia para entender a profundidad la arquitectura:</a:t>
            </a:r>
          </a:p>
          <a:p>
            <a:r>
              <a:rPr lang="es-MX" sz="1200" dirty="0">
                <a:latin typeface="Avenir Book" panose="02000503020000020003" pitchFamily="2" charset="0"/>
                <a:hlinkClick r:id="rId3"/>
              </a:rPr>
              <a:t>https://data-flair.training/blogs/hadoop-mapreduce-tutorial/</a:t>
            </a:r>
            <a:endParaRPr lang="es-MX" sz="1200" dirty="0">
              <a:latin typeface="Avenir Book" panose="02000503020000020003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6070F4C-B8B9-004C-B1DB-0A65A94A4C0F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MapReduce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4F6F314-61DD-2D44-A402-5D2F3B6E4D0D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2F68F695-4B55-8348-985A-A13980F1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AD4E8AD-B62E-AA4C-8496-82378A7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15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3337F1-51ED-3C4C-8857-7CDCC8ECB05D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82159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779D2B1-EC7E-7446-849C-7BB90851A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041" b="-1"/>
          <a:stretch/>
        </p:blipFill>
        <p:spPr bwMode="auto">
          <a:xfrm>
            <a:off x="2091353" y="1333281"/>
            <a:ext cx="7566998" cy="419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5DDCA3D-7832-9D43-89DE-19CB1DE4F01C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MapReduce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C93677A-2577-E44B-9637-8E393CB73D9B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8D741CB2-8A9D-D446-8A44-3180DE1B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BDA85F-454E-2A4B-A1BA-794B1333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16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B92362-7221-1745-BA15-7A36526C200F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36684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09AB2E-CC8C-6E43-9739-B61907B8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389486"/>
            <a:ext cx="7797800" cy="448108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87FF83C-B90E-3341-8195-5FF6671166AA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MapReduce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2FCB228-45BA-CD47-97E6-A431B979EF79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D8ADD913-EBC5-174A-B8B9-F3E9E98B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271588-396A-2C4E-A08C-C5B662DB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17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766B826-99A1-7841-A3C3-CAE8148CC0C0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421495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00C5F-1B34-FD4F-BD4A-46580F10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58" y="1440956"/>
            <a:ext cx="10515600" cy="4351338"/>
          </a:xfrm>
        </p:spPr>
        <p:txBody>
          <a:bodyPr>
            <a:norm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Es una tipo de consola que nos permite interactuar directamente con el HDFS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La manera de invocarlo es con hadoop fs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Nos da la opción de manipular el hdfs con varios comandos. Si solamente ponemos hadoop fs en la consola podemos ver la manera de usarlo así como las distintas banderas y parámetros.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Muchos de los comandos son parecidos a los de una terminal completa, pero son más reducidos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A continuación exploraremos algunos comandos.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8B9CCF-6837-0444-8141-17E71238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3" y="3616626"/>
            <a:ext cx="5524501" cy="28762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854C1C-6736-ED4D-9933-F49A527C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558" y="3616626"/>
            <a:ext cx="5971453" cy="287624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1DC9D8F-797F-6944-80A0-0134C37BE7C0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MapReduce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4024D35-2708-2D4D-B85F-E9915D1CB1C0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DC4800F8-F93D-9F4A-BA7C-8A64A5C4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23CF1159-2E98-A74E-AD3E-AD109A2F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18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91F770-C038-9044-AB36-9E47EFC71BA2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314359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BBA24-F6AF-8945-B66B-1FEA0E6B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>
                <a:latin typeface="Avenir Book" panose="02000503020000020003" pitchFamily="2" charset="0"/>
              </a:rPr>
              <a:t>Enlistar archivos de un path:</a:t>
            </a:r>
          </a:p>
          <a:p>
            <a:pPr lvl="1"/>
            <a:r>
              <a:rPr lang="es-MX" sz="2100" dirty="0">
                <a:latin typeface="Avenir Book" panose="02000503020000020003" pitchFamily="2" charset="0"/>
              </a:rPr>
              <a:t>hdfs dfs </a:t>
            </a:r>
            <a:r>
              <a:rPr lang="es-MX" sz="2100" b="1" dirty="0">
                <a:latin typeface="Avenir Book" panose="02000503020000020003" pitchFamily="2" charset="0"/>
              </a:rPr>
              <a:t>-ls</a:t>
            </a:r>
            <a:r>
              <a:rPr lang="es-MX" sz="2100" dirty="0">
                <a:latin typeface="Avenir Book" panose="02000503020000020003" pitchFamily="2" charset="0"/>
              </a:rPr>
              <a:t> /wordcount/input_data/</a:t>
            </a:r>
          </a:p>
          <a:p>
            <a:r>
              <a:rPr lang="es-MX" dirty="0">
                <a:latin typeface="Avenir Book" panose="02000503020000020003" pitchFamily="2" charset="0"/>
              </a:rPr>
              <a:t>Hacer head y tail de un archivo:</a:t>
            </a:r>
          </a:p>
          <a:p>
            <a:pPr lvl="1"/>
            <a:r>
              <a:rPr lang="es-MX" sz="2100" dirty="0">
                <a:latin typeface="Avenir Book" panose="02000503020000020003" pitchFamily="2" charset="0"/>
              </a:rPr>
              <a:t>hdfs dfs -head /wordcount/input_data/uci-news-aggregator.csv</a:t>
            </a:r>
          </a:p>
          <a:p>
            <a:pPr lvl="1"/>
            <a:r>
              <a:rPr lang="es-MX" sz="2100" dirty="0">
                <a:latin typeface="Avenir Book" panose="02000503020000020003" pitchFamily="2" charset="0"/>
              </a:rPr>
              <a:t>hdfs dfs -tail /wordcount/input_data/uci-news-aggregator.csv</a:t>
            </a:r>
          </a:p>
          <a:p>
            <a:r>
              <a:rPr lang="es-MX" dirty="0">
                <a:latin typeface="Avenir Book" panose="02000503020000020003" pitchFamily="2" charset="0"/>
              </a:rPr>
              <a:t>Copiar un archivo:</a:t>
            </a:r>
          </a:p>
          <a:p>
            <a:pPr lvl="1"/>
            <a:r>
              <a:rPr lang="es-MX" sz="2100" dirty="0">
                <a:latin typeface="Avenir Book" panose="02000503020000020003" pitchFamily="2" charset="0"/>
              </a:rPr>
              <a:t>hdfs dfs -cp /wordcount/input_data/uci-news-aggregator.csv /wordcount/uci-news-aggregator.csv</a:t>
            </a:r>
          </a:p>
          <a:p>
            <a:r>
              <a:rPr lang="es-MX" dirty="0">
                <a:latin typeface="Avenir Book" panose="02000503020000020003" pitchFamily="2" charset="0"/>
              </a:rPr>
              <a:t>Mover un archivo:</a:t>
            </a:r>
          </a:p>
          <a:p>
            <a:pPr lvl="1"/>
            <a:r>
              <a:rPr lang="es-MX" sz="2100" dirty="0">
                <a:latin typeface="Avenir Book" panose="02000503020000020003" pitchFamily="2" charset="0"/>
              </a:rPr>
              <a:t>hdfs dfs -mv /wordcount/input_data/uci-news-aggregator.csv /wordcount/uci-news-aggregator.csv</a:t>
            </a:r>
          </a:p>
          <a:p>
            <a:r>
              <a:rPr lang="es-MX" dirty="0">
                <a:latin typeface="Avenir Book" panose="02000503020000020003" pitchFamily="2" charset="0"/>
              </a:rPr>
              <a:t>Crear una carpeta:</a:t>
            </a:r>
          </a:p>
          <a:p>
            <a:pPr lvl="1"/>
            <a:r>
              <a:rPr lang="es-MX" sz="2100" dirty="0">
                <a:latin typeface="Avenir Book" panose="02000503020000020003" pitchFamily="2" charset="0"/>
              </a:rPr>
              <a:t>hdfs dfs -mkdir /ejemplo_mkdir/</a:t>
            </a:r>
          </a:p>
          <a:p>
            <a:r>
              <a:rPr lang="es-MX" dirty="0">
                <a:latin typeface="Avenir Book" panose="02000503020000020003" pitchFamily="2" charset="0"/>
              </a:rPr>
              <a:t>Borrar una carpeta:</a:t>
            </a:r>
          </a:p>
          <a:p>
            <a:pPr lvl="1"/>
            <a:r>
              <a:rPr lang="es-MX" sz="2100" dirty="0">
                <a:latin typeface="Avenir Book" panose="02000503020000020003" pitchFamily="2" charset="0"/>
              </a:rPr>
              <a:t>hdfs dfs -rm -r /ejemplo_mkdir</a:t>
            </a:r>
            <a:endParaRPr lang="es-MX" dirty="0">
              <a:latin typeface="Avenir Book" panose="02000503020000020003" pitchFamily="2" charset="0"/>
            </a:endParaRPr>
          </a:p>
          <a:p>
            <a:endParaRPr lang="es-MX" dirty="0"/>
          </a:p>
          <a:p>
            <a:r>
              <a:rPr lang="es-MX" dirty="0"/>
              <a:t>bash /usr/local/Cellar/hadoop/3.3.0/sbin/stop-all.sh</a:t>
            </a:r>
          </a:p>
          <a:p>
            <a:r>
              <a:rPr lang="es-MX" dirty="0">
                <a:latin typeface="Andale Mono" panose="020B0509000000000004" pitchFamily="49" charset="0"/>
              </a:rPr>
              <a:t>bash /usr/local/Cellar/hadoop/3.3.0/sbin/start-all.sh</a:t>
            </a:r>
          </a:p>
          <a:p>
            <a:endParaRPr lang="es-MX" dirty="0"/>
          </a:p>
          <a:p>
            <a:endParaRPr lang="es-MX" dirty="0">
              <a:latin typeface="Avenir Book" panose="02000503020000020003" pitchFamily="2" charset="0"/>
            </a:endParaRPr>
          </a:p>
          <a:p>
            <a:pPr marL="457200" lvl="1" indent="0">
              <a:buNone/>
            </a:pPr>
            <a:endParaRPr lang="es-MX" dirty="0">
              <a:latin typeface="Avenir Book" panose="02000503020000020003" pitchFamily="2" charset="0"/>
            </a:endParaRPr>
          </a:p>
          <a:p>
            <a:endParaRPr lang="es-MX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s-MX" dirty="0">
              <a:latin typeface="Avenir Book" panose="02000503020000020003" pitchFamily="2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7ADE65-A9AC-2449-8E0A-FF5F96BFD5A5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Filesystem (hadoop fs)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126FBC8-C4C7-F04E-ACF7-6DFE261DD8FB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ECB3AE3-ABBC-3B48-B05B-A2810328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DCC78D73-13FA-704B-8954-6DF7248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19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350845-E0FE-554C-99D9-8849244A2D84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3D8474E-52C1-8F41-97B6-E3A9E8D5B61F}"/>
              </a:ext>
            </a:extLst>
          </p:cNvPr>
          <p:cNvSpPr/>
          <p:nvPr/>
        </p:nvSpPr>
        <p:spPr>
          <a:xfrm>
            <a:off x="8854463" y="10141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>
              <a:solidFill>
                <a:srgbClr val="2FFF12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2E6318-EF30-344C-8C77-48D77386EB8F}"/>
              </a:ext>
            </a:extLst>
          </p:cNvPr>
          <p:cNvSpPr/>
          <p:nvPr/>
        </p:nvSpPr>
        <p:spPr>
          <a:xfrm>
            <a:off x="5056742" y="1559630"/>
            <a:ext cx="7414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2FFF12"/>
                </a:solidFill>
                <a:latin typeface="Andale Mono" panose="020B0509000000000004" pitchFamily="49" charset="0"/>
              </a:rPr>
              <a:t>ssh localhost</a:t>
            </a:r>
          </a:p>
        </p:txBody>
      </p:sp>
    </p:spTree>
    <p:extLst>
      <p:ext uri="{BB962C8B-B14F-4D97-AF65-F5344CB8AC3E}">
        <p14:creationId xmlns:p14="http://schemas.microsoft.com/office/powerpoint/2010/main" val="41659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318683D-9157-EA45-BC21-A21FDD247B86}"/>
              </a:ext>
            </a:extLst>
          </p:cNvPr>
          <p:cNvSpPr txBox="1"/>
          <p:nvPr/>
        </p:nvSpPr>
        <p:spPr>
          <a:xfrm>
            <a:off x="2315635" y="1821825"/>
            <a:ext cx="7821788" cy="193899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Apache</a:t>
            </a:r>
            <a:r>
              <a:rPr lang="es-MX" sz="3000" b="1" dirty="0">
                <a:latin typeface="Avenir Book" panose="02000503020000020003" pitchFamily="2" charset="0"/>
              </a:rPr>
              <a:t> 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 es un framework de código abierto para almacenamiento y procesamiento de gran escala a través de clústers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5A2579-5AFA-0C4B-812D-390461F4F054}"/>
              </a:ext>
            </a:extLst>
          </p:cNvPr>
          <p:cNvSpPr txBox="1"/>
          <p:nvPr/>
        </p:nvSpPr>
        <p:spPr>
          <a:xfrm>
            <a:off x="1264356" y="3907486"/>
            <a:ext cx="9493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Apache Software Foundation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es una organización sin fines de lucro para dar soporte a proyectos de software: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Comunidad descentralizada de desarrolladores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Licencia Apache (gratis y de </a:t>
            </a:r>
            <a:r>
              <a:rPr lang="es-MX" sz="160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código abierto)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¡Todos podemos usarlo!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5ABFD5A-61FC-3B48-9784-A6AD1039EBEA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Apache Hadoop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7A86B44-9D1C-9848-9086-C8468F506630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69CD94FC-2A5E-CE4B-838B-2624BF4B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333F160-5689-C24A-8A0B-EB8CFA16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2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2FFA29-8F90-764D-BB95-F1A87A395627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2002368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843E1-8106-4649-AF09-D9B7E11B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562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MX" sz="2200" dirty="0">
                <a:latin typeface="Avenir Book" panose="02000503020000020003" pitchFamily="2" charset="0"/>
                <a:cs typeface="Calibri" panose="020F0502020204030204" pitchFamily="34" charset="0"/>
              </a:rPr>
              <a:t>Como hdfs es otro file system diferente al local, es útil saber mover archivos de local a hdfs y viceversa:</a:t>
            </a:r>
          </a:p>
          <a:p>
            <a:r>
              <a:rPr lang="es-MX" sz="2200" dirty="0">
                <a:latin typeface="Avenir Book" panose="02000503020000020003" pitchFamily="2" charset="0"/>
                <a:cs typeface="Calibri" panose="020F0502020204030204" pitchFamily="34" charset="0"/>
              </a:rPr>
              <a:t>Copiar de local a hdfs: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  <a:cs typeface="Calibri" panose="020F0502020204030204" pitchFamily="34" charset="0"/>
              </a:rPr>
              <a:t>hdfs dfs -ls /trasladar_archivos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  <a:cs typeface="Calibri" panose="020F0502020204030204" pitchFamily="34" charset="0"/>
              </a:rPr>
              <a:t>hdfs dfs -copyFromLocal ~/Desktop/90_PERS_estadistica/IEXE/MGV/datasets/uci-news-aggregator.csv /trasladar_archivos/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  <a:cs typeface="Calibri" panose="020F0502020204030204" pitchFamily="34" charset="0"/>
              </a:rPr>
              <a:t>hdfs dfs -ls /trasladar_archivos</a:t>
            </a:r>
          </a:p>
          <a:p>
            <a:r>
              <a:rPr lang="es-MX" sz="2200" dirty="0">
                <a:latin typeface="Avenir Book" panose="02000503020000020003" pitchFamily="2" charset="0"/>
                <a:cs typeface="Calibri" panose="020F0502020204030204" pitchFamily="34" charset="0"/>
              </a:rPr>
              <a:t>Copiar de hdfd a local: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  <a:cs typeface="Calibri" panose="020F0502020204030204" pitchFamily="34" charset="0"/>
              </a:rPr>
              <a:t>ls ~/Desktop/ | grep uci*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  <a:cs typeface="Calibri" panose="020F0502020204030204" pitchFamily="34" charset="0"/>
              </a:rPr>
              <a:t>hdfs dfs -copyToLocal /trasladar_archivos/uci-news-aggregator.csv ~/Desktop/</a:t>
            </a:r>
          </a:p>
          <a:p>
            <a:pPr lvl="1"/>
            <a:r>
              <a:rPr lang="es-MX" sz="1600" dirty="0">
                <a:latin typeface="Avenir Book" panose="02000503020000020003" pitchFamily="2" charset="0"/>
                <a:cs typeface="Calibri" panose="020F0502020204030204" pitchFamily="34" charset="0"/>
              </a:rPr>
              <a:t>ls ~/Desktop/ | grep uci*</a:t>
            </a:r>
          </a:p>
          <a:p>
            <a:pPr lvl="1"/>
            <a:endParaRPr lang="es-MX" sz="1600" dirty="0">
              <a:latin typeface="Avenir Book" panose="02000503020000020003" pitchFamily="2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s-MX" dirty="0">
              <a:latin typeface="Avenir Book" panose="02000503020000020003" pitchFamily="2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MX" dirty="0">
                <a:latin typeface="Avenir Book" panose="02000503020000020003" pitchFamily="2" charset="0"/>
                <a:cs typeface="Calibri" panose="020F0502020204030204" pitchFamily="34" charset="0"/>
              </a:rPr>
              <a:t>hdfs dfs -copyFromLocal ~/Desktop/otros/IEXE/MGV/files/uci-news-aggregator.csv /input_data/</a:t>
            </a:r>
          </a:p>
          <a:p>
            <a:pPr marL="457200" lvl="1" indent="0">
              <a:buNone/>
            </a:pPr>
            <a:endParaRPr lang="es-MX" dirty="0">
              <a:latin typeface="Avenir Book" panose="02000503020000020003" pitchFamily="2" charset="0"/>
              <a:cs typeface="Calibri" panose="020F0502020204030204" pitchFamily="34" charset="0"/>
            </a:endParaRPr>
          </a:p>
          <a:p>
            <a:endParaRPr lang="es-MX" dirty="0">
              <a:latin typeface="Avenir Book" panose="02000503020000020003" pitchFamily="2" charset="0"/>
              <a:cs typeface="Calibri" panose="020F0502020204030204" pitchFamily="34" charset="0"/>
            </a:endParaRPr>
          </a:p>
          <a:p>
            <a:endParaRPr lang="es-MX" dirty="0">
              <a:latin typeface="Avenir Book" panose="02000503020000020003" pitchFamily="2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1198B8B-0DFC-2A47-8CD9-0FA481FEB934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Mover archivos de local a hdfs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F18EFE5-66E3-A049-97D2-67CE839A1148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4DC947F2-4843-864F-B078-87A1F226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DCD4F0E1-BF65-6040-B5A9-A3097EF8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20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676B7BA-F9E0-1C40-8629-A5FA3718FFD7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947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24F6BDC-1808-344F-8F33-FA0DD3E33226}"/>
              </a:ext>
            </a:extLst>
          </p:cNvPr>
          <p:cNvSpPr/>
          <p:nvPr/>
        </p:nvSpPr>
        <p:spPr>
          <a:xfrm>
            <a:off x="365158" y="1669083"/>
            <a:ext cx="1158240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latin typeface="Avenir Book" panose="02000503020000020003" pitchFamily="2" charset="0"/>
              </a:rPr>
              <a:t>Nos movemos al path en donde tenemos los ejemplos:</a:t>
            </a:r>
          </a:p>
          <a:p>
            <a:r>
              <a:rPr lang="es-MX" sz="1400" dirty="0">
                <a:latin typeface="Avenir Book" panose="02000503020000020003" pitchFamily="2" charset="0"/>
              </a:rPr>
              <a:t>cd /usr/local/Cellar/hadoop/3.3.0/libexec/share/hadoop/mapreduce</a:t>
            </a:r>
          </a:p>
          <a:p>
            <a:endParaRPr lang="es-MX" sz="1400" dirty="0">
              <a:effectLst/>
              <a:latin typeface="Avenir Book" panose="02000503020000020003" pitchFamily="2" charset="0"/>
            </a:endParaRPr>
          </a:p>
          <a:p>
            <a:r>
              <a:rPr lang="es-MX" sz="2000" b="1" dirty="0">
                <a:latin typeface="Avenir Book" panose="02000503020000020003" pitchFamily="2" charset="0"/>
              </a:rPr>
              <a:t>Vemos que esté el archivo en el path especificado</a:t>
            </a:r>
          </a:p>
          <a:p>
            <a:r>
              <a:rPr lang="es-MX" sz="1400" dirty="0">
                <a:latin typeface="Avenir Book" panose="02000503020000020003" pitchFamily="2" charset="0"/>
              </a:rPr>
              <a:t>hdfs dfs -ls /wordcount/input_data/</a:t>
            </a:r>
          </a:p>
          <a:p>
            <a:endParaRPr lang="es-MX" sz="1400" dirty="0">
              <a:latin typeface="Avenir Book" panose="02000503020000020003" pitchFamily="2" charset="0"/>
            </a:endParaRPr>
          </a:p>
          <a:p>
            <a:r>
              <a:rPr lang="es-MX" sz="2000" b="1" dirty="0">
                <a:latin typeface="Avenir Book" panose="02000503020000020003" pitchFamily="2" charset="0"/>
              </a:rPr>
              <a:t>Primero asegurarnos que el lugar donde pondremos el output no existe:</a:t>
            </a:r>
          </a:p>
          <a:p>
            <a:r>
              <a:rPr lang="es-MX" sz="1400" dirty="0">
                <a:latin typeface="Avenir Book" panose="02000503020000020003" pitchFamily="2" charset="0"/>
              </a:rPr>
              <a:t>hdfs dfs -rm r  /wordcount/output</a:t>
            </a:r>
          </a:p>
          <a:p>
            <a:endParaRPr lang="es-MX" sz="1400" dirty="0">
              <a:latin typeface="Avenir Book" panose="02000503020000020003" pitchFamily="2" charset="0"/>
            </a:endParaRPr>
          </a:p>
          <a:p>
            <a:r>
              <a:rPr lang="es-MX" sz="2000" b="1" dirty="0">
                <a:latin typeface="Avenir Book" panose="02000503020000020003" pitchFamily="2" charset="0"/>
              </a:rPr>
              <a:t>Corremos el ejemplo de wordcount, que cuenta todas las palabras del archivo:</a:t>
            </a:r>
          </a:p>
          <a:p>
            <a:r>
              <a:rPr lang="es-MX" dirty="0"/>
              <a:t>hadoop jar hadoop-mapreduce-examples-3.3.0.jar wordcount /user/sgarciago//wordcount/input_data/uci-news-aggregator.csv /user/sgarciago/wordcount/output2</a:t>
            </a:r>
          </a:p>
          <a:p>
            <a:endParaRPr lang="es-MX" sz="1400" dirty="0">
              <a:latin typeface="Avenir Book" panose="02000503020000020003" pitchFamily="2" charset="0"/>
            </a:endParaRPr>
          </a:p>
          <a:p>
            <a:r>
              <a:rPr lang="es-MX" sz="2000" b="1" dirty="0">
                <a:latin typeface="Avenir Book" panose="02000503020000020003" pitchFamily="2" charset="0"/>
              </a:rPr>
              <a:t>Vemos que se genera un archivo llamado part-r-00000:</a:t>
            </a:r>
          </a:p>
          <a:p>
            <a:r>
              <a:rPr lang="es-MX" sz="1400" dirty="0">
                <a:latin typeface="Avenir Book" panose="02000503020000020003" pitchFamily="2" charset="0"/>
              </a:rPr>
              <a:t>hdfs dfs -ls /wordcount/output/</a:t>
            </a:r>
          </a:p>
          <a:p>
            <a:endParaRPr lang="es-MX" sz="1400" dirty="0">
              <a:latin typeface="Avenir Book" panose="02000503020000020003" pitchFamily="2" charset="0"/>
            </a:endParaRPr>
          </a:p>
          <a:p>
            <a:r>
              <a:rPr lang="es-MX" sz="2000" b="1" dirty="0">
                <a:latin typeface="Avenir Book" panose="02000503020000020003" pitchFamily="2" charset="0"/>
              </a:rPr>
              <a:t>Donde viene contadas las palabras:</a:t>
            </a:r>
          </a:p>
          <a:p>
            <a:r>
              <a:rPr lang="es-MX" sz="1400" dirty="0">
                <a:latin typeface="Avenir Book" panose="02000503020000020003" pitchFamily="2" charset="0"/>
              </a:rPr>
              <a:t>hdfs dfs -head /wordcount/output/part-r-00000</a:t>
            </a:r>
          </a:p>
          <a:p>
            <a:r>
              <a:rPr lang="es-MX" sz="1400" dirty="0">
                <a:latin typeface="Avenir Book" panose="02000503020000020003" pitchFamily="2" charset="0"/>
              </a:rPr>
              <a:t>hdfs dfs -tail /wordcount/output/part-r-00000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663E69E-A155-EF4D-A926-E53153849FED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Hadoop MapReduce – Ejemplo 1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365CDED-B9BC-C746-BEE0-DDA07314C613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A4080DC4-A827-6442-9E1C-83E140C4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D2655925-422A-2B44-BF50-85B66C09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21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360C2FF-8199-2348-9B6E-629BD1AC3B07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328944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211E487-9E1C-D540-B2C1-E0D42B04F3C4}"/>
              </a:ext>
            </a:extLst>
          </p:cNvPr>
          <p:cNvSpPr txBox="1"/>
          <p:nvPr/>
        </p:nvSpPr>
        <p:spPr>
          <a:xfrm>
            <a:off x="2315635" y="1821825"/>
            <a:ext cx="7821788" cy="193899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Apache</a:t>
            </a:r>
            <a:r>
              <a:rPr lang="es-MX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s-MX" sz="3000" b="1" dirty="0">
                <a:solidFill>
                  <a:schemeClr val="accent5"/>
                </a:solidFill>
                <a:latin typeface="Avenir Book" panose="02000503020000020003" pitchFamily="2" charset="0"/>
              </a:rPr>
              <a:t>Hadoop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es un framework de código abierto para almacenamiento y procesamiento de gran escala a través de clústers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094E07-6C74-9541-95C0-81739514936A}"/>
              </a:ext>
            </a:extLst>
          </p:cNvPr>
          <p:cNvSpPr txBox="1"/>
          <p:nvPr/>
        </p:nvSpPr>
        <p:spPr>
          <a:xfrm>
            <a:off x="1264356" y="3907486"/>
            <a:ext cx="9493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accent5"/>
                </a:solidFill>
                <a:latin typeface="Avenir Book" panose="02000503020000020003" pitchFamily="2" charset="0"/>
              </a:rPr>
              <a:t>Hadoop</a:t>
            </a:r>
            <a:r>
              <a:rPr lang="es-MX" sz="1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fue creado por </a:t>
            </a:r>
            <a:r>
              <a:rPr lang="es-MX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Doug Cutting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y </a:t>
            </a:r>
            <a:r>
              <a:rPr lang="es-MX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Mike Cafarella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en 2005.</a:t>
            </a:r>
            <a:endParaRPr lang="es-MX" sz="1600" u="sng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Doug Cutting (DC) es ahora el Chief Architect de Cloudera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DC también fue fundador de otros proyectos como: Lucene, Nutch, Avro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Estuvo 6 años en la junta directiva de Apache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Mike Cafarella (MC) es ahora profesor en Michigan en Computer Science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7A149FD-A991-0141-8FCD-000FEA400795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Apache Hadoop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C6C9EF3-01E6-6E46-9995-54D9E1166F73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AAD744B1-CF4F-0F49-B7B2-7F09B988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AFDF97C4-EDCB-284A-8A8D-7C34E443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3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7B6D02-2C31-DB45-975E-7AF7327BC7AF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32549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211E487-9E1C-D540-B2C1-E0D42B04F3C4}"/>
              </a:ext>
            </a:extLst>
          </p:cNvPr>
          <p:cNvSpPr txBox="1"/>
          <p:nvPr/>
        </p:nvSpPr>
        <p:spPr>
          <a:xfrm>
            <a:off x="2315635" y="1821825"/>
            <a:ext cx="7821788" cy="193899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Apache</a:t>
            </a:r>
            <a:r>
              <a:rPr lang="es-MX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s-MX" sz="3000" b="1" dirty="0">
                <a:solidFill>
                  <a:schemeClr val="accent5"/>
                </a:solidFill>
                <a:latin typeface="Avenir Book" panose="02000503020000020003" pitchFamily="2" charset="0"/>
              </a:rPr>
              <a:t>Hadoop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es un framework de código abierto para almacenamiento y procesamiento de gran escala a través de clústers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094E07-6C74-9541-95C0-81739514936A}"/>
              </a:ext>
            </a:extLst>
          </p:cNvPr>
          <p:cNvSpPr txBox="1"/>
          <p:nvPr/>
        </p:nvSpPr>
        <p:spPr>
          <a:xfrm>
            <a:off x="1264356" y="3907486"/>
            <a:ext cx="9493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Modulos básicos de </a:t>
            </a:r>
            <a:r>
              <a:rPr lang="es-MX" sz="1600" b="1" dirty="0">
                <a:solidFill>
                  <a:schemeClr val="accent5"/>
                </a:solidFill>
                <a:latin typeface="Avenir Book" panose="02000503020000020003" pitchFamily="2" charset="0"/>
              </a:rPr>
              <a:t>Hadoop</a:t>
            </a:r>
            <a:r>
              <a:rPr lang="es-MX" sz="1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Framework: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 Common (librerias y utilidades)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HDFS (Hadoop Distributed File System)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 Yarn (Plataforma para manejar de recursos y calendarización) 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 MapReduce (Modelo de programación para procesamiento de Bases de Datos) </a:t>
            </a:r>
          </a:p>
          <a:p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2C85582-E248-8640-9BA2-3935718C8E86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Apache Hadoop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71B3715-05B5-F143-AEBD-CA21079EE436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EB12A3CD-82F3-C74A-A274-4D8B7688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FAA9036-FC4B-1F4C-B41A-0CF539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4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B6CC2B-3788-3648-B435-0F8092CB16E2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76954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211E487-9E1C-D540-B2C1-E0D42B04F3C4}"/>
              </a:ext>
            </a:extLst>
          </p:cNvPr>
          <p:cNvSpPr txBox="1"/>
          <p:nvPr/>
        </p:nvSpPr>
        <p:spPr>
          <a:xfrm>
            <a:off x="2315635" y="1821825"/>
            <a:ext cx="7821788" cy="193899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Apache</a:t>
            </a:r>
            <a:r>
              <a:rPr lang="es-MX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 es un framework de código abierto para </a:t>
            </a:r>
            <a:r>
              <a:rPr lang="es-MX" sz="3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almacenamiento y procesamiento 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de gran escala a través de clústers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094E07-6C74-9541-95C0-81739514936A}"/>
              </a:ext>
            </a:extLst>
          </p:cNvPr>
          <p:cNvSpPr txBox="1"/>
          <p:nvPr/>
        </p:nvSpPr>
        <p:spPr>
          <a:xfrm>
            <a:off x="1264356" y="3907486"/>
            <a:ext cx="9493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 permite el </a:t>
            </a:r>
            <a:r>
              <a:rPr lang="es-MX" sz="1600" b="1" dirty="0">
                <a:solidFill>
                  <a:schemeClr val="accent6"/>
                </a:solidFill>
                <a:latin typeface="Avenir Book" panose="02000503020000020003" pitchFamily="2" charset="0"/>
              </a:rPr>
              <a:t>almacenamiento y procesamiento 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de grandes bases: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Bajo la filosofia de: “En lugar de mover datos al procesamiento, movemos procesamiento a los datos” 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Es una arquitectura escalable ya que es distribuida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Permite una arquitectura con alta confiabilidad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BB6392F-60E1-D14E-8992-2B8AAC467CDA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Apache Hadoop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A5F6274-CB46-9141-8064-5D841E08DE05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825A87F9-0374-6B42-BAFD-42F0C540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73AA3608-88F6-E043-833F-A01AC92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5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D68EB6-DA35-BD4C-8139-2F394FCAF5BE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109391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211E487-9E1C-D540-B2C1-E0D42B04F3C4}"/>
              </a:ext>
            </a:extLst>
          </p:cNvPr>
          <p:cNvSpPr txBox="1"/>
          <p:nvPr/>
        </p:nvSpPr>
        <p:spPr>
          <a:xfrm>
            <a:off x="2315635" y="1821825"/>
            <a:ext cx="7821788" cy="193899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Apache</a:t>
            </a:r>
            <a:r>
              <a:rPr lang="es-MX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 es un framework de código abierto para </a:t>
            </a:r>
            <a:r>
              <a:rPr lang="es-MX" sz="3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almacenamiento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y procesamiento de gran escala a través de clústers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094E07-6C74-9541-95C0-81739514936A}"/>
              </a:ext>
            </a:extLst>
          </p:cNvPr>
          <p:cNvSpPr txBox="1"/>
          <p:nvPr/>
        </p:nvSpPr>
        <p:spPr>
          <a:xfrm>
            <a:off x="1264356" y="3907486"/>
            <a:ext cx="9493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 </a:t>
            </a:r>
            <a:r>
              <a:rPr lang="es-MX" sz="1600" b="1" dirty="0">
                <a:solidFill>
                  <a:schemeClr val="accent6"/>
                </a:solidFill>
                <a:latin typeface="Avenir Book" panose="02000503020000020003" pitchFamily="2" charset="0"/>
              </a:rPr>
              <a:t>almacena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los datos en HDFS (Hadoop Distributed File System):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Es un sistema distribuido, escalable escrito en Java. 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Permite almacenar desde GB, TB, PT en múltiples máquinas (nodos)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Permite un costo bajo de hardware (no requiere mejores especificaciones)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Replicar los datos en estos distintos nodos (lo que lo hace fault tolerant y reliable)</a:t>
            </a:r>
          </a:p>
          <a:p>
            <a:pPr marL="285750" indent="-285750">
              <a:buFontTx/>
              <a:buChar char="-"/>
            </a:pP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FC03652-350A-FF48-AED0-DB6A4BDF2CCD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Apache Hadoop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5B0986B-38B9-024E-A818-E29342D6D124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32336D18-1E43-4941-9B84-0724EBF33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4524F29-F873-C84C-95F5-D7A01407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6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111B8C-6A6B-114F-953C-40FC83171ADE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128039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211E487-9E1C-D540-B2C1-E0D42B04F3C4}"/>
              </a:ext>
            </a:extLst>
          </p:cNvPr>
          <p:cNvSpPr txBox="1"/>
          <p:nvPr/>
        </p:nvSpPr>
        <p:spPr>
          <a:xfrm>
            <a:off x="2315635" y="1821825"/>
            <a:ext cx="7821788" cy="193899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Apache</a:t>
            </a:r>
            <a:r>
              <a:rPr lang="es-MX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 es un framework de código abierto para almacenamiento y </a:t>
            </a:r>
            <a:r>
              <a:rPr lang="es-MX" sz="3000" b="1" dirty="0">
                <a:solidFill>
                  <a:schemeClr val="accent6"/>
                </a:solidFill>
                <a:latin typeface="Avenir Book" panose="02000503020000020003" pitchFamily="2" charset="0"/>
              </a:rPr>
              <a:t>procesamiento</a:t>
            </a:r>
            <a:r>
              <a:rPr lang="es-MX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 de gran escala a través de clústers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094E07-6C74-9541-95C0-81739514936A}"/>
              </a:ext>
            </a:extLst>
          </p:cNvPr>
          <p:cNvSpPr txBox="1"/>
          <p:nvPr/>
        </p:nvSpPr>
        <p:spPr>
          <a:xfrm>
            <a:off x="838200" y="3835556"/>
            <a:ext cx="10864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Map Reduce es un modelo de programación La idea es distribuir el trabajo en todos los nodos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Las funciones principales son dos: Map, Reduce (aunque podemos especificas otras como combiners, partitioners, etc)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Las tareas de MapReduce dividen datos en piezas más pequeñas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Se procesan y agregan los datos en cada nodo con una llave valor &lt;key, value&gt;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Se busca ocupar lo minimo de ancho de red para disminuir tiempos de transferencia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Nodo central (Namenode) agrega “reduce” de nuevo los datos para exportar el último dato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No todos los procesos pueden abordarse desde una perspectiva MapReduce (o al menos no son convenientes de abordarse)</a:t>
            </a:r>
          </a:p>
          <a:p>
            <a:pPr marL="285750" indent="-285750">
              <a:buFontTx/>
              <a:buChar char="-"/>
            </a:pP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Más adelante se verá a más profundidad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635C795-C9F3-F943-BC26-B314096C4421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Apache Hadoop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06D9CDD-0F55-3540-878A-274AFC6193C4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B9D14A14-24C7-334A-9D82-E57432E3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6233680-34D3-4844-9391-2B652A40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7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CD95A8-32B8-8648-A580-28AC6BD48713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297388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C3115B7-2099-6A46-BEDD-22CFDF387D5E}"/>
              </a:ext>
            </a:extLst>
          </p:cNvPr>
          <p:cNvSpPr/>
          <p:nvPr/>
        </p:nvSpPr>
        <p:spPr>
          <a:xfrm>
            <a:off x="838200" y="1765700"/>
            <a:ext cx="92855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Namenode: Nodo que gestiona el HDFS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Datanode: Nodo en el que se presentan datos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Mastenode JobTracker: Nodo donde se ejecuta y acepta las peticiones de trabajo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SlaveNode: Nodo en Mapper y Reducer donde el programa se ejecuta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JobTracker: Monitoreo de tareas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TaskTracker: Realiza seguimiento de tarea y estado de informes de Jobtracker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6DCA69D-7685-734B-B20D-C07E0BF70514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Apache Hadoop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71481B-F1CF-D440-986D-13004984EACC}"/>
              </a:ext>
            </a:extLst>
          </p:cNvPr>
          <p:cNvSpPr txBox="1"/>
          <p:nvPr/>
        </p:nvSpPr>
        <p:spPr>
          <a:xfrm>
            <a:off x="838200" y="3784026"/>
            <a:ext cx="10787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jps:  Java Virtual Machine Process Status Tool – Lista todos los procesos que estan corriendo en la máquina virtual</a:t>
            </a:r>
          </a:p>
          <a:p>
            <a:r>
              <a:rPr lang="es-MX" sz="1600" dirty="0">
                <a:latin typeface="Avenir Book" panose="02000503020000020003" pitchFamily="2" charset="0"/>
              </a:rPr>
              <a:t>de java, por este motivo nos pueden aparecer los distintos procesos relativos a Hadoop: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Namenode (y el Secondary Datanode)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Datanode: Se presentan los datos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NodeManager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ResourceManager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etc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5CD5D46-A625-974A-8022-C918ADF0E0E2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042B5A0B-5D5E-CA47-B637-7CAA95B2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F0FE9B-35A3-804C-9E28-0E87EB33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8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C212ED-3747-1542-B7D9-A34ADB9547F1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347682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04639E4-E53C-DC4D-AB1B-447CEC02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1" y="1690688"/>
            <a:ext cx="5968409" cy="466647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3E65C02-5B09-B84E-96BC-36EA24467F5E}"/>
              </a:ext>
            </a:extLst>
          </p:cNvPr>
          <p:cNvSpPr txBox="1"/>
          <p:nvPr/>
        </p:nvSpPr>
        <p:spPr>
          <a:xfrm>
            <a:off x="6751675" y="1967022"/>
            <a:ext cx="5082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venir Book" panose="02000503020000020003" pitchFamily="2" charset="0"/>
              </a:rPr>
              <a:t>Se le llama Hadoop Zoo al ecosistema que funciona alrededor de Hadoop. Por ecosistema nos referimos a todos los proyectos satélite que funcionan para complementar a Hadoop. Es importante destacar que gran porcentaje de estos proyectos pertenecen a Apache. Algunos destacados son:</a:t>
            </a:r>
          </a:p>
          <a:p>
            <a:pPr marL="285750" indent="-285750">
              <a:buFontTx/>
              <a:buChar char="-"/>
            </a:pPr>
            <a:endParaRPr lang="es-MX" sz="1600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Sqoop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Hbase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Pig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Zookeper</a:t>
            </a:r>
          </a:p>
          <a:p>
            <a:pPr marL="285750" indent="-285750">
              <a:buFontTx/>
              <a:buChar char="-"/>
            </a:pPr>
            <a:r>
              <a:rPr lang="es-MX" sz="1600" dirty="0">
                <a:latin typeface="Avenir Book" panose="02000503020000020003" pitchFamily="2" charset="0"/>
              </a:rPr>
              <a:t>Hive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E7DE45F-24CF-0E4B-A8D5-A7E68384291E}"/>
              </a:ext>
            </a:extLst>
          </p:cNvPr>
          <p:cNvSpPr txBox="1">
            <a:spLocks/>
          </p:cNvSpPr>
          <p:nvPr/>
        </p:nvSpPr>
        <p:spPr>
          <a:xfrm>
            <a:off x="315414" y="765650"/>
            <a:ext cx="8205241" cy="4969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019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accent1"/>
                </a:solidFill>
                <a:latin typeface="Avenir Next Regular"/>
                <a:ea typeface="+mj-ea"/>
                <a:cs typeface="+mj-cs"/>
              </a:defRPr>
            </a:lvl1pPr>
          </a:lstStyle>
          <a:p>
            <a:r>
              <a:rPr lang="es-MX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Hadoop</a:t>
            </a:r>
            <a:r>
              <a:rPr lang="es-MX" sz="2500" dirty="0">
                <a:solidFill>
                  <a:schemeClr val="accent6"/>
                </a:solidFill>
                <a:latin typeface="Avenir Book" panose="02000503020000020003" pitchFamily="2" charset="0"/>
              </a:rPr>
              <a:t> </a:t>
            </a:r>
            <a:r>
              <a:rPr lang="es-MX" sz="2500" b="0" dirty="0">
                <a:latin typeface="Avenir Book" panose="02000503020000020003" pitchFamily="2" charset="0"/>
              </a:rPr>
              <a:t>| Arquitectura – Hadoop Zoo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EBEF441-FC40-9143-8ACF-459BAB8493CC}"/>
              </a:ext>
            </a:extLst>
          </p:cNvPr>
          <p:cNvCxnSpPr>
            <a:cxnSpLocks/>
          </p:cNvCxnSpPr>
          <p:nvPr/>
        </p:nvCxnSpPr>
        <p:spPr>
          <a:xfrm>
            <a:off x="386930" y="1262574"/>
            <a:ext cx="698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386BDCA5-BBC4-4149-A688-4E60D2785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536" y="0"/>
            <a:ext cx="2349500" cy="85090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FAB1EF-03D6-4A43-9013-2D710AE4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BA6A-295C-7C4E-9661-C3E28C28C3F9}" type="slidenum">
              <a:rPr lang="es-MX" smtClean="0">
                <a:latin typeface="Avenir Book" panose="02000503020000020003" pitchFamily="2" charset="0"/>
              </a:rPr>
              <a:t>9</a:t>
            </a:fld>
            <a:endParaRPr lang="es-MX">
              <a:latin typeface="Avenir Book" panose="02000503020000020003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CC543A2-38B4-864B-8F17-04BA0F692E89}"/>
              </a:ext>
            </a:extLst>
          </p:cNvPr>
          <p:cNvSpPr txBox="1"/>
          <p:nvPr/>
        </p:nvSpPr>
        <p:spPr>
          <a:xfrm>
            <a:off x="365158" y="365539"/>
            <a:ext cx="444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1">
                    <a:lumMod val="50000"/>
                  </a:schemeClr>
                </a:solidFill>
                <a:latin typeface="Avenir Book" panose="02000503020000020003" pitchFamily="2" charset="0"/>
              </a:rPr>
              <a:t>Manejo de Grandes Volumenes MGV</a:t>
            </a:r>
          </a:p>
        </p:txBody>
      </p:sp>
    </p:spTree>
    <p:extLst>
      <p:ext uri="{BB962C8B-B14F-4D97-AF65-F5344CB8AC3E}">
        <p14:creationId xmlns:p14="http://schemas.microsoft.com/office/powerpoint/2010/main" val="3758515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10751</TotalTime>
  <Words>2318</Words>
  <Application>Microsoft Macintosh PowerPoint</Application>
  <PresentationFormat>Panorámica</PresentationFormat>
  <Paragraphs>285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Andale Mono</vt:lpstr>
      <vt:lpstr>Arial</vt:lpstr>
      <vt:lpstr>Avenir Book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Microsoft Office User</dc:creator>
  <cp:lastModifiedBy>Microsoft Office User</cp:lastModifiedBy>
  <cp:revision>80</cp:revision>
  <dcterms:created xsi:type="dcterms:W3CDTF">2020-07-31T20:34:45Z</dcterms:created>
  <dcterms:modified xsi:type="dcterms:W3CDTF">2020-10-12T22:00:28Z</dcterms:modified>
</cp:coreProperties>
</file>